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62.jpg" ContentType="image/jp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60" r:id="rId2"/>
    <p:sldId id="261" r:id="rId3"/>
    <p:sldId id="1432" r:id="rId4"/>
    <p:sldId id="1433" r:id="rId5"/>
    <p:sldId id="1434" r:id="rId6"/>
    <p:sldId id="1435" r:id="rId7"/>
    <p:sldId id="1319" r:id="rId8"/>
    <p:sldId id="280" r:id="rId9"/>
    <p:sldId id="1436" r:id="rId10"/>
    <p:sldId id="1376" r:id="rId11"/>
    <p:sldId id="1320" r:id="rId12"/>
    <p:sldId id="1327" r:id="rId13"/>
    <p:sldId id="1437" r:id="rId14"/>
    <p:sldId id="1444" r:id="rId15"/>
    <p:sldId id="1445" r:id="rId16"/>
    <p:sldId id="1218" r:id="rId17"/>
    <p:sldId id="1378" r:id="rId18"/>
    <p:sldId id="1328" r:id="rId19"/>
    <p:sldId id="1176" r:id="rId20"/>
    <p:sldId id="1440" r:id="rId21"/>
    <p:sldId id="1323" r:id="rId22"/>
    <p:sldId id="1325"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2"/>
  </p:normalViewPr>
  <p:slideViewPr>
    <p:cSldViewPr snapToGrid="0">
      <p:cViewPr varScale="1">
        <p:scale>
          <a:sx n="57" d="100"/>
          <a:sy n="57" d="100"/>
        </p:scale>
        <p:origin x="10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252661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AE7E625-AD5D-46A2-B074-DEDE21B01CBF}" type="slidenum">
              <a:rPr lang="ru-RU" smtClean="0"/>
              <a:t>20</a:t>
            </a:fld>
            <a:endParaRPr lang="ru-RU"/>
          </a:p>
        </p:txBody>
      </p:sp>
    </p:spTree>
    <p:extLst>
      <p:ext uri="{BB962C8B-B14F-4D97-AF65-F5344CB8AC3E}">
        <p14:creationId xmlns:p14="http://schemas.microsoft.com/office/powerpoint/2010/main" val="519937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2921000" y="330200"/>
            <a:ext cx="18542000" cy="9207501"/>
          </a:xfrm>
          <a:prstGeom prst="rect">
            <a:avLst/>
          </a:prstGeom>
        </p:spPr>
        <p:txBody>
          <a:bodyPr lIns="91439" tIns="45719" rIns="91439" bIns="45719" anchor="t">
            <a:noAutofit/>
          </a:bodyPr>
          <a:lstStyle/>
          <a:p>
            <a:endParaRPr/>
          </a:p>
        </p:txBody>
      </p:sp>
      <p:sp>
        <p:nvSpPr>
          <p:cNvPr id="21" name="Текст заголовка"/>
          <p:cNvSpPr txBox="1">
            <a:spLocks noGrp="1"/>
          </p:cNvSpPr>
          <p:nvPr>
            <p:ph type="title"/>
          </p:nvPr>
        </p:nvSpPr>
        <p:spPr>
          <a:xfrm>
            <a:off x="635000" y="9512300"/>
            <a:ext cx="23114000" cy="2006600"/>
          </a:xfrm>
          <a:prstGeom prst="rect">
            <a:avLst/>
          </a:prstGeom>
        </p:spPr>
        <p:txBody>
          <a:bodyPr/>
          <a:lstStyle/>
          <a:p>
            <a:r>
              <a:t>Текст заголовка</a:t>
            </a:r>
          </a:p>
        </p:txBody>
      </p:sp>
      <p:sp>
        <p:nvSpPr>
          <p:cNvPr id="22" name="Уровень текста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Заголовок и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7C4D8A-153A-4268-9601-139A07A79452}"/>
              </a:ext>
            </a:extLst>
          </p:cNvPr>
          <p:cNvSpPr>
            <a:spLocks noGrp="1"/>
          </p:cNvSpPr>
          <p:nvPr>
            <p:ph type="title"/>
          </p:nvPr>
        </p:nvSpPr>
        <p:spPr/>
        <p:txBody>
          <a:bodyPr/>
          <a:lstStyle/>
          <a:p>
            <a:r>
              <a:rPr lang="ru-RU" dirty="0"/>
              <a:t>Образец заголовка</a:t>
            </a:r>
          </a:p>
        </p:txBody>
      </p:sp>
      <p:sp>
        <p:nvSpPr>
          <p:cNvPr id="3" name="Текст 2">
            <a:extLst>
              <a:ext uri="{FF2B5EF4-FFF2-40B4-BE49-F238E27FC236}">
                <a16:creationId xmlns:a16="http://schemas.microsoft.com/office/drawing/2014/main" id="{71960488-106D-4B28-B9A3-A73422E42FFB}"/>
              </a:ext>
            </a:extLst>
          </p:cNvPr>
          <p:cNvSpPr>
            <a:spLocks noGrp="1"/>
          </p:cNvSpPr>
          <p:nvPr>
            <p:ph type="body"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a:extLst>
              <a:ext uri="{FF2B5EF4-FFF2-40B4-BE49-F238E27FC236}">
                <a16:creationId xmlns:a16="http://schemas.microsoft.com/office/drawing/2014/main" id="{867947AC-DB92-409B-8833-C7F89CFC7606}"/>
              </a:ext>
            </a:extLst>
          </p:cNvPr>
          <p:cNvSpPr>
            <a:spLocks noGrp="1"/>
          </p:cNvSpPr>
          <p:nvPr>
            <p:ph type="ftr" sz="quarter" idx="11"/>
          </p:nvPr>
        </p:nvSpPr>
        <p:spPr/>
        <p:txBody>
          <a:bodyPr/>
          <a:lstStyle/>
          <a:p>
            <a:r>
              <a:rPr lang="ru-RU" dirty="0"/>
              <a:t>Космонавтика. Лекция 1. Первый спутник</a:t>
            </a:r>
          </a:p>
        </p:txBody>
      </p:sp>
      <p:sp>
        <p:nvSpPr>
          <p:cNvPr id="6" name="Номер слайда 5">
            <a:extLst>
              <a:ext uri="{FF2B5EF4-FFF2-40B4-BE49-F238E27FC236}">
                <a16:creationId xmlns:a16="http://schemas.microsoft.com/office/drawing/2014/main" id="{0884BAAD-CE73-4E7B-8F43-23192D7D22E2}"/>
              </a:ext>
            </a:extLst>
          </p:cNvPr>
          <p:cNvSpPr>
            <a:spLocks noGrp="1"/>
          </p:cNvSpPr>
          <p:nvPr>
            <p:ph type="sldNum" sz="quarter" idx="12"/>
          </p:nvPr>
        </p:nvSpPr>
        <p:spPr>
          <a:xfrm>
            <a:off x="11953215" y="13081000"/>
            <a:ext cx="464871" cy="471924"/>
          </a:xfrm>
        </p:spPr>
        <p:txBody>
          <a:bodyPr/>
          <a:lstStyle/>
          <a:p>
            <a:fld id="{B5162D4F-CB89-4BC7-B302-7FFE0FAC632A}" type="slidenum">
              <a:rPr lang="ru-RU" smtClean="0"/>
              <a:t>‹#›</a:t>
            </a:fld>
            <a:endParaRPr lang="ru-RU"/>
          </a:p>
        </p:txBody>
      </p:sp>
    </p:spTree>
    <p:extLst>
      <p:ext uri="{BB962C8B-B14F-4D97-AF65-F5344CB8AC3E}">
        <p14:creationId xmlns:p14="http://schemas.microsoft.com/office/powerpoint/2010/main" val="393264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5E5883-C8C7-45D4-A003-88DDAA819CE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BD6A895-D0CB-4301-AC2F-79110B7047B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D2A3013-DE04-4F53-AB08-FD94DE5332C8}"/>
              </a:ext>
            </a:extLst>
          </p:cNvPr>
          <p:cNvSpPr>
            <a:spLocks noGrp="1"/>
          </p:cNvSpPr>
          <p:nvPr>
            <p:ph type="dt" sz="half" idx="10"/>
          </p:nvPr>
        </p:nvSpPr>
        <p:spPr/>
        <p:txBody>
          <a:bodyPr/>
          <a:lstStyle/>
          <a:p>
            <a:fld id="{26B0C579-4FF1-459C-BD6A-2EEB12F88413}" type="datetimeFigureOut">
              <a:rPr lang="ru-RU" smtClean="0"/>
              <a:t>31.10.2024</a:t>
            </a:fld>
            <a:endParaRPr lang="ru-RU"/>
          </a:p>
        </p:txBody>
      </p:sp>
      <p:sp>
        <p:nvSpPr>
          <p:cNvPr id="5" name="Нижний колонтитул 4">
            <a:extLst>
              <a:ext uri="{FF2B5EF4-FFF2-40B4-BE49-F238E27FC236}">
                <a16:creationId xmlns:a16="http://schemas.microsoft.com/office/drawing/2014/main" id="{8E0EEF89-B9DA-47DF-9E9C-FB69EEAA854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02D63CA-E819-4009-BA7B-D60F2D9F1956}"/>
              </a:ext>
            </a:extLst>
          </p:cNvPr>
          <p:cNvSpPr>
            <a:spLocks noGrp="1"/>
          </p:cNvSpPr>
          <p:nvPr>
            <p:ph type="sldNum" sz="quarter" idx="12"/>
          </p:nvPr>
        </p:nvSpPr>
        <p:spPr>
          <a:xfrm>
            <a:off x="11953215" y="13081000"/>
            <a:ext cx="464871" cy="471924"/>
          </a:xfrm>
        </p:spPr>
        <p:txBody>
          <a:bodyPr/>
          <a:lstStyle/>
          <a:p>
            <a:fld id="{7482DEB9-3D1E-435F-AD1E-E0C531DEBF31}" type="slidenum">
              <a:rPr lang="ru-RU" smtClean="0"/>
              <a:t>‹#›</a:t>
            </a:fld>
            <a:endParaRPr lang="ru-RU"/>
          </a:p>
        </p:txBody>
      </p:sp>
    </p:spTree>
    <p:extLst>
      <p:ext uri="{BB962C8B-B14F-4D97-AF65-F5344CB8AC3E}">
        <p14:creationId xmlns:p14="http://schemas.microsoft.com/office/powerpoint/2010/main" val="1970295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32B7A65-3DAE-47E3-AAF3-DCE51B457AFC}"/>
              </a:ext>
            </a:extLst>
          </p:cNvPr>
          <p:cNvSpPr>
            <a:spLocks noGrp="1"/>
          </p:cNvSpPr>
          <p:nvPr>
            <p:ph type="dt" sz="half" idx="10"/>
          </p:nvPr>
        </p:nvSpPr>
        <p:spPr/>
        <p:txBody>
          <a:bodyPr/>
          <a:lstStyle/>
          <a:p>
            <a:fld id="{26B0C579-4FF1-459C-BD6A-2EEB12F88413}" type="datetimeFigureOut">
              <a:rPr lang="ru-RU" smtClean="0"/>
              <a:t>31.10.2024</a:t>
            </a:fld>
            <a:endParaRPr lang="ru-RU"/>
          </a:p>
        </p:txBody>
      </p:sp>
      <p:sp>
        <p:nvSpPr>
          <p:cNvPr id="3" name="Нижний колонтитул 2">
            <a:extLst>
              <a:ext uri="{FF2B5EF4-FFF2-40B4-BE49-F238E27FC236}">
                <a16:creationId xmlns:a16="http://schemas.microsoft.com/office/drawing/2014/main" id="{B939F7E7-D5FD-4C75-BE74-FC1D89560BEE}"/>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6E661181-10D0-419A-A8FE-15C474C28AE2}"/>
              </a:ext>
            </a:extLst>
          </p:cNvPr>
          <p:cNvSpPr>
            <a:spLocks noGrp="1"/>
          </p:cNvSpPr>
          <p:nvPr>
            <p:ph type="sldNum" sz="quarter" idx="12"/>
          </p:nvPr>
        </p:nvSpPr>
        <p:spPr>
          <a:xfrm>
            <a:off x="11953215" y="13081000"/>
            <a:ext cx="464871" cy="471924"/>
          </a:xfrm>
        </p:spPr>
        <p:txBody>
          <a:bodyPr/>
          <a:lstStyle/>
          <a:p>
            <a:fld id="{7482DEB9-3D1E-435F-AD1E-E0C531DEBF31}" type="slidenum">
              <a:rPr lang="ru-RU" smtClean="0"/>
              <a:t>‹#›</a:t>
            </a:fld>
            <a:endParaRPr lang="ru-RU"/>
          </a:p>
        </p:txBody>
      </p:sp>
    </p:spTree>
    <p:extLst>
      <p:ext uri="{BB962C8B-B14F-4D97-AF65-F5344CB8AC3E}">
        <p14:creationId xmlns:p14="http://schemas.microsoft.com/office/powerpoint/2010/main" val="415451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10/31/2024</a:t>
            </a:fld>
            <a:endParaRPr lang="en-US"/>
          </a:p>
        </p:txBody>
      </p:sp>
      <p:sp>
        <p:nvSpPr>
          <p:cNvPr id="5" name="Holder 5"/>
          <p:cNvSpPr>
            <a:spLocks noGrp="1"/>
          </p:cNvSpPr>
          <p:nvPr>
            <p:ph type="sldNum" sz="quarter" idx="7"/>
          </p:nvPr>
        </p:nvSpPr>
        <p:spPr>
          <a:xfrm>
            <a:off x="12049990" y="13081000"/>
            <a:ext cx="362279" cy="369332"/>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55520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1176A6-9E91-48BD-9122-E9FEF8C06EAD}"/>
              </a:ext>
            </a:extLst>
          </p:cNvPr>
          <p:cNvSpPr>
            <a:spLocks noGrp="1"/>
          </p:cNvSpPr>
          <p:nvPr>
            <p:ph type="ctrTitle"/>
          </p:nvPr>
        </p:nvSpPr>
        <p:spPr>
          <a:xfrm>
            <a:off x="3048000" y="2244726"/>
            <a:ext cx="18288000" cy="4775200"/>
          </a:xfrm>
        </p:spPr>
        <p:txBody>
          <a:bodyPr anchor="b"/>
          <a:lstStyle>
            <a:lvl1pPr algn="ctr">
              <a:defRPr sz="12000"/>
            </a:lvl1pPr>
          </a:lstStyle>
          <a:p>
            <a:r>
              <a:rPr lang="ru-RU"/>
              <a:t>Образец заголовка</a:t>
            </a:r>
          </a:p>
        </p:txBody>
      </p:sp>
      <p:sp>
        <p:nvSpPr>
          <p:cNvPr id="3" name="Подзаголовок 2">
            <a:extLst>
              <a:ext uri="{FF2B5EF4-FFF2-40B4-BE49-F238E27FC236}">
                <a16:creationId xmlns:a16="http://schemas.microsoft.com/office/drawing/2014/main" id="{7423813C-7B5D-42A9-8715-E5F492F39DD9}"/>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ru-RU"/>
              <a:t>Образец подзаголовка</a:t>
            </a:r>
          </a:p>
        </p:txBody>
      </p:sp>
      <p:sp>
        <p:nvSpPr>
          <p:cNvPr id="4" name="Дата 3">
            <a:extLst>
              <a:ext uri="{FF2B5EF4-FFF2-40B4-BE49-F238E27FC236}">
                <a16:creationId xmlns:a16="http://schemas.microsoft.com/office/drawing/2014/main" id="{E8E8F06F-2F5D-4592-B263-E2871F40A941}"/>
              </a:ext>
            </a:extLst>
          </p:cNvPr>
          <p:cNvSpPr>
            <a:spLocks noGrp="1"/>
          </p:cNvSpPr>
          <p:nvPr>
            <p:ph type="dt" sz="half" idx="10"/>
          </p:nvPr>
        </p:nvSpPr>
        <p:spPr/>
        <p:txBody>
          <a:bodyPr/>
          <a:lstStyle/>
          <a:p>
            <a:fld id="{26B0C579-4FF1-459C-BD6A-2EEB12F88413}" type="datetimeFigureOut">
              <a:rPr lang="ru-RU" smtClean="0"/>
              <a:t>31.10.2024</a:t>
            </a:fld>
            <a:endParaRPr lang="ru-RU"/>
          </a:p>
        </p:txBody>
      </p:sp>
      <p:sp>
        <p:nvSpPr>
          <p:cNvPr id="5" name="Нижний колонтитул 4">
            <a:extLst>
              <a:ext uri="{FF2B5EF4-FFF2-40B4-BE49-F238E27FC236}">
                <a16:creationId xmlns:a16="http://schemas.microsoft.com/office/drawing/2014/main" id="{5317D2EA-F545-4F61-8B42-9BEC346CF69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1F9E239-EDC6-41B4-BAD6-9FF4243EBBD5}"/>
              </a:ext>
            </a:extLst>
          </p:cNvPr>
          <p:cNvSpPr>
            <a:spLocks noGrp="1"/>
          </p:cNvSpPr>
          <p:nvPr>
            <p:ph type="sldNum" sz="quarter" idx="12"/>
          </p:nvPr>
        </p:nvSpPr>
        <p:spPr>
          <a:xfrm>
            <a:off x="11953215" y="13081000"/>
            <a:ext cx="464871" cy="471924"/>
          </a:xfrm>
        </p:spPr>
        <p:txBody>
          <a:bodyPr/>
          <a:lstStyle/>
          <a:p>
            <a:fld id="{7482DEB9-3D1E-435F-AD1E-E0C531DEBF31}" type="slidenum">
              <a:rPr lang="ru-RU" smtClean="0"/>
              <a:t>‹#›</a:t>
            </a:fld>
            <a:endParaRPr lang="ru-RU"/>
          </a:p>
        </p:txBody>
      </p:sp>
    </p:spTree>
    <p:extLst>
      <p:ext uri="{BB962C8B-B14F-4D97-AF65-F5344CB8AC3E}">
        <p14:creationId xmlns:p14="http://schemas.microsoft.com/office/powerpoint/2010/main" val="2543942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Текст заголовка"/>
          <p:cNvSpPr txBox="1">
            <a:spLocks noGrp="1"/>
          </p:cNvSpPr>
          <p:nvPr>
            <p:ph type="title"/>
          </p:nvPr>
        </p:nvSpPr>
        <p:spPr>
          <a:xfrm>
            <a:off x="1778000" y="4533900"/>
            <a:ext cx="20828000" cy="4648200"/>
          </a:xfrm>
          <a:prstGeom prst="rect">
            <a:avLst/>
          </a:prstGeom>
        </p:spPr>
        <p:txBody>
          <a:bodyPr/>
          <a:lstStyle/>
          <a:p>
            <a:r>
              <a:t>Текст заголовка</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Изображение"/>
          <p:cNvSpPr>
            <a:spLocks noGrp="1"/>
          </p:cNvSpPr>
          <p:nvPr>
            <p:ph type="pic" idx="13"/>
          </p:nvPr>
        </p:nvSpPr>
        <p:spPr>
          <a:xfrm>
            <a:off x="8016875" y="-63500"/>
            <a:ext cx="19831050" cy="13220701"/>
          </a:xfrm>
          <a:prstGeom prst="rect">
            <a:avLst/>
          </a:prstGeom>
        </p:spPr>
        <p:txBody>
          <a:bodyPr lIns="91439" tIns="45719" rIns="91439" bIns="45719" anchor="t">
            <a:noAutofit/>
          </a:bodyPr>
          <a:lstStyle/>
          <a:p>
            <a:endParaRPr/>
          </a:p>
        </p:txBody>
      </p:sp>
      <p:sp>
        <p:nvSpPr>
          <p:cNvPr id="39" name="Текст заголовка"/>
          <p:cNvSpPr txBox="1">
            <a:spLocks noGrp="1"/>
          </p:cNvSpPr>
          <p:nvPr>
            <p:ph type="title"/>
          </p:nvPr>
        </p:nvSpPr>
        <p:spPr>
          <a:xfrm>
            <a:off x="1651000" y="952500"/>
            <a:ext cx="10223500" cy="5549900"/>
          </a:xfrm>
          <a:prstGeom prst="rect">
            <a:avLst/>
          </a:prstGeom>
        </p:spPr>
        <p:txBody>
          <a:bodyPr anchor="b"/>
          <a:lstStyle>
            <a:lvl1pPr>
              <a:defRPr sz="8400"/>
            </a:lvl1pPr>
          </a:lstStyle>
          <a:p>
            <a:r>
              <a:t>Текст заголовка</a:t>
            </a:r>
          </a:p>
        </p:txBody>
      </p:sp>
      <p:sp>
        <p:nvSpPr>
          <p:cNvPr id="40" name="Уровень текста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idx="13"/>
          </p:nvPr>
        </p:nvSpPr>
        <p:spPr>
          <a:xfrm>
            <a:off x="9972675" y="2125132"/>
            <a:ext cx="16402050" cy="10934701"/>
          </a:xfrm>
          <a:prstGeom prst="rect">
            <a:avLst/>
          </a:prstGeom>
        </p:spPr>
        <p:txBody>
          <a:bodyPr lIns="91439" tIns="45719" rIns="91439" bIns="45719"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Уровень текста 1…"/>
          <p:cNvSpPr txBox="1">
            <a:spLocks noGrp="1"/>
          </p:cNvSpPr>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83" name="Изображение"/>
          <p:cNvSpPr>
            <a:spLocks noGrp="1"/>
          </p:cNvSpPr>
          <p:nvPr>
            <p:ph type="pic" sz="quarter" idx="13"/>
          </p:nvPr>
        </p:nvSpPr>
        <p:spPr>
          <a:xfrm>
            <a:off x="15290800" y="6870700"/>
            <a:ext cx="8343900" cy="5562600"/>
          </a:xfrm>
          <a:prstGeom prst="rect">
            <a:avLst/>
          </a:prstGeom>
        </p:spPr>
        <p:txBody>
          <a:bodyPr lIns="91439" tIns="45719" rIns="91439" bIns="45719" anchor="t">
            <a:noAutofit/>
          </a:bodyPr>
          <a:lstStyle/>
          <a:p>
            <a:endParaRPr/>
          </a:p>
        </p:txBody>
      </p:sp>
      <p:sp>
        <p:nvSpPr>
          <p:cNvPr id="84" name="Изображение"/>
          <p:cNvSpPr>
            <a:spLocks noGrp="1"/>
          </p:cNvSpPr>
          <p:nvPr>
            <p:ph type="pic" sz="quarter" idx="14"/>
          </p:nvPr>
        </p:nvSpPr>
        <p:spPr>
          <a:xfrm>
            <a:off x="15316200" y="952500"/>
            <a:ext cx="8305800" cy="5537200"/>
          </a:xfrm>
          <a:prstGeom prst="rect">
            <a:avLst/>
          </a:prstGeom>
        </p:spPr>
        <p:txBody>
          <a:bodyPr lIns="91439" tIns="45719" rIns="91439" bIns="45719" anchor="t">
            <a:noAutofit/>
          </a:bodyPr>
          <a:lstStyle/>
          <a:p>
            <a:endParaRPr/>
          </a:p>
        </p:txBody>
      </p:sp>
      <p:sp>
        <p:nvSpPr>
          <p:cNvPr id="85" name="Изображение"/>
          <p:cNvSpPr>
            <a:spLocks noGrp="1"/>
          </p:cNvSpPr>
          <p:nvPr>
            <p:ph type="pic" idx="15"/>
          </p:nvPr>
        </p:nvSpPr>
        <p:spPr>
          <a:xfrm>
            <a:off x="-1739900" y="-258233"/>
            <a:ext cx="20065999" cy="13377332"/>
          </a:xfrm>
          <a:prstGeom prst="rect">
            <a:avLst/>
          </a:prstGeom>
        </p:spPr>
        <p:txBody>
          <a:bodyPr lIns="91439" tIns="45719" rIns="91439" bIns="45719" anchor="t">
            <a:noAutofit/>
          </a:bodyPr>
          <a:lstStyle/>
          <a:p>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ClrTx/>
              <a:buSzTx/>
              <a:buNone/>
              <a:defRPr sz="3200" i="1"/>
            </a:lvl1pPr>
          </a:lstStyle>
          <a:p>
            <a:r>
              <a:t>— Иван Арсентьев</a:t>
            </a:r>
          </a:p>
        </p:txBody>
      </p:sp>
      <p:sp>
        <p:nvSpPr>
          <p:cNvPr id="94" name="«Место ввода цитаты»."/>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«Место ввода цитаты».</a:t>
            </a:r>
          </a:p>
        </p:txBody>
      </p:sp>
      <p:sp>
        <p:nvSpPr>
          <p:cNvPr id="9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Изображение"/>
          <p:cNvSpPr>
            <a:spLocks noGrp="1"/>
          </p:cNvSpPr>
          <p:nvPr>
            <p:ph type="pic" idx="13"/>
          </p:nvPr>
        </p:nvSpPr>
        <p:spPr>
          <a:xfrm>
            <a:off x="0" y="-1291579"/>
            <a:ext cx="29260800" cy="19507201"/>
          </a:xfrm>
          <a:prstGeom prst="rect">
            <a:avLst/>
          </a:prstGeom>
        </p:spPr>
        <p:txBody>
          <a:bodyPr lIns="91439" tIns="45719" rIns="91439" bIns="45719" anchor="t">
            <a:noAutofit/>
          </a:bodyPr>
          <a:lstStyle/>
          <a:p>
            <a:endParaRP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Текст заголовка</a:t>
            </a:r>
          </a:p>
        </p:txBody>
      </p:sp>
      <p:sp>
        <p:nvSpPr>
          <p:cNvPr id="3" name="Уровень текста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1.xml"/><Relationship Id="rId5" Type="http://schemas.openxmlformats.org/officeDocument/2006/relationships/image" Target="../media/image37.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21" Type="http://schemas.microsoft.com/office/2007/relationships/hdphoto" Target="../media/hdphoto2.wdp"/><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0.jpeg"/><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jpe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hyperlink" Target="http://www.google.ru/url?sa=i&amp;rct=j&amp;q=&amp;esrc=s&amp;source=images&amp;cd=&amp;cad=rja&amp;uact=8&amp;ved=0ahUKEwirlJ7H1sXLAhWDESwKHeRjBOkQjRwIBw&amp;url=http://theresilientearth.com/?q=content/walk-clouds&amp;psig=AFQjCNEt7IVP0-cVqI13p7-hCzVKZQaELA&amp;ust=1458233785647104" TargetMode="External"/><Relationship Id="rId1" Type="http://schemas.openxmlformats.org/officeDocument/2006/relationships/slideLayout" Target="../slideLayouts/slideLayout11.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2.xml"/><Relationship Id="rId5" Type="http://schemas.openxmlformats.org/officeDocument/2006/relationships/image" Target="../media/image81.jpeg"/><Relationship Id="rId4" Type="http://schemas.openxmlformats.org/officeDocument/2006/relationships/image" Target="../media/image80.jpeg"/></Relationships>
</file>

<file path=ppt/slides/_rels/slide2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10.xml"/><Relationship Id="rId5" Type="http://schemas.openxmlformats.org/officeDocument/2006/relationships/image" Target="../media/image13.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МЕЖДУНАРОДНЫЙ СИМПОЗИУМ «СОЗДАВАЯ БУДУЩЕЕ»"/>
          <p:cNvSpPr txBox="1"/>
          <p:nvPr/>
        </p:nvSpPr>
        <p:spPr>
          <a:xfrm>
            <a:off x="16811077" y="1176763"/>
            <a:ext cx="5747845" cy="18360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defTabSz="457200">
              <a:lnSpc>
                <a:spcPct val="120000"/>
              </a:lnSpc>
              <a:defRPr sz="2400" b="0" cap="all" spc="480">
                <a:latin typeface="FugueMono"/>
                <a:ea typeface="FugueMono"/>
                <a:cs typeface="FugueMono"/>
                <a:sym typeface="FugueMono"/>
              </a:defRPr>
            </a:pPr>
            <a:r>
              <a:rPr sz="3200" dirty="0"/>
              <a:t>МЕЖДУНАРОДНЫЙ СИМПОЗИУМ</a:t>
            </a:r>
            <a:br>
              <a:rPr sz="3200" dirty="0"/>
            </a:br>
            <a:r>
              <a:rPr sz="3200" dirty="0"/>
              <a:t>«СОЗДАВАЯ БУДУЩЕЕ»</a:t>
            </a:r>
          </a:p>
        </p:txBody>
      </p:sp>
      <p:sp>
        <p:nvSpPr>
          <p:cNvPr id="153" name="СЕКЦИЯ"/>
          <p:cNvSpPr txBox="1"/>
          <p:nvPr/>
        </p:nvSpPr>
        <p:spPr>
          <a:xfrm>
            <a:off x="16471507" y="10773327"/>
            <a:ext cx="6426983" cy="18360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457200">
              <a:lnSpc>
                <a:spcPct val="120000"/>
              </a:lnSpc>
              <a:defRPr sz="4800" b="0" cap="all" spc="960">
                <a:latin typeface="FugueMono"/>
                <a:ea typeface="FugueMono"/>
                <a:cs typeface="FugueMono"/>
                <a:sym typeface="FugueMono"/>
              </a:defRPr>
            </a:lvl1pPr>
          </a:lstStyle>
          <a:p>
            <a:r>
              <a:rPr lang="ru-RU" sz="3200" dirty="0"/>
              <a:t>НАУЧНОЕ ШОУ </a:t>
            </a:r>
          </a:p>
          <a:p>
            <a:r>
              <a:rPr lang="ru-RU" sz="3200" dirty="0"/>
              <a:t>О ФАНТАСТИКЕ </a:t>
            </a:r>
          </a:p>
          <a:p>
            <a:r>
              <a:rPr lang="ru-RU" sz="3200" dirty="0"/>
              <a:t>«БУДУЩЕЕ РЯДОМ»</a:t>
            </a:r>
            <a:endParaRPr sz="3200" dirty="0"/>
          </a:p>
        </p:txBody>
      </p:sp>
      <p:sp>
        <p:nvSpPr>
          <p:cNvPr id="154" name="Имя Фамилия"/>
          <p:cNvSpPr txBox="1"/>
          <p:nvPr/>
        </p:nvSpPr>
        <p:spPr>
          <a:xfrm>
            <a:off x="1545677" y="6159500"/>
            <a:ext cx="13330800" cy="1011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lnSpc>
                <a:spcPct val="80000"/>
              </a:lnSpc>
              <a:defRPr sz="7200" b="0" cap="all" spc="1440">
                <a:latin typeface="Fugue Regular"/>
                <a:ea typeface="Fugue Regular"/>
                <a:cs typeface="Fugue Regular"/>
                <a:sym typeface="Fugue Regular"/>
              </a:defRPr>
            </a:lvl1pPr>
          </a:lstStyle>
          <a:p>
            <a:r>
              <a:rPr lang="ru-RU" dirty="0"/>
              <a:t>Андрей Садовский</a:t>
            </a:r>
            <a:endParaRPr dirty="0"/>
          </a:p>
        </p:txBody>
      </p:sp>
      <p:sp>
        <p:nvSpPr>
          <p:cNvPr id="155" name="Должность"/>
          <p:cNvSpPr txBox="1"/>
          <p:nvPr/>
        </p:nvSpPr>
        <p:spPr>
          <a:xfrm>
            <a:off x="1545677" y="8140700"/>
            <a:ext cx="6988723"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b="0" cap="all" spc="600">
                <a:latin typeface="Fugue Regular"/>
                <a:ea typeface="Fugue Regular"/>
                <a:cs typeface="Fugue Regular"/>
                <a:sym typeface="Fugue Regular"/>
              </a:defRPr>
            </a:lvl1pPr>
          </a:lstStyle>
          <a:p>
            <a:r>
              <a:rPr lang="ru-RU" dirty="0"/>
              <a:t>Ученый секретарь ИКИ РАН</a:t>
            </a:r>
            <a:r>
              <a:rPr dirty="0"/>
              <a:t> </a:t>
            </a:r>
          </a:p>
        </p:txBody>
      </p:sp>
      <p:sp>
        <p:nvSpPr>
          <p:cNvPr id="156" name="Как долголетие изменит общество? Социальные и культурные последствия демографических изменений"/>
          <p:cNvSpPr txBox="1"/>
          <p:nvPr/>
        </p:nvSpPr>
        <p:spPr>
          <a:xfrm>
            <a:off x="1426716" y="2315172"/>
            <a:ext cx="12061730" cy="1324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457200">
              <a:lnSpc>
                <a:spcPct val="80000"/>
              </a:lnSpc>
              <a:defRPr sz="4900" b="0">
                <a:latin typeface="Fugue Regular"/>
                <a:ea typeface="Fugue Regular"/>
                <a:cs typeface="Fugue Regular"/>
                <a:sym typeface="Fugue Regular"/>
              </a:defRPr>
            </a:lvl1pPr>
          </a:lstStyle>
          <a:p>
            <a:r>
              <a:rPr lang="ru-RU" dirty="0"/>
              <a:t>Будущее научных космических исследований</a:t>
            </a:r>
          </a:p>
        </p:txBody>
      </p:sp>
      <p:pic>
        <p:nvPicPr>
          <p:cNvPr id="157" name="Изображение" descr="Изображение"/>
          <p:cNvPicPr>
            <a:picLocks noChangeAspect="1"/>
          </p:cNvPicPr>
          <p:nvPr/>
        </p:nvPicPr>
        <p:blipFill>
          <a:blip r:embed="rId2"/>
          <a:stretch>
            <a:fillRect/>
          </a:stretch>
        </p:blipFill>
        <p:spPr>
          <a:xfrm>
            <a:off x="1426716" y="1020316"/>
            <a:ext cx="956568" cy="956568"/>
          </a:xfrm>
          <a:prstGeom prst="rect">
            <a:avLst/>
          </a:prstGeom>
          <a:ln w="12700">
            <a:miter lim="400000"/>
          </a:ln>
        </p:spPr>
      </p:pic>
      <p:sp>
        <p:nvSpPr>
          <p:cNvPr id="2" name="TextBox 1">
            <a:extLst>
              <a:ext uri="{FF2B5EF4-FFF2-40B4-BE49-F238E27FC236}">
                <a16:creationId xmlns:a16="http://schemas.microsoft.com/office/drawing/2014/main" id="{B4488CB4-8D31-BA8F-346F-81081E7AE34F}"/>
              </a:ext>
            </a:extLst>
          </p:cNvPr>
          <p:cNvSpPr txBox="1"/>
          <p:nvPr/>
        </p:nvSpPr>
        <p:spPr>
          <a:xfrm>
            <a:off x="9092672" y="2179718"/>
            <a:ext cx="10265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FFFFFF"/>
              </a:solidFill>
              <a:effectLst/>
              <a:uFillTx/>
              <a:latin typeface="Helvetica Neue"/>
              <a:ea typeface="Helvetica Neue"/>
              <a:cs typeface="Helvetica Neue"/>
              <a:sym typeface="Helvetica Neue"/>
            </a:endParaRPr>
          </a:p>
        </p:txBody>
      </p:sp>
      <p:sp>
        <p:nvSpPr>
          <p:cNvPr id="6" name="TextBox 5">
            <a:extLst>
              <a:ext uri="{FF2B5EF4-FFF2-40B4-BE49-F238E27FC236}">
                <a16:creationId xmlns:a16="http://schemas.microsoft.com/office/drawing/2014/main" id="{C88E3AC5-CA5F-7C3C-DE7C-C7AB5390B975}"/>
              </a:ext>
            </a:extLst>
          </p:cNvPr>
          <p:cNvSpPr txBox="1"/>
          <p:nvPr/>
        </p:nvSpPr>
        <p:spPr>
          <a:xfrm>
            <a:off x="8834764" y="2085934"/>
            <a:ext cx="10265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FFFFFF"/>
              </a:solidFill>
              <a:effectLst/>
              <a:uFillTx/>
              <a:latin typeface="Helvetica Neue"/>
              <a:ea typeface="Helvetica Neue"/>
              <a:cs typeface="Helvetica Neue"/>
              <a:sym typeface="Helvetica Neue"/>
            </a:endParaRPr>
          </a:p>
        </p:txBody>
      </p:sp>
      <p:pic>
        <p:nvPicPr>
          <p:cNvPr id="3" name="Изображение" descr="Изображение">
            <a:extLst>
              <a:ext uri="{FF2B5EF4-FFF2-40B4-BE49-F238E27FC236}">
                <a16:creationId xmlns:a16="http://schemas.microsoft.com/office/drawing/2014/main" id="{EC7E08A9-BA84-C3FA-754C-1F39001CF91E}"/>
              </a:ext>
            </a:extLst>
          </p:cNvPr>
          <p:cNvPicPr>
            <a:picLocks noChangeAspect="1"/>
          </p:cNvPicPr>
          <p:nvPr/>
        </p:nvPicPr>
        <p:blipFill>
          <a:blip r:embed="rId3"/>
          <a:stretch>
            <a:fillRect/>
          </a:stretch>
        </p:blipFill>
        <p:spPr>
          <a:xfrm>
            <a:off x="16358318" y="3521607"/>
            <a:ext cx="6653364" cy="6653718"/>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
                                        </p:tgtEl>
                                        <p:attrNameLst>
                                          <p:attrName>style.visibility</p:attrName>
                                        </p:attrNameLst>
                                      </p:cBhvr>
                                      <p:to>
                                        <p:strVal val="visible"/>
                                      </p:to>
                                    </p:set>
                                    <p:animEffect transition="in" filter="wipe(right)">
                                      <p:cBhvr>
                                        <p:cTn id="7"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95056" y="-53327"/>
            <a:ext cx="16459200" cy="2140542"/>
          </a:xfrm>
        </p:spPr>
        <p:txBody>
          <a:bodyPr>
            <a:normAutofit fontScale="90000"/>
          </a:bodyPr>
          <a:lstStyle/>
          <a:p>
            <a:pPr algn="ctr"/>
            <a:r>
              <a:rPr lang="ru-RU" sz="9600" b="1" dirty="0"/>
              <a:t>Экзопланеты</a:t>
            </a:r>
            <a:br>
              <a:rPr lang="ru-RU" sz="10800" b="1" dirty="0"/>
            </a:br>
            <a:r>
              <a:rPr lang="ru-RU" sz="5600" b="1" dirty="0"/>
              <a:t>Планеты  в других звездных системах</a:t>
            </a:r>
            <a:endParaRPr lang="ru-RU" b="1" dirty="0"/>
          </a:p>
        </p:txBody>
      </p:sp>
      <p:pic>
        <p:nvPicPr>
          <p:cNvPr id="4" name="Содержимое 3" descr="mihail_vasilevich_lomonosov_nablyudaet_prohozhdenie_venery.jpg.crdownload.jpg"/>
          <p:cNvPicPr>
            <a:picLocks noChangeAspect="1"/>
          </p:cNvPicPr>
          <p:nvPr/>
        </p:nvPicPr>
        <p:blipFill>
          <a:blip r:embed="rId2" cstate="print"/>
          <a:stretch>
            <a:fillRect/>
          </a:stretch>
        </p:blipFill>
        <p:spPr>
          <a:xfrm>
            <a:off x="727111" y="2258200"/>
            <a:ext cx="2967946" cy="4320480"/>
          </a:xfrm>
          <a:prstGeom prst="rect">
            <a:avLst/>
          </a:prstGeom>
        </p:spPr>
      </p:pic>
      <p:pic>
        <p:nvPicPr>
          <p:cNvPr id="5" name="Picture 2" descr="C:\Users\Lev\Documents\AA_ЛОМ-2\The-Transit-of-Venus-by-Paul-Haese_Astrophoto2012_Our-Solar-System_Commended3.jpg"/>
          <p:cNvPicPr>
            <a:picLocks noChangeAspect="1" noChangeArrowheads="1"/>
          </p:cNvPicPr>
          <p:nvPr/>
        </p:nvPicPr>
        <p:blipFill>
          <a:blip r:embed="rId3" cstate="print"/>
          <a:srcRect/>
          <a:stretch>
            <a:fillRect/>
          </a:stretch>
        </p:blipFill>
        <p:spPr bwMode="auto">
          <a:xfrm>
            <a:off x="4561291" y="2653847"/>
            <a:ext cx="7630710" cy="4134890"/>
          </a:xfrm>
          <a:prstGeom prst="rect">
            <a:avLst/>
          </a:prstGeom>
          <a:noFill/>
        </p:spPr>
      </p:pic>
      <p:pic>
        <p:nvPicPr>
          <p:cNvPr id="6" name="Рисунок 5" descr="В_АТМ.jpg"/>
          <p:cNvPicPr>
            <a:picLocks noChangeAspect="1"/>
          </p:cNvPicPr>
          <p:nvPr/>
        </p:nvPicPr>
        <p:blipFill>
          <a:blip r:embed="rId4" cstate="print"/>
          <a:stretch>
            <a:fillRect/>
          </a:stretch>
        </p:blipFill>
        <p:spPr>
          <a:xfrm>
            <a:off x="20565617" y="2087215"/>
            <a:ext cx="3299086" cy="4497338"/>
          </a:xfrm>
          <a:prstGeom prst="rect">
            <a:avLst/>
          </a:prstGeom>
        </p:spPr>
      </p:pic>
      <p:sp>
        <p:nvSpPr>
          <p:cNvPr id="7" name="TextBox 6"/>
          <p:cNvSpPr txBox="1"/>
          <p:nvPr/>
        </p:nvSpPr>
        <p:spPr>
          <a:xfrm>
            <a:off x="20659554" y="1102328"/>
            <a:ext cx="3281668" cy="892552"/>
          </a:xfrm>
          <a:prstGeom prst="rect">
            <a:avLst/>
          </a:prstGeom>
          <a:noFill/>
        </p:spPr>
        <p:txBody>
          <a:bodyPr wrap="none" rtlCol="0">
            <a:spAutoFit/>
          </a:bodyPr>
          <a:lstStyle/>
          <a:p>
            <a:r>
              <a:rPr lang="ru-RU" sz="2800" dirty="0">
                <a:latin typeface="Book Antiqua" panose="02040602050305030304" pitchFamily="18" charset="0"/>
              </a:rPr>
              <a:t>…</a:t>
            </a:r>
            <a:r>
              <a:rPr lang="ru-RU" sz="2400" i="1" dirty="0">
                <a:latin typeface="Book Antiqua" panose="02040602050305030304" pitchFamily="18" charset="0"/>
              </a:rPr>
              <a:t>появился на краю</a:t>
            </a:r>
          </a:p>
          <a:p>
            <a:r>
              <a:rPr lang="ru-RU" sz="2400" i="1" dirty="0">
                <a:latin typeface="Book Antiqua" panose="02040602050305030304" pitchFamily="18" charset="0"/>
              </a:rPr>
              <a:t> Солнца пупырь…</a:t>
            </a:r>
          </a:p>
        </p:txBody>
      </p:sp>
      <p:sp>
        <p:nvSpPr>
          <p:cNvPr id="8" name="TextBox 7"/>
          <p:cNvSpPr txBox="1"/>
          <p:nvPr/>
        </p:nvSpPr>
        <p:spPr>
          <a:xfrm>
            <a:off x="12570142" y="2648697"/>
            <a:ext cx="7252568" cy="3785652"/>
          </a:xfrm>
          <a:prstGeom prst="rect">
            <a:avLst/>
          </a:prstGeom>
          <a:noFill/>
        </p:spPr>
        <p:txBody>
          <a:bodyPr wrap="square" rtlCol="0">
            <a:spAutoFit/>
          </a:bodyPr>
          <a:lstStyle/>
          <a:p>
            <a:pPr algn="l"/>
            <a:r>
              <a:rPr lang="ru-RU" sz="4000" dirty="0">
                <a:latin typeface="+mn-lt"/>
              </a:rPr>
              <a:t>Для открытия атмосферы Венеры М.В.Ломоносов применил метод транзитов которым в 21 веке было открыто большинство </a:t>
            </a:r>
            <a:r>
              <a:rPr lang="ru-RU" sz="4000" dirty="0" err="1">
                <a:latin typeface="+mn-lt"/>
              </a:rPr>
              <a:t>экзопланет</a:t>
            </a:r>
            <a:endParaRPr lang="ru-RU" sz="4000" dirty="0">
              <a:latin typeface="+mn-lt"/>
            </a:endParaRPr>
          </a:p>
        </p:txBody>
      </p:sp>
      <p:sp>
        <p:nvSpPr>
          <p:cNvPr id="10" name="TextBox 9"/>
          <p:cNvSpPr txBox="1"/>
          <p:nvPr/>
        </p:nvSpPr>
        <p:spPr>
          <a:xfrm>
            <a:off x="20786570" y="2430994"/>
            <a:ext cx="1440160" cy="369332"/>
          </a:xfrm>
          <a:prstGeom prst="rect">
            <a:avLst/>
          </a:prstGeom>
          <a:solidFill>
            <a:schemeClr val="tx2">
              <a:lumMod val="20000"/>
              <a:lumOff val="80000"/>
            </a:schemeClr>
          </a:solidFill>
        </p:spPr>
        <p:txBody>
          <a:bodyPr wrap="square" rtlCol="0">
            <a:spAutoFit/>
          </a:bodyPr>
          <a:lstStyle/>
          <a:p>
            <a:r>
              <a:rPr lang="ru-RU" sz="1800" dirty="0">
                <a:solidFill>
                  <a:srgbClr val="C00000"/>
                </a:solidFill>
              </a:rPr>
              <a:t>26.</a:t>
            </a:r>
            <a:r>
              <a:rPr lang="en-US" sz="1800" dirty="0">
                <a:solidFill>
                  <a:srgbClr val="C00000"/>
                </a:solidFill>
              </a:rPr>
              <a:t>05</a:t>
            </a:r>
            <a:r>
              <a:rPr lang="ru-RU" sz="1800" dirty="0">
                <a:solidFill>
                  <a:srgbClr val="C00000"/>
                </a:solidFill>
              </a:rPr>
              <a:t>.</a:t>
            </a:r>
            <a:r>
              <a:rPr lang="en-US" sz="1800" dirty="0">
                <a:solidFill>
                  <a:srgbClr val="C00000"/>
                </a:solidFill>
              </a:rPr>
              <a:t>1761</a:t>
            </a:r>
            <a:endParaRPr lang="ru-RU" sz="1800" dirty="0">
              <a:solidFill>
                <a:srgbClr val="C00000"/>
              </a:solidFill>
            </a:endParaRPr>
          </a:p>
        </p:txBody>
      </p:sp>
      <p:sp>
        <p:nvSpPr>
          <p:cNvPr id="11" name="TextBox 10"/>
          <p:cNvSpPr txBox="1"/>
          <p:nvPr/>
        </p:nvSpPr>
        <p:spPr>
          <a:xfrm>
            <a:off x="4846144" y="5132130"/>
            <a:ext cx="7078512" cy="1446550"/>
          </a:xfrm>
          <a:prstGeom prst="rect">
            <a:avLst/>
          </a:prstGeom>
          <a:noFill/>
        </p:spPr>
        <p:txBody>
          <a:bodyPr wrap="square" rtlCol="0">
            <a:spAutoFit/>
          </a:bodyPr>
          <a:lstStyle/>
          <a:p>
            <a:pPr algn="ctr"/>
            <a:r>
              <a:rPr lang="ru-RU" sz="4400" dirty="0">
                <a:solidFill>
                  <a:schemeClr val="bg1"/>
                </a:solidFill>
                <a:latin typeface="+mn-lt"/>
              </a:rPr>
              <a:t>Транзит  Венеры по диску Солнца 6.06.2012г.</a:t>
            </a:r>
          </a:p>
        </p:txBody>
      </p:sp>
      <p:pic>
        <p:nvPicPr>
          <p:cNvPr id="12" name="Picture 2" descr="I:\Статья  ЭКЗОПЛАН для Земли и Вселенной\USED\VKA_ KEPLER-1\3.jpg"/>
          <p:cNvPicPr>
            <a:picLocks noChangeAspect="1" noChangeArrowheads="1"/>
          </p:cNvPicPr>
          <p:nvPr/>
        </p:nvPicPr>
        <p:blipFill>
          <a:blip r:embed="rId5" cstate="print"/>
          <a:srcRect/>
          <a:stretch>
            <a:fillRect/>
          </a:stretch>
        </p:blipFill>
        <p:spPr>
          <a:xfrm>
            <a:off x="259402" y="8042565"/>
            <a:ext cx="10076316" cy="5447566"/>
          </a:xfrm>
          <a:prstGeom prst="rect">
            <a:avLst/>
          </a:prstGeom>
          <a:noFill/>
        </p:spPr>
      </p:pic>
      <p:pic>
        <p:nvPicPr>
          <p:cNvPr id="13" name="Picture 4" descr="KeplerSunsPlanets_rowe"/>
          <p:cNvPicPr>
            <a:picLocks noChangeAspect="1" noChangeArrowheads="1"/>
          </p:cNvPicPr>
          <p:nvPr/>
        </p:nvPicPr>
        <p:blipFill>
          <a:blip r:embed="rId6" cstate="print"/>
          <a:srcRect/>
          <a:stretch>
            <a:fillRect/>
          </a:stretch>
        </p:blipFill>
        <p:spPr bwMode="auto">
          <a:xfrm>
            <a:off x="17519073" y="7671916"/>
            <a:ext cx="5978182" cy="5735912"/>
          </a:xfrm>
          <a:prstGeom prst="rect">
            <a:avLst/>
          </a:prstGeom>
          <a:noFill/>
          <a:ln w="9525">
            <a:noFill/>
            <a:miter lim="800000"/>
            <a:headEnd/>
            <a:tailEnd/>
          </a:ln>
        </p:spPr>
      </p:pic>
      <p:sp>
        <p:nvSpPr>
          <p:cNvPr id="16" name="TextBox 15"/>
          <p:cNvSpPr txBox="1"/>
          <p:nvPr/>
        </p:nvSpPr>
        <p:spPr>
          <a:xfrm>
            <a:off x="10619511" y="8603427"/>
            <a:ext cx="6899562" cy="3970318"/>
          </a:xfrm>
          <a:prstGeom prst="rect">
            <a:avLst/>
          </a:prstGeom>
          <a:noFill/>
        </p:spPr>
        <p:txBody>
          <a:bodyPr wrap="square" rtlCol="0">
            <a:spAutoFit/>
          </a:bodyPr>
          <a:lstStyle/>
          <a:p>
            <a:r>
              <a:rPr lang="ru-RU" sz="3600" dirty="0">
                <a:latin typeface="+mn-lt"/>
              </a:rPr>
              <a:t>Исследовано меньше 0.01</a:t>
            </a:r>
            <a:r>
              <a:rPr lang="en-US" sz="3600" dirty="0">
                <a:latin typeface="+mn-lt"/>
              </a:rPr>
              <a:t>%</a:t>
            </a:r>
            <a:r>
              <a:rPr lang="ru-RU" sz="3600" dirty="0">
                <a:latin typeface="+mn-lt"/>
              </a:rPr>
              <a:t> звезд нашей  галактики </a:t>
            </a:r>
          </a:p>
          <a:p>
            <a:r>
              <a:rPr lang="ru-RU" sz="3600" dirty="0">
                <a:latin typeface="+mn-lt"/>
              </a:rPr>
              <a:t>и уже найдено более 5000 планет.   </a:t>
            </a:r>
          </a:p>
          <a:p>
            <a:endParaRPr lang="ru-RU" sz="3600" dirty="0">
              <a:latin typeface="+mn-lt"/>
            </a:endParaRPr>
          </a:p>
          <a:p>
            <a:r>
              <a:rPr lang="ru-RU" sz="3600" dirty="0">
                <a:latin typeface="+mn-lt"/>
              </a:rPr>
              <a:t>В среднем три планеты на одну звезду.</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3120B8-D5EF-4E09-A9E9-48212CBED06E}"/>
              </a:ext>
            </a:extLst>
          </p:cNvPr>
          <p:cNvSpPr>
            <a:spLocks noGrp="1"/>
          </p:cNvSpPr>
          <p:nvPr>
            <p:ph type="title"/>
          </p:nvPr>
        </p:nvSpPr>
        <p:spPr>
          <a:xfrm>
            <a:off x="1676400" y="19139"/>
            <a:ext cx="21031200" cy="2651126"/>
          </a:xfrm>
        </p:spPr>
        <p:txBody>
          <a:bodyPr>
            <a:normAutofit fontScale="90000"/>
          </a:bodyPr>
          <a:lstStyle/>
          <a:p>
            <a:pPr algn="ctr"/>
            <a:r>
              <a:rPr lang="ru-RU" b="1" dirty="0">
                <a:latin typeface="Book Antiqua" panose="02040602050305030304" pitchFamily="18" charset="0"/>
              </a:rPr>
              <a:t>Экзопланеты – в поисках жизни</a:t>
            </a:r>
            <a:endParaRPr lang="ru-RU" dirty="0"/>
          </a:p>
        </p:txBody>
      </p:sp>
      <p:sp>
        <p:nvSpPr>
          <p:cNvPr id="3" name="Объект 2">
            <a:extLst>
              <a:ext uri="{FF2B5EF4-FFF2-40B4-BE49-F238E27FC236}">
                <a16:creationId xmlns:a16="http://schemas.microsoft.com/office/drawing/2014/main" id="{DFBD123D-2C86-4777-BB0E-F14F34140B51}"/>
              </a:ext>
            </a:extLst>
          </p:cNvPr>
          <p:cNvSpPr>
            <a:spLocks noGrp="1"/>
          </p:cNvSpPr>
          <p:nvPr>
            <p:ph idx="1"/>
          </p:nvPr>
        </p:nvSpPr>
        <p:spPr>
          <a:xfrm>
            <a:off x="321276" y="2477733"/>
            <a:ext cx="9037172" cy="4192010"/>
          </a:xfrm>
        </p:spPr>
        <p:txBody>
          <a:bodyPr>
            <a:normAutofit/>
          </a:bodyPr>
          <a:lstStyle/>
          <a:p>
            <a:pPr marL="0" indent="0" algn="ctr">
              <a:spcBef>
                <a:spcPts val="600"/>
              </a:spcBef>
              <a:buNone/>
              <a:defRPr/>
            </a:pPr>
            <a:r>
              <a:rPr lang="ru-RU" sz="4000" b="1" dirty="0">
                <a:latin typeface="+mn-lt"/>
              </a:rPr>
              <a:t>И. Шкловский</a:t>
            </a:r>
          </a:p>
          <a:p>
            <a:pPr marL="0" indent="0" algn="ctr">
              <a:spcBef>
                <a:spcPts val="600"/>
              </a:spcBef>
              <a:buNone/>
              <a:defRPr/>
            </a:pPr>
            <a:r>
              <a:rPr lang="en-US" sz="4000" dirty="0">
                <a:latin typeface="+mn-lt"/>
                <a:cs typeface="Arial" charset="0"/>
              </a:rPr>
              <a:t>1916-1985</a:t>
            </a:r>
            <a:endParaRPr lang="ru-RU" sz="4000" b="1" dirty="0">
              <a:latin typeface="+mn-lt"/>
            </a:endParaRPr>
          </a:p>
          <a:p>
            <a:pPr marL="0" indent="0" algn="ctr">
              <a:spcBef>
                <a:spcPts val="600"/>
              </a:spcBef>
              <a:buNone/>
              <a:defRPr/>
            </a:pPr>
            <a:r>
              <a:rPr lang="ru-RU" sz="4000" dirty="0">
                <a:latin typeface="+mn-lt"/>
              </a:rPr>
              <a:t>О возможной уникальности   разумной жизни во Вселенной. </a:t>
            </a:r>
          </a:p>
          <a:p>
            <a:pPr marL="0" indent="0" algn="ctr">
              <a:spcBef>
                <a:spcPts val="600"/>
              </a:spcBef>
              <a:buNone/>
              <a:defRPr/>
            </a:pPr>
            <a:r>
              <a:rPr lang="ru-RU" sz="4000" dirty="0">
                <a:latin typeface="+mn-lt"/>
              </a:rPr>
              <a:t>М. 1976</a:t>
            </a:r>
          </a:p>
        </p:txBody>
      </p:sp>
      <p:pic>
        <p:nvPicPr>
          <p:cNvPr id="4" name="Рисунок 3" descr="Shklovsky.jpg">
            <a:extLst>
              <a:ext uri="{FF2B5EF4-FFF2-40B4-BE49-F238E27FC236}">
                <a16:creationId xmlns:a16="http://schemas.microsoft.com/office/drawing/2014/main" id="{FD3934A1-C6B2-4ACB-AE90-8AEF0CFB2C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589" y="6669743"/>
            <a:ext cx="486013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3" descr="ann12010a.jpg">
            <a:extLst>
              <a:ext uri="{FF2B5EF4-FFF2-40B4-BE49-F238E27FC236}">
                <a16:creationId xmlns:a16="http://schemas.microsoft.com/office/drawing/2014/main" id="{F872672D-C190-4035-B433-268BB4EEAA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82172" y="5822869"/>
            <a:ext cx="7455240" cy="542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00C3899-9B12-49BE-B3E0-188B8492DF9F}"/>
              </a:ext>
            </a:extLst>
          </p:cNvPr>
          <p:cNvSpPr txBox="1"/>
          <p:nvPr/>
        </p:nvSpPr>
        <p:spPr>
          <a:xfrm>
            <a:off x="12526029" y="2958011"/>
            <a:ext cx="11689650" cy="1938992"/>
          </a:xfrm>
          <a:prstGeom prst="rect">
            <a:avLst/>
          </a:prstGeom>
          <a:noFill/>
        </p:spPr>
        <p:txBody>
          <a:bodyPr wrap="square" rtlCol="0">
            <a:spAutoFit/>
          </a:bodyPr>
          <a:lstStyle/>
          <a:p>
            <a:pPr algn="ctr"/>
            <a:r>
              <a:rPr lang="ru-RU" altLang="ru-RU" sz="4000" dirty="0">
                <a:latin typeface="+mn-lt"/>
              </a:rPr>
              <a:t>Первая экзопланета у «нормальной» звезды</a:t>
            </a:r>
            <a:endParaRPr lang="en-US" altLang="ru-RU" sz="4000" dirty="0">
              <a:latin typeface="+mn-lt"/>
            </a:endParaRPr>
          </a:p>
          <a:p>
            <a:pPr algn="ctr"/>
            <a:r>
              <a:rPr lang="ru-RU" altLang="ru-RU" sz="4000" dirty="0">
                <a:latin typeface="+mn-lt"/>
              </a:rPr>
              <a:t>(51 </a:t>
            </a:r>
            <a:r>
              <a:rPr lang="en-US" altLang="ru-RU" sz="4000" dirty="0">
                <a:latin typeface="+mn-lt"/>
              </a:rPr>
              <a:t>Pegasus b)</a:t>
            </a:r>
            <a:br>
              <a:rPr lang="ru-RU" altLang="ru-RU" sz="4000" dirty="0">
                <a:latin typeface="+mn-lt"/>
              </a:rPr>
            </a:br>
            <a:r>
              <a:rPr lang="en-US" altLang="ru-RU" sz="4000" dirty="0">
                <a:latin typeface="+mn-lt"/>
              </a:rPr>
              <a:t>Michel Mayor</a:t>
            </a:r>
            <a:r>
              <a:rPr lang="ru-RU" altLang="ru-RU" sz="4000" dirty="0">
                <a:latin typeface="+mn-lt"/>
              </a:rPr>
              <a:t> </a:t>
            </a:r>
            <a:r>
              <a:rPr lang="en-US" altLang="ru-RU" sz="4000" dirty="0">
                <a:latin typeface="+mn-lt"/>
              </a:rPr>
              <a:t>and</a:t>
            </a:r>
            <a:r>
              <a:rPr lang="ru-RU" altLang="ru-RU" sz="4000" dirty="0">
                <a:latin typeface="+mn-lt"/>
              </a:rPr>
              <a:t> </a:t>
            </a:r>
            <a:r>
              <a:rPr lang="en-US" altLang="ru-RU" sz="4000" dirty="0">
                <a:latin typeface="+mn-lt"/>
              </a:rPr>
              <a:t>Didier Queloz</a:t>
            </a:r>
            <a:endParaRPr lang="ru-RU" sz="4000" dirty="0">
              <a:latin typeface="+mn-lt"/>
            </a:endParaRPr>
          </a:p>
        </p:txBody>
      </p:sp>
      <p:graphicFrame>
        <p:nvGraphicFramePr>
          <p:cNvPr id="12" name="Объект 11">
            <a:extLst>
              <a:ext uri="{FF2B5EF4-FFF2-40B4-BE49-F238E27FC236}">
                <a16:creationId xmlns:a16="http://schemas.microsoft.com/office/drawing/2014/main" id="{BA6CDAF2-38F5-4A63-9F5C-88E27DCA447C}"/>
              </a:ext>
            </a:extLst>
          </p:cNvPr>
          <p:cNvGraphicFramePr>
            <a:graphicFrameLocks noChangeAspect="1"/>
          </p:cNvGraphicFramePr>
          <p:nvPr>
            <p:extLst>
              <p:ext uri="{D42A27DB-BD31-4B8C-83A1-F6EECF244321}">
                <p14:modId xmlns:p14="http://schemas.microsoft.com/office/powerpoint/2010/main" val="3108767435"/>
              </p:ext>
            </p:extLst>
          </p:nvPr>
        </p:nvGraphicFramePr>
        <p:xfrm>
          <a:off x="6056944" y="6858000"/>
          <a:ext cx="9037172" cy="1012228"/>
        </p:xfrm>
        <a:graphic>
          <a:graphicData uri="http://schemas.openxmlformats.org/presentationml/2006/ole">
            <mc:AlternateContent xmlns:mc="http://schemas.openxmlformats.org/markup-compatibility/2006">
              <mc:Choice xmlns:v="urn:schemas-microsoft-com:vml" Requires="v">
                <p:oleObj name="Equation" r:id="rId4" imgW="2158920" imgH="241200" progId="Equation.DSMT4">
                  <p:embed/>
                </p:oleObj>
              </mc:Choice>
              <mc:Fallback>
                <p:oleObj name="Equation" r:id="rId4" imgW="2158920" imgH="241200" progId="Equation.DSMT4">
                  <p:embed/>
                  <p:pic>
                    <p:nvPicPr>
                      <p:cNvPr id="12" name="Объект 11">
                        <a:extLst>
                          <a:ext uri="{FF2B5EF4-FFF2-40B4-BE49-F238E27FC236}">
                            <a16:creationId xmlns:a16="http://schemas.microsoft.com/office/drawing/2014/main" id="{BA6CDAF2-38F5-4A63-9F5C-88E27DCA447C}"/>
                          </a:ext>
                        </a:extLst>
                      </p:cNvPr>
                      <p:cNvPicPr/>
                      <p:nvPr/>
                    </p:nvPicPr>
                    <p:blipFill>
                      <a:blip r:embed="rId5"/>
                      <a:stretch>
                        <a:fillRect/>
                      </a:stretch>
                    </p:blipFill>
                    <p:spPr>
                      <a:xfrm>
                        <a:off x="6056944" y="6858000"/>
                        <a:ext cx="9037172" cy="1012228"/>
                      </a:xfrm>
                      <a:prstGeom prst="rect">
                        <a:avLst/>
                      </a:prstGeom>
                      <a:solidFill>
                        <a:schemeClr val="tx1"/>
                      </a:solidFill>
                    </p:spPr>
                  </p:pic>
                </p:oleObj>
              </mc:Fallback>
            </mc:AlternateContent>
          </a:graphicData>
        </a:graphic>
      </p:graphicFrame>
      <p:sp>
        <p:nvSpPr>
          <p:cNvPr id="5" name="Левая фигурная скобка 4">
            <a:extLst>
              <a:ext uri="{FF2B5EF4-FFF2-40B4-BE49-F238E27FC236}">
                <a16:creationId xmlns:a16="http://schemas.microsoft.com/office/drawing/2014/main" id="{451AC3F5-BEFD-4552-DC90-6D384823A2B1}"/>
              </a:ext>
            </a:extLst>
          </p:cNvPr>
          <p:cNvSpPr/>
          <p:nvPr/>
        </p:nvSpPr>
        <p:spPr>
          <a:xfrm rot="16200000">
            <a:off x="8502963" y="6261958"/>
            <a:ext cx="666974" cy="3883512"/>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sz="6000" dirty="0"/>
          </a:p>
        </p:txBody>
      </p:sp>
      <p:sp>
        <p:nvSpPr>
          <p:cNvPr id="7" name="Левая фигурная скобка 6">
            <a:extLst>
              <a:ext uri="{FF2B5EF4-FFF2-40B4-BE49-F238E27FC236}">
                <a16:creationId xmlns:a16="http://schemas.microsoft.com/office/drawing/2014/main" id="{3FBB0073-22D8-F467-221C-F7B03A73AE7D}"/>
              </a:ext>
            </a:extLst>
          </p:cNvPr>
          <p:cNvSpPr/>
          <p:nvPr/>
        </p:nvSpPr>
        <p:spPr>
          <a:xfrm rot="16200000">
            <a:off x="12786217" y="6261958"/>
            <a:ext cx="666974" cy="3883512"/>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sz="6000" dirty="0"/>
          </a:p>
        </p:txBody>
      </p:sp>
      <p:sp>
        <p:nvSpPr>
          <p:cNvPr id="13" name="TextBox 12">
            <a:extLst>
              <a:ext uri="{FF2B5EF4-FFF2-40B4-BE49-F238E27FC236}">
                <a16:creationId xmlns:a16="http://schemas.microsoft.com/office/drawing/2014/main" id="{7F4676A0-3381-B1EF-5992-88019F9CEAC9}"/>
              </a:ext>
            </a:extLst>
          </p:cNvPr>
          <p:cNvSpPr txBox="1"/>
          <p:nvPr/>
        </p:nvSpPr>
        <p:spPr>
          <a:xfrm>
            <a:off x="6275947" y="9099984"/>
            <a:ext cx="5121002" cy="1200329"/>
          </a:xfrm>
          <a:prstGeom prst="rect">
            <a:avLst/>
          </a:prstGeom>
          <a:noFill/>
        </p:spPr>
        <p:txBody>
          <a:bodyPr wrap="square">
            <a:spAutoFit/>
          </a:bodyPr>
          <a:lstStyle/>
          <a:p>
            <a:pPr algn="ctr"/>
            <a:r>
              <a:rPr lang="ru-RU" altLang="ru-RU" sz="3600" dirty="0">
                <a:solidFill>
                  <a:srgbClr val="FFFF00"/>
                </a:solidFill>
                <a:latin typeface="+mn-lt"/>
              </a:rPr>
              <a:t>распространенность планет</a:t>
            </a:r>
            <a:endParaRPr lang="ru-RU" sz="6000" dirty="0">
              <a:solidFill>
                <a:srgbClr val="FFFF00"/>
              </a:solidFill>
              <a:latin typeface="+mn-lt"/>
            </a:endParaRPr>
          </a:p>
        </p:txBody>
      </p:sp>
      <p:sp>
        <p:nvSpPr>
          <p:cNvPr id="14" name="TextBox 13">
            <a:extLst>
              <a:ext uri="{FF2B5EF4-FFF2-40B4-BE49-F238E27FC236}">
                <a16:creationId xmlns:a16="http://schemas.microsoft.com/office/drawing/2014/main" id="{39455C82-D116-6C8C-9FAC-AD1FBDCDD377}"/>
              </a:ext>
            </a:extLst>
          </p:cNvPr>
          <p:cNvSpPr txBox="1"/>
          <p:nvPr/>
        </p:nvSpPr>
        <p:spPr>
          <a:xfrm>
            <a:off x="11010685" y="9099984"/>
            <a:ext cx="5121002" cy="1200329"/>
          </a:xfrm>
          <a:prstGeom prst="rect">
            <a:avLst/>
          </a:prstGeom>
          <a:noFill/>
        </p:spPr>
        <p:txBody>
          <a:bodyPr wrap="square">
            <a:spAutoFit/>
          </a:bodyPr>
          <a:lstStyle/>
          <a:p>
            <a:pPr algn="ctr"/>
            <a:r>
              <a:rPr lang="ru-RU" altLang="ru-RU" sz="3600" dirty="0">
                <a:solidFill>
                  <a:srgbClr val="FFFF00"/>
                </a:solidFill>
                <a:latin typeface="+mn-lt"/>
              </a:rPr>
              <a:t>вероятность появления жизни</a:t>
            </a:r>
            <a:endParaRPr lang="ru-RU" sz="6000" dirty="0">
              <a:solidFill>
                <a:srgbClr val="FFFF00"/>
              </a:solidFill>
              <a:latin typeface="+mn-lt"/>
            </a:endParaRPr>
          </a:p>
        </p:txBody>
      </p:sp>
    </p:spTree>
    <p:extLst>
      <p:ext uri="{BB962C8B-B14F-4D97-AF65-F5344CB8AC3E}">
        <p14:creationId xmlns:p14="http://schemas.microsoft.com/office/powerpoint/2010/main" val="3187508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2AE6CB-C9F2-4B43-937A-C29CC488391B}"/>
              </a:ext>
            </a:extLst>
          </p:cNvPr>
          <p:cNvSpPr>
            <a:spLocks noGrp="1"/>
          </p:cNvSpPr>
          <p:nvPr>
            <p:ph type="title"/>
          </p:nvPr>
        </p:nvSpPr>
        <p:spPr>
          <a:xfrm>
            <a:off x="1676400" y="36511"/>
            <a:ext cx="21031200" cy="2651126"/>
          </a:xfrm>
        </p:spPr>
        <p:txBody>
          <a:bodyPr>
            <a:noAutofit/>
          </a:bodyPr>
          <a:lstStyle/>
          <a:p>
            <a:r>
              <a:rPr lang="ru-RU" sz="9600" b="1" dirty="0"/>
              <a:t>Обитаемость Солнечной системы</a:t>
            </a:r>
          </a:p>
        </p:txBody>
      </p:sp>
      <p:pic>
        <p:nvPicPr>
          <p:cNvPr id="4" name="Picture 11" descr="base slide new.jpg">
            <a:extLst>
              <a:ext uri="{FF2B5EF4-FFF2-40B4-BE49-F238E27FC236}">
                <a16:creationId xmlns:a16="http://schemas.microsoft.com/office/drawing/2014/main" id="{98D93310-33A2-4D51-BA4B-EBD24B78BF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0625" y="2687637"/>
            <a:ext cx="17106902" cy="1014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11">
            <a:extLst>
              <a:ext uri="{FF2B5EF4-FFF2-40B4-BE49-F238E27FC236}">
                <a16:creationId xmlns:a16="http://schemas.microsoft.com/office/drawing/2014/main" id="{914E1645-2241-4483-8FED-AF4902314415}"/>
              </a:ext>
            </a:extLst>
          </p:cNvPr>
          <p:cNvSpPr txBox="1">
            <a:spLocks noChangeArrowheads="1"/>
          </p:cNvSpPr>
          <p:nvPr/>
        </p:nvSpPr>
        <p:spPr bwMode="auto">
          <a:xfrm>
            <a:off x="18619834" y="2465215"/>
            <a:ext cx="5500556" cy="526297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ru-RU" altLang="ru-RU" sz="4800" dirty="0">
                <a:latin typeface="+mn-lt"/>
                <a:ea typeface="MS PGothic" panose="020B0600070205080204" pitchFamily="34" charset="-128"/>
              </a:rPr>
              <a:t>Необходимые элементы</a:t>
            </a:r>
            <a:endParaRPr lang="fr-FR" altLang="ru-RU" sz="4800" dirty="0">
              <a:latin typeface="+mn-lt"/>
              <a:ea typeface="MS PGothic" panose="020B0600070205080204" pitchFamily="34" charset="-128"/>
            </a:endParaRPr>
          </a:p>
          <a:p>
            <a:pPr algn="l" eaLnBrk="1" hangingPunct="1">
              <a:buFont typeface="Arial" panose="020B0604020202020204" pitchFamily="34" charset="0"/>
              <a:buChar char="•"/>
            </a:pPr>
            <a:r>
              <a:rPr lang="ru-RU" altLang="ru-RU" sz="4000" dirty="0">
                <a:latin typeface="+mn-lt"/>
                <a:ea typeface="MS PGothic" panose="020B0600070205080204" pitchFamily="34" charset="-128"/>
              </a:rPr>
              <a:t>Вода </a:t>
            </a:r>
            <a:endParaRPr lang="fr-FR" altLang="ru-RU" sz="4000" dirty="0">
              <a:latin typeface="+mn-lt"/>
              <a:ea typeface="MS PGothic" panose="020B0600070205080204" pitchFamily="34" charset="-128"/>
            </a:endParaRPr>
          </a:p>
          <a:p>
            <a:pPr algn="l" eaLnBrk="1" hangingPunct="1">
              <a:buFont typeface="Arial" panose="020B0604020202020204" pitchFamily="34" charset="0"/>
              <a:buChar char="•"/>
            </a:pPr>
            <a:r>
              <a:rPr lang="ru-RU" altLang="ru-RU" sz="4000" dirty="0">
                <a:latin typeface="+mn-lt"/>
                <a:ea typeface="MS PGothic" panose="020B0600070205080204" pitchFamily="34" charset="-128"/>
              </a:rPr>
              <a:t>Элементы Периодической таблицы</a:t>
            </a:r>
            <a:endParaRPr lang="fr-FR" altLang="ru-RU" sz="4000" dirty="0">
              <a:latin typeface="+mn-lt"/>
              <a:ea typeface="MS PGothic" panose="020B0600070205080204" pitchFamily="34" charset="-128"/>
            </a:endParaRPr>
          </a:p>
          <a:p>
            <a:pPr algn="l" eaLnBrk="1" hangingPunct="1">
              <a:buFont typeface="Arial" panose="020B0604020202020204" pitchFamily="34" charset="0"/>
              <a:buChar char="•"/>
            </a:pPr>
            <a:r>
              <a:rPr lang="ru-RU" altLang="ru-RU" sz="4000" dirty="0">
                <a:latin typeface="+mn-lt"/>
                <a:ea typeface="MS PGothic" panose="020B0600070205080204" pitchFamily="34" charset="-128"/>
              </a:rPr>
              <a:t>Энергия</a:t>
            </a:r>
            <a:endParaRPr lang="fr-FR" altLang="ru-RU" sz="4000" dirty="0">
              <a:latin typeface="+mn-lt"/>
              <a:ea typeface="MS PGothic" panose="020B0600070205080204" pitchFamily="34" charset="-128"/>
            </a:endParaRPr>
          </a:p>
          <a:p>
            <a:pPr algn="l" eaLnBrk="1" hangingPunct="1">
              <a:buFont typeface="Arial" panose="020B0604020202020204" pitchFamily="34" charset="0"/>
              <a:buChar char="•"/>
            </a:pPr>
            <a:r>
              <a:rPr lang="ru-RU" altLang="ru-RU" sz="4000" dirty="0">
                <a:latin typeface="+mn-lt"/>
                <a:ea typeface="MS PGothic" panose="020B0600070205080204" pitchFamily="34" charset="-128"/>
              </a:rPr>
              <a:t>Время</a:t>
            </a:r>
            <a:endParaRPr lang="fr-FR" altLang="ru-RU" sz="4000" dirty="0">
              <a:latin typeface="+mn-lt"/>
              <a:ea typeface="MS PGothic" panose="020B0600070205080204" pitchFamily="34" charset="-128"/>
            </a:endParaRPr>
          </a:p>
        </p:txBody>
      </p:sp>
      <p:sp>
        <p:nvSpPr>
          <p:cNvPr id="10" name="TextBox 9">
            <a:extLst>
              <a:ext uri="{FF2B5EF4-FFF2-40B4-BE49-F238E27FC236}">
                <a16:creationId xmlns:a16="http://schemas.microsoft.com/office/drawing/2014/main" id="{9C5D807C-6DFA-48CF-8B7B-4D9E97161731}"/>
              </a:ext>
            </a:extLst>
          </p:cNvPr>
          <p:cNvSpPr txBox="1"/>
          <p:nvPr/>
        </p:nvSpPr>
        <p:spPr>
          <a:xfrm>
            <a:off x="18827591" y="10181709"/>
            <a:ext cx="5206874" cy="2554545"/>
          </a:xfrm>
          <a:prstGeom prst="rect">
            <a:avLst/>
          </a:prstGeom>
          <a:noFill/>
        </p:spPr>
        <p:txBody>
          <a:bodyPr wrap="none" rtlCol="0">
            <a:spAutoFit/>
          </a:bodyPr>
          <a:lstStyle/>
          <a:p>
            <a:pPr marL="685800" indent="-685800" algn="l">
              <a:buFont typeface="Arial" panose="020B0604020202020204" pitchFamily="34" charset="0"/>
              <a:buChar char="•"/>
            </a:pPr>
            <a:r>
              <a:rPr lang="ru-RU" sz="4000" dirty="0">
                <a:latin typeface="+mn-lt"/>
              </a:rPr>
              <a:t>Атмосфера</a:t>
            </a:r>
          </a:p>
          <a:p>
            <a:pPr marL="685800" indent="-685800" algn="l">
              <a:buFont typeface="Arial" panose="020B0604020202020204" pitchFamily="34" charset="0"/>
              <a:buChar char="•"/>
            </a:pPr>
            <a:r>
              <a:rPr lang="ru-RU" sz="4000" dirty="0">
                <a:latin typeface="+mn-lt"/>
              </a:rPr>
              <a:t>Тектоника</a:t>
            </a:r>
          </a:p>
          <a:p>
            <a:pPr marL="685800" indent="-685800" algn="l">
              <a:buFont typeface="Arial" panose="020B0604020202020204" pitchFamily="34" charset="0"/>
              <a:buChar char="•"/>
            </a:pPr>
            <a:r>
              <a:rPr lang="ru-RU" sz="4000" dirty="0">
                <a:latin typeface="+mn-lt"/>
              </a:rPr>
              <a:t>Гравитация</a:t>
            </a:r>
          </a:p>
          <a:p>
            <a:pPr marL="685800" indent="-685800" algn="l">
              <a:buFont typeface="Arial" panose="020B0604020202020204" pitchFamily="34" charset="0"/>
              <a:buChar char="•"/>
            </a:pPr>
            <a:r>
              <a:rPr lang="ru-RU" sz="4000" dirty="0">
                <a:latin typeface="+mn-lt"/>
              </a:rPr>
              <a:t>Магнитные поля</a:t>
            </a:r>
          </a:p>
        </p:txBody>
      </p:sp>
    </p:spTree>
    <p:extLst>
      <p:ext uri="{BB962C8B-B14F-4D97-AF65-F5344CB8AC3E}">
        <p14:creationId xmlns:p14="http://schemas.microsoft.com/office/powerpoint/2010/main" val="2866069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6783F0-219F-45AB-B934-8757F4DA25E8}"/>
              </a:ext>
            </a:extLst>
          </p:cNvPr>
          <p:cNvSpPr>
            <a:spLocks noGrp="1"/>
          </p:cNvSpPr>
          <p:nvPr>
            <p:ph type="title"/>
          </p:nvPr>
        </p:nvSpPr>
        <p:spPr>
          <a:xfrm>
            <a:off x="1676400" y="36512"/>
            <a:ext cx="21031200" cy="2138280"/>
          </a:xfrm>
        </p:spPr>
        <p:txBody>
          <a:bodyPr/>
          <a:lstStyle/>
          <a:p>
            <a:r>
              <a:rPr lang="ru-RU" b="1" dirty="0">
                <a:latin typeface="Book Antiqua" panose="02040602050305030304" pitchFamily="18" charset="0"/>
              </a:rPr>
              <a:t>Марс – в поисках жизни </a:t>
            </a:r>
          </a:p>
        </p:txBody>
      </p:sp>
      <p:pic>
        <p:nvPicPr>
          <p:cNvPr id="16" name="Рисунок 15">
            <a:extLst>
              <a:ext uri="{FF2B5EF4-FFF2-40B4-BE49-F238E27FC236}">
                <a16:creationId xmlns:a16="http://schemas.microsoft.com/office/drawing/2014/main" id="{22FBCE26-81CC-5E97-A5C4-5E073193D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354" y="2174792"/>
            <a:ext cx="15276423" cy="11349905"/>
          </a:xfrm>
          <a:prstGeom prst="rect">
            <a:avLst/>
          </a:prstGeom>
        </p:spPr>
      </p:pic>
    </p:spTree>
    <p:extLst>
      <p:ext uri="{BB962C8B-B14F-4D97-AF65-F5344CB8AC3E}">
        <p14:creationId xmlns:p14="http://schemas.microsoft.com/office/powerpoint/2010/main" val="4078144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4" descr="Next Decade blank"/>
          <p:cNvPicPr>
            <a:picLocks noChangeAspect="1" noChangeArrowheads="1"/>
          </p:cNvPicPr>
          <p:nvPr/>
        </p:nvPicPr>
        <p:blipFill>
          <a:blip r:embed="rId2"/>
          <a:srcRect/>
          <a:stretch>
            <a:fillRect/>
          </a:stretch>
        </p:blipFill>
        <p:spPr bwMode="auto">
          <a:xfrm>
            <a:off x="14556" y="6933600"/>
            <a:ext cx="24363792" cy="6782400"/>
          </a:xfrm>
          <a:prstGeom prst="rect">
            <a:avLst/>
          </a:prstGeom>
          <a:noFill/>
          <a:ln w="9525">
            <a:noFill/>
            <a:miter lim="800000"/>
            <a:headEnd/>
            <a:tailEnd/>
          </a:ln>
          <a:effectLst>
            <a:outerShdw dist="35921" dir="2700000" algn="ctr" rotWithShape="0">
              <a:srgbClr val="000000"/>
            </a:outerShdw>
          </a:effectLst>
        </p:spPr>
      </p:pic>
      <p:grpSp>
        <p:nvGrpSpPr>
          <p:cNvPr id="2" name="Group 12"/>
          <p:cNvGrpSpPr>
            <a:grpSpLocks/>
          </p:cNvGrpSpPr>
          <p:nvPr/>
        </p:nvGrpSpPr>
        <p:grpSpPr bwMode="auto">
          <a:xfrm>
            <a:off x="3636658" y="6169435"/>
            <a:ext cx="1864530" cy="1571950"/>
            <a:chOff x="2440" y="1563"/>
            <a:chExt cx="670" cy="592"/>
          </a:xfrm>
        </p:grpSpPr>
        <p:pic>
          <p:nvPicPr>
            <p:cNvPr id="74" name="Picture 13" descr="MRO2"/>
            <p:cNvPicPr>
              <a:picLocks noChangeAspect="1" noChangeArrowheads="1"/>
            </p:cNvPicPr>
            <p:nvPr/>
          </p:nvPicPr>
          <p:blipFill>
            <a:blip r:embed="rId3"/>
            <a:srcRect/>
            <a:stretch>
              <a:fillRect/>
            </a:stretch>
          </p:blipFill>
          <p:spPr bwMode="auto">
            <a:xfrm>
              <a:off x="2440" y="1623"/>
              <a:ext cx="634" cy="532"/>
            </a:xfrm>
            <a:prstGeom prst="rect">
              <a:avLst/>
            </a:prstGeom>
            <a:noFill/>
            <a:ln w="9525">
              <a:noFill/>
              <a:miter lim="800000"/>
              <a:headEnd/>
              <a:tailEnd/>
            </a:ln>
          </p:spPr>
        </p:pic>
        <p:sp>
          <p:nvSpPr>
            <p:cNvPr id="75" name="Text Box 14"/>
            <p:cNvSpPr txBox="1">
              <a:spLocks noChangeArrowheads="1"/>
            </p:cNvSpPr>
            <p:nvPr/>
          </p:nvSpPr>
          <p:spPr bwMode="auto">
            <a:xfrm>
              <a:off x="2714" y="1563"/>
              <a:ext cx="396" cy="290"/>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l" defTabSz="1828252" eaLnBrk="0">
                <a:defRPr/>
              </a:pPr>
              <a:r>
                <a:rPr lang="en-US" sz="2800" dirty="0">
                  <a:latin typeface="Book Antiqua" panose="02040602050305030304" pitchFamily="18" charset="0"/>
                  <a:ea typeface="ＭＳ Ｐゴシック" pitchFamily="-65" charset="-128"/>
                </a:rPr>
                <a:t>MRO</a:t>
              </a:r>
              <a:endParaRPr lang="en-US" sz="1800" dirty="0">
                <a:latin typeface="Book Antiqua" panose="02040602050305030304" pitchFamily="18" charset="0"/>
                <a:ea typeface="ＭＳ Ｐゴシック" pitchFamily="-65" charset="-128"/>
              </a:endParaRPr>
            </a:p>
            <a:p>
              <a:pPr algn="l" defTabSz="1828252" eaLnBrk="0">
                <a:defRPr/>
              </a:pPr>
              <a:r>
                <a:rPr lang="en-US" sz="1600" b="0" i="1" dirty="0">
                  <a:latin typeface="Book Antiqua" panose="02040602050305030304" pitchFamily="18" charset="0"/>
                  <a:ea typeface="ＭＳ Ｐゴシック" pitchFamily="-65" charset="-128"/>
                </a:rPr>
                <a:t>(NASA)</a:t>
              </a:r>
              <a:endParaRPr lang="en-US" sz="2000" b="0" i="1" dirty="0">
                <a:latin typeface="Book Antiqua" panose="02040602050305030304" pitchFamily="18" charset="0"/>
                <a:ea typeface="ＭＳ Ｐゴシック" pitchFamily="-65" charset="-128"/>
              </a:endParaRPr>
            </a:p>
          </p:txBody>
        </p:sp>
      </p:grpSp>
      <p:grpSp>
        <p:nvGrpSpPr>
          <p:cNvPr id="3" name="Group 15"/>
          <p:cNvGrpSpPr>
            <a:grpSpLocks/>
          </p:cNvGrpSpPr>
          <p:nvPr/>
        </p:nvGrpSpPr>
        <p:grpSpPr bwMode="auto">
          <a:xfrm>
            <a:off x="2065429" y="3826517"/>
            <a:ext cx="2711890" cy="1629176"/>
            <a:chOff x="-133" y="2125"/>
            <a:chExt cx="1033" cy="646"/>
          </a:xfrm>
        </p:grpSpPr>
        <p:pic>
          <p:nvPicPr>
            <p:cNvPr id="77" name="Picture 16" descr="marsExpress"/>
            <p:cNvPicPr>
              <a:picLocks noChangeAspect="1" noChangeArrowheads="1"/>
            </p:cNvPicPr>
            <p:nvPr/>
          </p:nvPicPr>
          <p:blipFill>
            <a:blip r:embed="rId4"/>
            <a:srcRect/>
            <a:stretch>
              <a:fillRect/>
            </a:stretch>
          </p:blipFill>
          <p:spPr bwMode="auto">
            <a:xfrm>
              <a:off x="-133" y="2280"/>
              <a:ext cx="817" cy="491"/>
            </a:xfrm>
            <a:prstGeom prst="rect">
              <a:avLst/>
            </a:prstGeom>
            <a:noFill/>
            <a:ln w="9525">
              <a:noFill/>
              <a:miter lim="800000"/>
              <a:headEnd/>
              <a:tailEnd/>
            </a:ln>
          </p:spPr>
        </p:pic>
        <p:sp>
          <p:nvSpPr>
            <p:cNvPr id="78" name="Text Box 17"/>
            <p:cNvSpPr txBox="1">
              <a:spLocks noChangeArrowheads="1"/>
            </p:cNvSpPr>
            <p:nvPr/>
          </p:nvSpPr>
          <p:spPr bwMode="auto">
            <a:xfrm>
              <a:off x="-79" y="2125"/>
              <a:ext cx="979" cy="415"/>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defTabSz="1828252" eaLnBrk="0">
                <a:defRPr/>
              </a:pPr>
              <a:r>
                <a:rPr lang="en-US" sz="2400" dirty="0">
                  <a:solidFill>
                    <a:srgbClr val="FFFF00"/>
                  </a:solidFill>
                  <a:latin typeface="Book Antiqua" panose="02040602050305030304" pitchFamily="18" charset="0"/>
                  <a:ea typeface="ＭＳ Ｐゴシック" pitchFamily="-65" charset="-128"/>
                </a:rPr>
                <a:t>Mars Express</a:t>
              </a:r>
              <a:r>
                <a:rPr lang="en-US" sz="2000" dirty="0">
                  <a:solidFill>
                    <a:srgbClr val="FFFF00"/>
                  </a:solidFill>
                  <a:latin typeface="Book Antiqua" panose="02040602050305030304" pitchFamily="18" charset="0"/>
                  <a:ea typeface="ＭＳ Ｐゴシック" pitchFamily="-65" charset="-128"/>
                </a:rPr>
                <a:t>  </a:t>
              </a:r>
              <a:r>
                <a:rPr lang="en-US" sz="1800" b="0" i="1" dirty="0">
                  <a:solidFill>
                    <a:srgbClr val="FFFF00"/>
                  </a:solidFill>
                  <a:latin typeface="Book Antiqua" panose="02040602050305030304" pitchFamily="18" charset="0"/>
                  <a:ea typeface="ＭＳ Ｐゴシック" pitchFamily="-65" charset="-128"/>
                </a:rPr>
                <a:t>(ESA)</a:t>
              </a:r>
              <a:endParaRPr lang="en-US" sz="2000" b="0" i="1" dirty="0">
                <a:solidFill>
                  <a:srgbClr val="FFFF00"/>
                </a:solidFill>
                <a:latin typeface="Book Antiqua" panose="02040602050305030304" pitchFamily="18" charset="0"/>
                <a:ea typeface="ＭＳ Ｐゴシック" pitchFamily="-65" charset="-128"/>
              </a:endParaRPr>
            </a:p>
            <a:p>
              <a:pPr defTabSz="1828252" eaLnBrk="0">
                <a:defRPr/>
              </a:pPr>
              <a:endParaRPr lang="en-US" sz="2000" dirty="0">
                <a:latin typeface="Book Antiqua" panose="02040602050305030304" pitchFamily="18" charset="0"/>
                <a:ea typeface="ＭＳ Ｐゴシック" pitchFamily="-65" charset="-128"/>
              </a:endParaRPr>
            </a:p>
          </p:txBody>
        </p:sp>
      </p:grpSp>
      <p:pic>
        <p:nvPicPr>
          <p:cNvPr id="80" name="Picture 19" descr="MRO"/>
          <p:cNvPicPr>
            <a:picLocks noChangeAspect="1" noChangeArrowheads="1"/>
          </p:cNvPicPr>
          <p:nvPr/>
        </p:nvPicPr>
        <p:blipFill>
          <a:blip r:embed="rId5"/>
          <a:srcRect/>
          <a:stretch>
            <a:fillRect/>
          </a:stretch>
        </p:blipFill>
        <p:spPr bwMode="auto">
          <a:xfrm>
            <a:off x="1636913" y="6455839"/>
            <a:ext cx="1971710" cy="1564990"/>
          </a:xfrm>
          <a:prstGeom prst="rect">
            <a:avLst/>
          </a:prstGeom>
          <a:noFill/>
          <a:ln w="9525">
            <a:noFill/>
            <a:miter lim="800000"/>
            <a:headEnd/>
            <a:tailEnd/>
          </a:ln>
        </p:spPr>
      </p:pic>
      <p:sp>
        <p:nvSpPr>
          <p:cNvPr id="81" name="Text Box 20"/>
          <p:cNvSpPr txBox="1">
            <a:spLocks noChangeArrowheads="1"/>
          </p:cNvSpPr>
          <p:nvPr/>
        </p:nvSpPr>
        <p:spPr bwMode="auto">
          <a:xfrm>
            <a:off x="1494075" y="5598804"/>
            <a:ext cx="2571098" cy="769441"/>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algn="l" defTabSz="1828252" eaLnBrk="0">
              <a:defRPr/>
            </a:pPr>
            <a:r>
              <a:rPr lang="en-US" sz="2400" dirty="0">
                <a:solidFill>
                  <a:srgbClr val="FFFF00"/>
                </a:solidFill>
                <a:latin typeface="Book Antiqua" panose="02040602050305030304" pitchFamily="18" charset="0"/>
                <a:ea typeface="ＭＳ Ｐゴシック" pitchFamily="-65" charset="-128"/>
              </a:rPr>
              <a:t>Mars Odyssey</a:t>
            </a:r>
            <a:r>
              <a:rPr lang="en-US" sz="2800" dirty="0">
                <a:solidFill>
                  <a:srgbClr val="FFFF00"/>
                </a:solidFill>
                <a:latin typeface="Book Antiqua" panose="02040602050305030304" pitchFamily="18" charset="0"/>
                <a:ea typeface="ＭＳ Ｐゴシック" pitchFamily="-65" charset="-128"/>
              </a:rPr>
              <a:t> </a:t>
            </a:r>
            <a:r>
              <a:rPr lang="en-US" sz="2000" dirty="0">
                <a:solidFill>
                  <a:srgbClr val="FFFF00"/>
                </a:solidFill>
                <a:latin typeface="Book Antiqua" panose="02040602050305030304" pitchFamily="18" charset="0"/>
                <a:ea typeface="ＭＳ Ｐゴシック" pitchFamily="-65" charset="-128"/>
              </a:rPr>
              <a:t> </a:t>
            </a:r>
            <a:r>
              <a:rPr lang="en-US" sz="1600" b="0" i="1" dirty="0">
                <a:solidFill>
                  <a:srgbClr val="FFFF00"/>
                </a:solidFill>
                <a:latin typeface="Book Antiqua" panose="02040602050305030304" pitchFamily="18" charset="0"/>
                <a:ea typeface="ＭＳ Ｐゴシック" pitchFamily="-65" charset="-128"/>
              </a:rPr>
              <a:t>(NASA)</a:t>
            </a:r>
            <a:endParaRPr lang="en-US" sz="2000" b="0" i="1" dirty="0">
              <a:solidFill>
                <a:srgbClr val="FFFF00"/>
              </a:solidFill>
              <a:latin typeface="Book Antiqua" panose="02040602050305030304" pitchFamily="18" charset="0"/>
              <a:ea typeface="ＭＳ Ｐゴシック" pitchFamily="-65" charset="-128"/>
            </a:endParaRPr>
          </a:p>
        </p:txBody>
      </p:sp>
      <p:sp>
        <p:nvSpPr>
          <p:cNvPr id="84" name="Text Box 25"/>
          <p:cNvSpPr txBox="1">
            <a:spLocks noChangeArrowheads="1"/>
          </p:cNvSpPr>
          <p:nvPr/>
        </p:nvSpPr>
        <p:spPr bwMode="auto">
          <a:xfrm>
            <a:off x="11427779" y="2570511"/>
            <a:ext cx="1714066" cy="1076793"/>
          </a:xfrm>
          <a:prstGeom prst="rect">
            <a:avLst/>
          </a:prstGeom>
          <a:noFill/>
          <a:ln w="9525">
            <a:noFill/>
            <a:miter lim="800000"/>
            <a:headEnd/>
            <a:tailEnd/>
          </a:ln>
        </p:spPr>
        <p:txBody>
          <a:bodyPr wrap="square" lIns="182774" tIns="91388" rIns="182774" bIns="91388">
            <a:spAutoFit/>
          </a:bodyPr>
          <a:lstStyle/>
          <a:p>
            <a:pPr algn="l" defTabSz="1828252" eaLnBrk="0">
              <a:defRPr/>
            </a:pPr>
            <a:r>
              <a:rPr lang="ru-RU" sz="2200" kern="1200" dirty="0">
                <a:latin typeface="Book Antiqua" panose="02040602050305030304" pitchFamily="18" charset="0"/>
                <a:ea typeface="MS PGothic" pitchFamily="34" charset="-128"/>
              </a:rPr>
              <a:t>Запуски </a:t>
            </a:r>
            <a:r>
              <a:rPr lang="en-US" sz="3598" kern="1200" dirty="0">
                <a:latin typeface="Book Antiqua" panose="02040602050305030304" pitchFamily="18" charset="0"/>
                <a:ea typeface="MS PGothic" pitchFamily="34" charset="-128"/>
              </a:rPr>
              <a:t>2020</a:t>
            </a:r>
          </a:p>
        </p:txBody>
      </p:sp>
      <p:sp>
        <p:nvSpPr>
          <p:cNvPr id="86" name="Text Box 27"/>
          <p:cNvSpPr txBox="1">
            <a:spLocks noChangeArrowheads="1"/>
          </p:cNvSpPr>
          <p:nvPr/>
        </p:nvSpPr>
        <p:spPr bwMode="auto">
          <a:xfrm>
            <a:off x="20295932" y="2913585"/>
            <a:ext cx="3409072" cy="738239"/>
          </a:xfrm>
          <a:prstGeom prst="rect">
            <a:avLst/>
          </a:prstGeom>
          <a:noFill/>
          <a:ln w="9525">
            <a:noFill/>
            <a:miter lim="800000"/>
            <a:headEnd/>
            <a:tailEnd/>
          </a:ln>
        </p:spPr>
        <p:txBody>
          <a:bodyPr wrap="square" lIns="182774" tIns="91388" rIns="182774" bIns="91388">
            <a:spAutoFit/>
          </a:bodyPr>
          <a:lstStyle/>
          <a:p>
            <a:pPr algn="l" defTabSz="1828252" eaLnBrk="0">
              <a:defRPr/>
            </a:pPr>
            <a:r>
              <a:rPr lang="en-US" sz="3598" kern="1200" dirty="0">
                <a:latin typeface="Book Antiqua" panose="02040602050305030304" pitchFamily="18" charset="0"/>
                <a:ea typeface="MS PGothic" pitchFamily="34" charset="-128"/>
              </a:rPr>
              <a:t>2024 </a:t>
            </a:r>
            <a:r>
              <a:rPr lang="ru-RU" sz="3598" kern="1200" dirty="0">
                <a:latin typeface="Book Antiqua" panose="02040602050305030304" pitchFamily="18" charset="0"/>
                <a:ea typeface="MS PGothic" pitchFamily="34" charset="-128"/>
              </a:rPr>
              <a:t>и далее</a:t>
            </a:r>
            <a:endParaRPr lang="en-US" sz="3598" kern="1200" dirty="0">
              <a:latin typeface="Book Antiqua" panose="02040602050305030304" pitchFamily="18" charset="0"/>
              <a:ea typeface="MS PGothic" pitchFamily="34" charset="-128"/>
            </a:endParaRPr>
          </a:p>
        </p:txBody>
      </p:sp>
      <p:sp>
        <p:nvSpPr>
          <p:cNvPr id="87" name="Text Box 30"/>
          <p:cNvSpPr txBox="1">
            <a:spLocks noChangeArrowheads="1"/>
          </p:cNvSpPr>
          <p:nvPr/>
        </p:nvSpPr>
        <p:spPr bwMode="auto">
          <a:xfrm>
            <a:off x="1922591" y="2456350"/>
            <a:ext cx="5008208" cy="738559"/>
          </a:xfrm>
          <a:prstGeom prst="rect">
            <a:avLst/>
          </a:prstGeom>
          <a:noFill/>
          <a:ln w="9525">
            <a:noFill/>
            <a:miter lim="800000"/>
            <a:headEnd/>
            <a:tailEnd/>
          </a:ln>
        </p:spPr>
        <p:txBody>
          <a:bodyPr wrap="none" lIns="182774" tIns="91388" rIns="182774" bIns="91388">
            <a:spAutoFit/>
          </a:bodyPr>
          <a:lstStyle/>
          <a:p>
            <a:pPr algn="l" defTabSz="1828252" eaLnBrk="0">
              <a:defRPr/>
            </a:pPr>
            <a:r>
              <a:rPr lang="ru-RU" sz="3600" kern="1200" dirty="0">
                <a:latin typeface="Book Antiqua" panose="02040602050305030304" pitchFamily="18" charset="0"/>
                <a:cs typeface="Geneva" charset="0"/>
              </a:rPr>
              <a:t>Работающие миссии</a:t>
            </a:r>
            <a:endParaRPr lang="en-US" sz="3600" kern="1200" dirty="0">
              <a:latin typeface="Book Antiqua" panose="02040602050305030304" pitchFamily="18" charset="0"/>
              <a:cs typeface="Geneva" charset="0"/>
            </a:endParaRPr>
          </a:p>
        </p:txBody>
      </p:sp>
      <p:pic>
        <p:nvPicPr>
          <p:cNvPr id="88" name="Picture 34" descr="exomars"/>
          <p:cNvPicPr>
            <a:picLocks noChangeAspect="1" noChangeArrowheads="1"/>
          </p:cNvPicPr>
          <p:nvPr/>
        </p:nvPicPr>
        <p:blipFill>
          <a:blip r:embed="rId6"/>
          <a:srcRect/>
          <a:stretch>
            <a:fillRect/>
          </a:stretch>
        </p:blipFill>
        <p:spPr bwMode="auto">
          <a:xfrm>
            <a:off x="19069826" y="11748928"/>
            <a:ext cx="1277588" cy="1415600"/>
          </a:xfrm>
          <a:prstGeom prst="rect">
            <a:avLst/>
          </a:prstGeom>
          <a:noFill/>
          <a:ln w="9525">
            <a:noFill/>
            <a:miter lim="800000"/>
            <a:headEnd/>
            <a:tailEnd/>
          </a:ln>
        </p:spPr>
      </p:pic>
      <p:sp>
        <p:nvSpPr>
          <p:cNvPr id="89" name="Text Box 40"/>
          <p:cNvSpPr txBox="1">
            <a:spLocks noChangeArrowheads="1"/>
          </p:cNvSpPr>
          <p:nvPr/>
        </p:nvSpPr>
        <p:spPr bwMode="auto">
          <a:xfrm>
            <a:off x="5716651" y="10455325"/>
            <a:ext cx="2075910" cy="800114"/>
          </a:xfrm>
          <a:prstGeom prst="rect">
            <a:avLst/>
          </a:prstGeom>
          <a:noFill/>
          <a:ln w="9525">
            <a:noFill/>
            <a:miter lim="800000"/>
            <a:headEnd/>
            <a:tailEnd/>
          </a:ln>
          <a:effectLst>
            <a:outerShdw dist="35921" dir="2700000" algn="ctr" rotWithShape="0">
              <a:srgbClr val="000000"/>
            </a:outerShdw>
          </a:effectLst>
        </p:spPr>
        <p:txBody>
          <a:bodyPr lIns="182774" tIns="91388" rIns="182774" bIns="91388">
            <a:spAutoFit/>
          </a:bodyPr>
          <a:lstStyle/>
          <a:p>
            <a:pPr defTabSz="1828252" eaLnBrk="0">
              <a:defRPr/>
            </a:pPr>
            <a:r>
              <a:rPr lang="en-US" sz="2400" dirty="0">
                <a:solidFill>
                  <a:srgbClr val="FFFF00"/>
                </a:solidFill>
                <a:latin typeface="Book Antiqua" panose="02040602050305030304" pitchFamily="18" charset="0"/>
                <a:ea typeface="ＭＳ Ｐゴシック" pitchFamily="-65" charset="-128"/>
              </a:rPr>
              <a:t>Curiosity</a:t>
            </a:r>
            <a:r>
              <a:rPr lang="en-US" sz="2000" dirty="0">
                <a:solidFill>
                  <a:srgbClr val="FFFF00"/>
                </a:solidFill>
                <a:latin typeface="Book Antiqua" panose="02040602050305030304" pitchFamily="18" charset="0"/>
                <a:ea typeface="ＭＳ Ｐゴシック" pitchFamily="-65" charset="-128"/>
              </a:rPr>
              <a:t>   </a:t>
            </a:r>
            <a:r>
              <a:rPr lang="en-US" sz="1600" b="0" i="1" dirty="0">
                <a:solidFill>
                  <a:srgbClr val="FFFF00"/>
                </a:solidFill>
                <a:latin typeface="Book Antiqua" panose="02040602050305030304" pitchFamily="18" charset="0"/>
                <a:ea typeface="ＭＳ Ｐゴシック" pitchFamily="-65" charset="-128"/>
              </a:rPr>
              <a:t>(NASA)</a:t>
            </a:r>
            <a:endParaRPr lang="en-US" sz="2000" dirty="0">
              <a:solidFill>
                <a:srgbClr val="FFFF00"/>
              </a:solidFill>
              <a:latin typeface="Book Antiqua" panose="02040602050305030304" pitchFamily="18" charset="0"/>
              <a:ea typeface="ＭＳ Ｐゴシック" pitchFamily="-65" charset="-128"/>
            </a:endParaRPr>
          </a:p>
        </p:txBody>
      </p:sp>
      <p:pic>
        <p:nvPicPr>
          <p:cNvPr id="90" name="Picture 41" descr="marsScienceLab"/>
          <p:cNvPicPr>
            <a:picLocks noChangeAspect="1" noChangeArrowheads="1"/>
          </p:cNvPicPr>
          <p:nvPr/>
        </p:nvPicPr>
        <p:blipFill>
          <a:blip r:embed="rId7"/>
          <a:srcRect/>
          <a:stretch>
            <a:fillRect/>
          </a:stretch>
        </p:blipFill>
        <p:spPr bwMode="auto">
          <a:xfrm>
            <a:off x="5856312" y="11611964"/>
            <a:ext cx="1793408" cy="1374416"/>
          </a:xfrm>
          <a:prstGeom prst="rect">
            <a:avLst/>
          </a:prstGeom>
          <a:noFill/>
          <a:ln w="9525">
            <a:noFill/>
            <a:miter lim="800000"/>
            <a:headEnd/>
            <a:tailEnd/>
          </a:ln>
        </p:spPr>
      </p:pic>
      <p:sp>
        <p:nvSpPr>
          <p:cNvPr id="94" name="Text Box 35"/>
          <p:cNvSpPr txBox="1">
            <a:spLocks noChangeArrowheads="1"/>
          </p:cNvSpPr>
          <p:nvPr/>
        </p:nvSpPr>
        <p:spPr bwMode="auto">
          <a:xfrm>
            <a:off x="7660173" y="5965555"/>
            <a:ext cx="2079082" cy="2154331"/>
          </a:xfrm>
          <a:prstGeom prst="rect">
            <a:avLst/>
          </a:prstGeom>
          <a:noFill/>
          <a:ln w="9525">
            <a:noFill/>
            <a:miter lim="800000"/>
            <a:headEnd/>
            <a:tailEnd/>
          </a:ln>
          <a:effectLst>
            <a:outerShdw dist="25399" dir="2700000" algn="ctr" rotWithShape="0">
              <a:srgbClr val="000000"/>
            </a:outerShdw>
          </a:effectLst>
        </p:spPr>
        <p:txBody>
          <a:bodyPr lIns="182774" tIns="91388" rIns="182774" bIns="91388">
            <a:spAutoFit/>
          </a:bodyPr>
          <a:lstStyle/>
          <a:p>
            <a:pPr defTabSz="1828252" eaLnBrk="0">
              <a:defRPr/>
            </a:pPr>
            <a:r>
              <a:rPr lang="en-US" sz="2400" dirty="0" err="1">
                <a:solidFill>
                  <a:srgbClr val="FFFF00"/>
                </a:solidFill>
                <a:latin typeface="Book Antiqua" panose="02040602050305030304" pitchFamily="18" charset="0"/>
                <a:ea typeface="ＭＳ Ｐゴシック" pitchFamily="-65" charset="-128"/>
              </a:rPr>
              <a:t>Exomars</a:t>
            </a:r>
            <a:r>
              <a:rPr lang="en-US" sz="2400" dirty="0">
                <a:solidFill>
                  <a:srgbClr val="FFFF00"/>
                </a:solidFill>
                <a:latin typeface="Book Antiqua" panose="02040602050305030304" pitchFamily="18" charset="0"/>
                <a:ea typeface="ＭＳ Ｐゴシック" pitchFamily="-65" charset="-128"/>
              </a:rPr>
              <a:t> Trace Gas orbiter</a:t>
            </a:r>
          </a:p>
          <a:p>
            <a:pPr defTabSz="1828252" eaLnBrk="0">
              <a:defRPr/>
            </a:pPr>
            <a:r>
              <a:rPr lang="en-US" sz="1800" b="0" i="1" dirty="0">
                <a:solidFill>
                  <a:srgbClr val="FFFF00"/>
                </a:solidFill>
                <a:latin typeface="Book Antiqua" panose="02040602050305030304" pitchFamily="18" charset="0"/>
                <a:ea typeface="ＭＳ Ｐゴシック" pitchFamily="-65" charset="-128"/>
              </a:rPr>
              <a:t>(ESA</a:t>
            </a:r>
            <a:r>
              <a:rPr lang="ru-RU" sz="1800" b="0" i="1" dirty="0">
                <a:solidFill>
                  <a:srgbClr val="FFFF00"/>
                </a:solidFill>
                <a:latin typeface="Book Antiqua" panose="02040602050305030304" pitchFamily="18" charset="0"/>
                <a:ea typeface="ＭＳ Ｐゴシック" pitchFamily="-65" charset="-128"/>
              </a:rPr>
              <a:t>-</a:t>
            </a:r>
            <a:r>
              <a:rPr lang="ru-RU" sz="1800" b="0" i="1" dirty="0" err="1">
                <a:solidFill>
                  <a:srgbClr val="FFFF00"/>
                </a:solidFill>
                <a:latin typeface="Book Antiqua" panose="02040602050305030304" pitchFamily="18" charset="0"/>
                <a:ea typeface="ＭＳ Ｐゴシック" pitchFamily="-65" charset="-128"/>
              </a:rPr>
              <a:t>Роскосмос</a:t>
            </a:r>
            <a:r>
              <a:rPr lang="en-US" sz="1800" b="0" i="1" dirty="0">
                <a:solidFill>
                  <a:srgbClr val="FFFF00"/>
                </a:solidFill>
                <a:latin typeface="Book Antiqua" panose="02040602050305030304" pitchFamily="18" charset="0"/>
                <a:ea typeface="ＭＳ Ｐゴシック" pitchFamily="-65" charset="-128"/>
              </a:rPr>
              <a:t>)</a:t>
            </a:r>
            <a:endParaRPr lang="en-US" sz="2000" b="0" i="1" dirty="0">
              <a:solidFill>
                <a:srgbClr val="FFFF00"/>
              </a:solidFill>
              <a:latin typeface="Book Antiqua" panose="02040602050305030304" pitchFamily="18" charset="0"/>
              <a:ea typeface="ＭＳ Ｐゴシック" pitchFamily="-65" charset="-128"/>
            </a:endParaRPr>
          </a:p>
          <a:p>
            <a:pPr defTabSz="1828252" eaLnBrk="0">
              <a:defRPr/>
            </a:pPr>
            <a:endParaRPr lang="en-US" sz="2000" dirty="0">
              <a:latin typeface="Book Antiqua" panose="02040602050305030304" pitchFamily="18" charset="0"/>
              <a:ea typeface="ＭＳ Ｐゴシック" pitchFamily="-65" charset="-128"/>
            </a:endParaRPr>
          </a:p>
        </p:txBody>
      </p:sp>
      <p:sp>
        <p:nvSpPr>
          <p:cNvPr id="95" name="Text Box 35"/>
          <p:cNvSpPr txBox="1">
            <a:spLocks noChangeArrowheads="1"/>
          </p:cNvSpPr>
          <p:nvPr/>
        </p:nvSpPr>
        <p:spPr bwMode="auto">
          <a:xfrm>
            <a:off x="18695096" y="9901167"/>
            <a:ext cx="2139788" cy="1354112"/>
          </a:xfrm>
          <a:prstGeom prst="rect">
            <a:avLst/>
          </a:prstGeom>
          <a:noFill/>
          <a:ln w="9525">
            <a:noFill/>
            <a:miter lim="800000"/>
            <a:headEnd/>
            <a:tailEnd/>
          </a:ln>
          <a:effectLst>
            <a:outerShdw dist="25399" dir="2700000" algn="ctr" rotWithShape="0">
              <a:srgbClr val="000000"/>
            </a:outerShdw>
          </a:effectLst>
        </p:spPr>
        <p:txBody>
          <a:bodyPr wrap="square" lIns="182774" tIns="91388" rIns="182774" bIns="91388">
            <a:spAutoFit/>
          </a:bodyPr>
          <a:lstStyle/>
          <a:p>
            <a:pPr defTabSz="1828252" eaLnBrk="0">
              <a:defRPr/>
            </a:pPr>
            <a:r>
              <a:rPr lang="en-US" sz="2800" dirty="0">
                <a:solidFill>
                  <a:prstClr val="white"/>
                </a:solidFill>
                <a:latin typeface="Book Antiqua" panose="02040602050305030304" pitchFamily="18" charset="0"/>
                <a:ea typeface="ＭＳ Ｐゴシック" pitchFamily="-65" charset="-128"/>
              </a:rPr>
              <a:t>ExoMars rover</a:t>
            </a:r>
            <a:endParaRPr lang="en-US" sz="2400" dirty="0">
              <a:solidFill>
                <a:prstClr val="white"/>
              </a:solidFill>
              <a:latin typeface="Book Antiqua" panose="02040602050305030304" pitchFamily="18" charset="0"/>
              <a:ea typeface="ＭＳ Ｐゴシック" pitchFamily="-65" charset="-128"/>
            </a:endParaRPr>
          </a:p>
          <a:p>
            <a:pPr defTabSz="1828252" eaLnBrk="0">
              <a:defRPr/>
            </a:pPr>
            <a:r>
              <a:rPr lang="en-US" sz="2000" b="0" i="1" dirty="0">
                <a:solidFill>
                  <a:prstClr val="white"/>
                </a:solidFill>
                <a:latin typeface="Book Antiqua" panose="02040602050305030304" pitchFamily="18" charset="0"/>
                <a:ea typeface="ＭＳ Ｐゴシック" pitchFamily="-65" charset="-128"/>
              </a:rPr>
              <a:t>(ESA</a:t>
            </a:r>
            <a:r>
              <a:rPr lang="ru-RU" sz="2000" b="0" i="1" dirty="0">
                <a:solidFill>
                  <a:prstClr val="white"/>
                </a:solidFill>
                <a:latin typeface="Book Antiqua" panose="02040602050305030304" pitchFamily="18" charset="0"/>
                <a:ea typeface="ＭＳ Ｐゴシック" pitchFamily="-65" charset="-128"/>
              </a:rPr>
              <a:t>) 202</a:t>
            </a:r>
            <a:r>
              <a:rPr lang="en-US" sz="2000" b="0" i="1" dirty="0">
                <a:solidFill>
                  <a:prstClr val="white"/>
                </a:solidFill>
                <a:latin typeface="Book Antiqua" panose="02040602050305030304" pitchFamily="18" charset="0"/>
                <a:ea typeface="ＭＳ Ｐゴシック" pitchFamily="-65" charset="-128"/>
              </a:rPr>
              <a:t>9?</a:t>
            </a:r>
            <a:endParaRPr lang="en-US" sz="2400" b="0" i="1" dirty="0">
              <a:solidFill>
                <a:prstClr val="white"/>
              </a:solidFill>
              <a:latin typeface="Book Antiqua" panose="02040602050305030304" pitchFamily="18" charset="0"/>
              <a:ea typeface="ＭＳ Ｐゴシック" pitchFamily="-65" charset="-128"/>
            </a:endParaRPr>
          </a:p>
        </p:txBody>
      </p:sp>
      <p:sp>
        <p:nvSpPr>
          <p:cNvPr id="101" name="Text Box 35"/>
          <p:cNvSpPr txBox="1">
            <a:spLocks noChangeArrowheads="1"/>
          </p:cNvSpPr>
          <p:nvPr/>
        </p:nvSpPr>
        <p:spPr bwMode="auto">
          <a:xfrm>
            <a:off x="5795817" y="3493177"/>
            <a:ext cx="1761682" cy="1631216"/>
          </a:xfrm>
          <a:prstGeom prst="rect">
            <a:avLst/>
          </a:prstGeom>
          <a:noFill/>
          <a:ln w="9525">
            <a:noFill/>
            <a:miter lim="800000"/>
            <a:headEnd/>
            <a:tailEnd/>
          </a:ln>
          <a:effectLst>
            <a:outerShdw dist="25399" dir="2700000" algn="ctr" rotWithShape="0">
              <a:srgbClr val="000000"/>
            </a:outerShdw>
          </a:effectLst>
        </p:spPr>
        <p:txBody>
          <a:bodyPr wrap="square">
            <a:spAutoFit/>
          </a:bodyPr>
          <a:lstStyle/>
          <a:p>
            <a:pPr defTabSz="1828252" eaLnBrk="0">
              <a:defRPr/>
            </a:pPr>
            <a:r>
              <a:rPr lang="en-US" sz="2400" dirty="0">
                <a:latin typeface="Book Antiqua" panose="02040602050305030304" pitchFamily="18" charset="0"/>
                <a:ea typeface="ＭＳ Ｐゴシック" pitchFamily="-65" charset="-128"/>
              </a:rPr>
              <a:t>MAVE</a:t>
            </a:r>
            <a:r>
              <a:rPr lang="en-US" sz="2400" b="0" dirty="0">
                <a:latin typeface="Book Antiqua" panose="02040602050305030304" pitchFamily="18" charset="0"/>
                <a:ea typeface="ＭＳ Ｐゴシック" pitchFamily="-65" charset="-128"/>
              </a:rPr>
              <a:t>N</a:t>
            </a:r>
          </a:p>
          <a:p>
            <a:pPr defTabSz="1828252" eaLnBrk="0">
              <a:defRPr/>
            </a:pPr>
            <a:r>
              <a:rPr lang="en-US" sz="2000" b="0" dirty="0" err="1">
                <a:latin typeface="Book Antiqua" panose="02040602050305030304" pitchFamily="18" charset="0"/>
                <a:ea typeface="ＭＳ Ｐゴシック" pitchFamily="-65" charset="-128"/>
              </a:rPr>
              <a:t>Areonomy</a:t>
            </a:r>
            <a:r>
              <a:rPr lang="en-US" sz="2000" dirty="0">
                <a:latin typeface="Book Antiqua" panose="02040602050305030304" pitchFamily="18" charset="0"/>
                <a:ea typeface="ＭＳ Ｐゴシック" pitchFamily="-65" charset="-128"/>
              </a:rPr>
              <a:t>  </a:t>
            </a:r>
            <a:r>
              <a:rPr lang="en-US" sz="1600" b="0" i="1" dirty="0">
                <a:latin typeface="Book Antiqua" panose="02040602050305030304" pitchFamily="18" charset="0"/>
                <a:ea typeface="ＭＳ Ｐゴシック" pitchFamily="-65" charset="-128"/>
              </a:rPr>
              <a:t>(NASA)</a:t>
            </a:r>
            <a:endParaRPr lang="en-US" sz="2200" b="0" i="1" dirty="0">
              <a:latin typeface="Book Antiqua" panose="02040602050305030304" pitchFamily="18" charset="0"/>
              <a:ea typeface="ＭＳ Ｐゴシック" pitchFamily="-65" charset="-128"/>
            </a:endParaRPr>
          </a:p>
          <a:p>
            <a:pPr defTabSz="1828252" eaLnBrk="0">
              <a:defRPr/>
            </a:pPr>
            <a:endParaRPr lang="en-US" sz="2000" dirty="0">
              <a:latin typeface="Book Antiqua" panose="02040602050305030304" pitchFamily="18" charset="0"/>
              <a:ea typeface="ＭＳ Ｐゴシック" pitchFamily="-65" charset="-128"/>
            </a:endParaRPr>
          </a:p>
          <a:p>
            <a:pPr defTabSz="1828252" eaLnBrk="0">
              <a:defRPr/>
            </a:pPr>
            <a:endParaRPr lang="en-US" sz="2000" dirty="0">
              <a:latin typeface="Book Antiqua" panose="02040602050305030304" pitchFamily="18" charset="0"/>
              <a:ea typeface="ＭＳ Ｐゴシック" pitchFamily="-65" charset="-128"/>
            </a:endParaRPr>
          </a:p>
        </p:txBody>
      </p:sp>
      <p:pic>
        <p:nvPicPr>
          <p:cNvPr id="102" name="Picture 2" descr="Maven.png"/>
          <p:cNvPicPr>
            <a:picLocks noChangeAspect="1"/>
          </p:cNvPicPr>
          <p:nvPr/>
        </p:nvPicPr>
        <p:blipFill>
          <a:blip r:embed="rId8"/>
          <a:srcRect/>
          <a:stretch>
            <a:fillRect/>
          </a:stretch>
        </p:blipFill>
        <p:spPr bwMode="auto">
          <a:xfrm>
            <a:off x="5129238" y="4064531"/>
            <a:ext cx="2514892" cy="2097702"/>
          </a:xfrm>
          <a:prstGeom prst="rect">
            <a:avLst/>
          </a:prstGeom>
          <a:noFill/>
          <a:ln w="9525">
            <a:noFill/>
            <a:miter lim="800000"/>
            <a:headEnd/>
            <a:tailEnd/>
          </a:ln>
        </p:spPr>
      </p:pic>
      <p:sp>
        <p:nvSpPr>
          <p:cNvPr id="103" name="Text Box 26"/>
          <p:cNvSpPr txBox="1">
            <a:spLocks noChangeArrowheads="1"/>
          </p:cNvSpPr>
          <p:nvPr/>
        </p:nvSpPr>
        <p:spPr bwMode="auto">
          <a:xfrm>
            <a:off x="15968849" y="2978314"/>
            <a:ext cx="1292447" cy="738239"/>
          </a:xfrm>
          <a:prstGeom prst="rect">
            <a:avLst/>
          </a:prstGeom>
          <a:noFill/>
          <a:ln w="9525">
            <a:noFill/>
            <a:miter lim="800000"/>
            <a:headEnd/>
            <a:tailEnd/>
          </a:ln>
        </p:spPr>
        <p:txBody>
          <a:bodyPr wrap="none" lIns="182774" tIns="91388" rIns="182774" bIns="91388">
            <a:spAutoFit/>
          </a:bodyPr>
          <a:lstStyle/>
          <a:p>
            <a:pPr algn="l" defTabSz="1828252" eaLnBrk="0">
              <a:defRPr/>
            </a:pPr>
            <a:r>
              <a:rPr lang="en-US" sz="3598" kern="1200" dirty="0">
                <a:latin typeface="Book Antiqua" panose="02040602050305030304" pitchFamily="18" charset="0"/>
                <a:ea typeface="MS PGothic" pitchFamily="34" charset="-128"/>
              </a:rPr>
              <a:t>202</a:t>
            </a:r>
            <a:r>
              <a:rPr lang="ru-RU" sz="3598" kern="1200" dirty="0">
                <a:latin typeface="Book Antiqua" panose="02040602050305030304" pitchFamily="18" charset="0"/>
                <a:ea typeface="MS PGothic" pitchFamily="34" charset="-128"/>
              </a:rPr>
              <a:t>2</a:t>
            </a:r>
            <a:endParaRPr lang="en-US" sz="3598" kern="1200" dirty="0">
              <a:latin typeface="Book Antiqua" panose="02040602050305030304" pitchFamily="18" charset="0"/>
              <a:ea typeface="MS PGothic" pitchFamily="34" charset="-128"/>
            </a:endParaRPr>
          </a:p>
        </p:txBody>
      </p:sp>
      <p:sp>
        <p:nvSpPr>
          <p:cNvPr id="104" name="Line 31"/>
          <p:cNvSpPr>
            <a:spLocks noChangeShapeType="1"/>
          </p:cNvSpPr>
          <p:nvPr/>
        </p:nvSpPr>
        <p:spPr bwMode="auto">
          <a:xfrm flipH="1">
            <a:off x="18560594" y="2672278"/>
            <a:ext cx="16116" cy="10556260"/>
          </a:xfrm>
          <a:prstGeom prst="line">
            <a:avLst/>
          </a:prstGeom>
          <a:noFill/>
          <a:ln w="9525">
            <a:solidFill>
              <a:srgbClr val="BCAA92"/>
            </a:solidFill>
            <a:round/>
            <a:headEnd/>
            <a:tailEnd/>
          </a:ln>
        </p:spPr>
        <p:txBody>
          <a:bodyPr wrap="none" lIns="182774" tIns="91388" rIns="182774" bIns="91388" anchor="ctr"/>
          <a:lstStyle/>
          <a:p>
            <a:pPr algn="l" defTabSz="1828252" hangingPunct="1">
              <a:defRPr/>
            </a:pPr>
            <a:endParaRPr lang="fr-FR" sz="3598" b="0">
              <a:solidFill>
                <a:sysClr val="windowText" lastClr="000000"/>
              </a:solidFill>
              <a:latin typeface="Book Antiqua" panose="02040602050305030304" pitchFamily="18" charset="0"/>
            </a:endParaRPr>
          </a:p>
        </p:txBody>
      </p:sp>
      <p:sp>
        <p:nvSpPr>
          <p:cNvPr id="107" name="Rectangle 2"/>
          <p:cNvSpPr txBox="1">
            <a:spLocks noChangeArrowheads="1"/>
          </p:cNvSpPr>
          <p:nvPr/>
        </p:nvSpPr>
        <p:spPr bwMode="auto">
          <a:xfrm>
            <a:off x="5918659" y="-131242"/>
            <a:ext cx="13541018" cy="1675964"/>
          </a:xfrm>
          <a:prstGeom prst="rect">
            <a:avLst/>
          </a:prstGeom>
          <a:noFill/>
          <a:ln w="9525">
            <a:noFill/>
            <a:miter lim="800000"/>
            <a:headEnd/>
            <a:tailEnd/>
          </a:ln>
        </p:spPr>
        <p:txBody>
          <a:bodyPr vert="horz" wrap="square" lIns="182774" tIns="91388" rIns="182774" bIns="91388" numCol="1" anchor="ctr" anchorCtr="0" compatLnSpc="1">
            <a:prstTxWarp prst="textNoShape">
              <a:avLst/>
            </a:prstTxWarp>
          </a:bodyPr>
          <a:lstStyle/>
          <a:p>
            <a:pPr defTabSz="1828252" fontAlgn="base" hangingPunct="1">
              <a:lnSpc>
                <a:spcPct val="90000"/>
              </a:lnSpc>
              <a:spcBef>
                <a:spcPct val="0"/>
              </a:spcBef>
              <a:spcAft>
                <a:spcPct val="0"/>
              </a:spcAft>
              <a:defRPr/>
            </a:pPr>
            <a:r>
              <a:rPr lang="ru-RU" sz="5598" dirty="0">
                <a:solidFill>
                  <a:srgbClr val="FFCC00"/>
                </a:solidFill>
                <a:latin typeface="Book Antiqua" panose="02040602050305030304" pitchFamily="18" charset="0"/>
                <a:ea typeface="MS PGothic" pitchFamily="34" charset="-128"/>
              </a:rPr>
              <a:t>Состояние исследований Марса</a:t>
            </a:r>
            <a:endParaRPr lang="en-US" sz="3998" dirty="0">
              <a:solidFill>
                <a:srgbClr val="FFCC00"/>
              </a:solidFill>
              <a:latin typeface="Book Antiqua" panose="02040602050305030304" pitchFamily="18" charset="0"/>
            </a:endParaRPr>
          </a:p>
        </p:txBody>
      </p:sp>
      <p:pic>
        <p:nvPicPr>
          <p:cNvPr id="121" name="Picture 19" descr="MRO"/>
          <p:cNvPicPr>
            <a:picLocks noChangeAspect="1" noChangeArrowheads="1"/>
          </p:cNvPicPr>
          <p:nvPr/>
        </p:nvPicPr>
        <p:blipFill>
          <a:blip r:embed="rId9"/>
          <a:srcRect/>
          <a:stretch>
            <a:fillRect/>
          </a:stretch>
        </p:blipFill>
        <p:spPr bwMode="auto">
          <a:xfrm rot="6487290">
            <a:off x="5963318" y="6731562"/>
            <a:ext cx="1022280" cy="1510032"/>
          </a:xfrm>
          <a:prstGeom prst="rect">
            <a:avLst/>
          </a:prstGeom>
          <a:noFill/>
          <a:ln w="9525">
            <a:noFill/>
            <a:miter lim="800000"/>
            <a:headEnd/>
            <a:tailEnd/>
          </a:ln>
        </p:spPr>
      </p:pic>
      <p:sp>
        <p:nvSpPr>
          <p:cNvPr id="122" name="Text Box 35"/>
          <p:cNvSpPr txBox="1">
            <a:spLocks noChangeArrowheads="1"/>
          </p:cNvSpPr>
          <p:nvPr/>
        </p:nvSpPr>
        <p:spPr bwMode="auto">
          <a:xfrm>
            <a:off x="5272078" y="5908922"/>
            <a:ext cx="2618696" cy="1184835"/>
          </a:xfrm>
          <a:prstGeom prst="rect">
            <a:avLst/>
          </a:prstGeom>
          <a:noFill/>
          <a:ln w="9525">
            <a:noFill/>
            <a:miter lim="800000"/>
            <a:headEnd/>
            <a:tailEnd/>
          </a:ln>
          <a:effectLst>
            <a:outerShdw dist="25399" dir="2700000" algn="ctr" rotWithShape="0">
              <a:srgbClr val="000000"/>
            </a:outerShdw>
          </a:effectLst>
        </p:spPr>
        <p:txBody>
          <a:bodyPr wrap="square" lIns="182774" tIns="91388" rIns="182774" bIns="91388">
            <a:spAutoFit/>
          </a:bodyPr>
          <a:lstStyle/>
          <a:p>
            <a:pPr defTabSz="1828252" eaLnBrk="0">
              <a:defRPr/>
            </a:pPr>
            <a:endParaRPr lang="en-US" sz="2100" dirty="0">
              <a:latin typeface="Book Antiqua" panose="02040602050305030304" pitchFamily="18" charset="0"/>
              <a:ea typeface="ＭＳ Ｐゴシック" pitchFamily="-65" charset="-128"/>
            </a:endParaRPr>
          </a:p>
          <a:p>
            <a:pPr defTabSz="1828252" eaLnBrk="0">
              <a:defRPr/>
            </a:pPr>
            <a:r>
              <a:rPr lang="en-US" sz="2400" dirty="0" err="1">
                <a:latin typeface="Book Antiqua" panose="02040602050305030304" pitchFamily="18" charset="0"/>
                <a:ea typeface="ＭＳ Ｐゴシック" pitchFamily="-65" charset="-128"/>
              </a:rPr>
              <a:t>Mangalayan</a:t>
            </a:r>
            <a:endParaRPr lang="en-US" sz="2400" dirty="0">
              <a:latin typeface="Book Antiqua" panose="02040602050305030304" pitchFamily="18" charset="0"/>
              <a:ea typeface="ＭＳ Ｐゴシック" pitchFamily="-65" charset="-128"/>
            </a:endParaRPr>
          </a:p>
          <a:p>
            <a:pPr defTabSz="1828252" eaLnBrk="0">
              <a:defRPr/>
            </a:pPr>
            <a:r>
              <a:rPr lang="en-US" sz="2000" b="0" i="1" dirty="0">
                <a:latin typeface="Book Antiqua" panose="02040602050305030304" pitchFamily="18" charset="0"/>
                <a:ea typeface="ＭＳ Ｐゴシック" pitchFamily="-65" charset="-128"/>
              </a:rPr>
              <a:t>(India)</a:t>
            </a:r>
          </a:p>
        </p:txBody>
      </p:sp>
      <p:pic>
        <p:nvPicPr>
          <p:cNvPr id="123" name="Picture 2" descr="http://photos.state.gov/libraries/america/3239/2012_week_3/08212012_pia16079-640_600.jpg"/>
          <p:cNvPicPr>
            <a:picLocks noChangeAspect="1" noChangeArrowheads="1"/>
          </p:cNvPicPr>
          <p:nvPr/>
        </p:nvPicPr>
        <p:blipFill>
          <a:blip r:embed="rId10" cstate="screen">
            <a:duotone>
              <a:prstClr val="black"/>
              <a:srgbClr val="D9C3A5">
                <a:tint val="50000"/>
                <a:satMod val="180000"/>
              </a:srgbClr>
            </a:duotone>
          </a:blip>
          <a:srcRect/>
          <a:stretch>
            <a:fillRect/>
          </a:stretch>
        </p:blipFill>
        <p:spPr bwMode="auto">
          <a:xfrm>
            <a:off x="9399815" y="12194491"/>
            <a:ext cx="449366" cy="242630"/>
          </a:xfrm>
          <a:prstGeom prst="rect">
            <a:avLst/>
          </a:prstGeom>
          <a:noFill/>
        </p:spPr>
      </p:pic>
      <p:pic>
        <p:nvPicPr>
          <p:cNvPr id="124" name="Picture 37" descr="pheonix"/>
          <p:cNvPicPr>
            <a:picLocks noChangeAspect="1" noChangeArrowheads="1"/>
          </p:cNvPicPr>
          <p:nvPr/>
        </p:nvPicPr>
        <p:blipFill>
          <a:blip r:embed="rId11"/>
          <a:srcRect/>
          <a:stretch>
            <a:fillRect/>
          </a:stretch>
        </p:blipFill>
        <p:spPr bwMode="auto">
          <a:xfrm>
            <a:off x="7987122" y="11233140"/>
            <a:ext cx="1834672" cy="1447424"/>
          </a:xfrm>
          <a:prstGeom prst="rect">
            <a:avLst/>
          </a:prstGeom>
          <a:noFill/>
          <a:ln w="9525">
            <a:noFill/>
            <a:miter lim="800000"/>
            <a:headEnd/>
            <a:tailEnd/>
          </a:ln>
        </p:spPr>
      </p:pic>
      <p:sp>
        <p:nvSpPr>
          <p:cNvPr id="125" name="Text Box 38"/>
          <p:cNvSpPr txBox="1">
            <a:spLocks noChangeArrowheads="1"/>
          </p:cNvSpPr>
          <p:nvPr/>
        </p:nvSpPr>
        <p:spPr bwMode="auto">
          <a:xfrm>
            <a:off x="7820790" y="10469758"/>
            <a:ext cx="2152092" cy="1077218"/>
          </a:xfrm>
          <a:prstGeom prst="rect">
            <a:avLst/>
          </a:prstGeom>
          <a:noFill/>
          <a:ln w="9525">
            <a:noFill/>
            <a:miter lim="800000"/>
            <a:headEnd/>
            <a:tailEnd/>
          </a:ln>
          <a:effectLst>
            <a:outerShdw dist="25399" dir="2700000" algn="ctr" rotWithShape="0">
              <a:srgbClr val="000000"/>
            </a:outerShdw>
          </a:effectLst>
        </p:spPr>
        <p:txBody>
          <a:bodyPr wrap="square">
            <a:spAutoFit/>
          </a:bodyPr>
          <a:lstStyle/>
          <a:p>
            <a:pPr defTabSz="1828252" eaLnBrk="0">
              <a:defRPr/>
            </a:pPr>
            <a:r>
              <a:rPr lang="en-US" sz="2800" dirty="0" err="1">
                <a:latin typeface="Book Antiqua" panose="02040602050305030304" pitchFamily="18" charset="0"/>
                <a:ea typeface="ＭＳ Ｐゴシック" pitchFamily="-65" charset="-128"/>
              </a:rPr>
              <a:t>InSight</a:t>
            </a:r>
            <a:r>
              <a:rPr lang="en-US" sz="2200" dirty="0">
                <a:latin typeface="Book Antiqua" panose="02040602050305030304" pitchFamily="18" charset="0"/>
                <a:ea typeface="ＭＳ Ｐゴシック" pitchFamily="-65" charset="-128"/>
              </a:rPr>
              <a:t> </a:t>
            </a:r>
          </a:p>
          <a:p>
            <a:pPr defTabSz="1828252" eaLnBrk="0">
              <a:defRPr/>
            </a:pPr>
            <a:r>
              <a:rPr lang="en-US" sz="1800" b="0" i="1" dirty="0">
                <a:latin typeface="Book Antiqua" panose="02040602050305030304" pitchFamily="18" charset="0"/>
                <a:ea typeface="ＭＳ Ｐゴシック" pitchFamily="-65" charset="-128"/>
              </a:rPr>
              <a:t>(NASA-CNES-DLR)</a:t>
            </a:r>
            <a:endParaRPr lang="en-US" sz="2800" b="0" i="1" dirty="0">
              <a:latin typeface="Book Antiqua" panose="02040602050305030304" pitchFamily="18" charset="0"/>
              <a:ea typeface="ＭＳ Ｐゴシック" pitchFamily="-65" charset="-128"/>
            </a:endParaRPr>
          </a:p>
        </p:txBody>
      </p:sp>
      <p:pic>
        <p:nvPicPr>
          <p:cNvPr id="126" name="Picture 2"/>
          <p:cNvPicPr>
            <a:picLocks noChangeAspect="1" noChangeArrowheads="1"/>
          </p:cNvPicPr>
          <p:nvPr/>
        </p:nvPicPr>
        <p:blipFill>
          <a:blip r:embed="rId12"/>
          <a:srcRect/>
          <a:stretch>
            <a:fillRect/>
          </a:stretch>
        </p:blipFill>
        <p:spPr bwMode="auto">
          <a:xfrm>
            <a:off x="10271302" y="5554427"/>
            <a:ext cx="1583916" cy="1583914"/>
          </a:xfrm>
          <a:prstGeom prst="rect">
            <a:avLst/>
          </a:prstGeom>
          <a:noFill/>
          <a:ln w="9525">
            <a:noFill/>
            <a:miter lim="800000"/>
            <a:headEnd/>
            <a:tailEnd/>
          </a:ln>
        </p:spPr>
      </p:pic>
      <p:sp>
        <p:nvSpPr>
          <p:cNvPr id="127" name="Line 31"/>
          <p:cNvSpPr>
            <a:spLocks noChangeShapeType="1"/>
          </p:cNvSpPr>
          <p:nvPr/>
        </p:nvSpPr>
        <p:spPr bwMode="auto">
          <a:xfrm>
            <a:off x="14710298" y="2570766"/>
            <a:ext cx="0" cy="10496404"/>
          </a:xfrm>
          <a:prstGeom prst="line">
            <a:avLst/>
          </a:prstGeom>
          <a:noFill/>
          <a:ln w="9525">
            <a:solidFill>
              <a:srgbClr val="BCAA92"/>
            </a:solidFill>
            <a:round/>
            <a:headEnd/>
            <a:tailEnd/>
          </a:ln>
        </p:spPr>
        <p:txBody>
          <a:bodyPr wrap="none" lIns="182774" tIns="91388" rIns="182774" bIns="91388" anchor="ctr"/>
          <a:lstStyle/>
          <a:p>
            <a:pPr algn="l" defTabSz="1828252" hangingPunct="1">
              <a:defRPr/>
            </a:pPr>
            <a:endParaRPr lang="fr-FR" sz="3598" b="0">
              <a:solidFill>
                <a:sysClr val="windowText" lastClr="000000"/>
              </a:solidFill>
              <a:latin typeface="Book Antiqua" panose="02040602050305030304" pitchFamily="18" charset="0"/>
            </a:endParaRPr>
          </a:p>
        </p:txBody>
      </p:sp>
      <p:sp>
        <p:nvSpPr>
          <p:cNvPr id="128" name="Text Box 38"/>
          <p:cNvSpPr txBox="1">
            <a:spLocks noChangeArrowheads="1"/>
          </p:cNvSpPr>
          <p:nvPr/>
        </p:nvSpPr>
        <p:spPr bwMode="auto">
          <a:xfrm>
            <a:off x="10125304" y="10625269"/>
            <a:ext cx="2293552" cy="769441"/>
          </a:xfrm>
          <a:prstGeom prst="rect">
            <a:avLst/>
          </a:prstGeom>
          <a:noFill/>
          <a:ln w="9525">
            <a:noFill/>
            <a:miter lim="800000"/>
            <a:headEnd/>
            <a:tailEnd/>
          </a:ln>
          <a:effectLst>
            <a:outerShdw dist="25399" dir="2700000" algn="ctr" rotWithShape="0">
              <a:srgbClr val="000000"/>
            </a:outerShdw>
          </a:effectLst>
        </p:spPr>
        <p:txBody>
          <a:bodyPr wrap="square">
            <a:spAutoFit/>
          </a:bodyPr>
          <a:lstStyle/>
          <a:p>
            <a:pPr defTabSz="1828252" eaLnBrk="0">
              <a:defRPr/>
            </a:pPr>
            <a:r>
              <a:rPr lang="en-US" sz="2400" dirty="0">
                <a:latin typeface="Book Antiqua" panose="02040602050305030304" pitchFamily="18" charset="0"/>
                <a:ea typeface="ＭＳ Ｐゴシック" pitchFamily="-65" charset="-128"/>
              </a:rPr>
              <a:t>Perseverance </a:t>
            </a:r>
            <a:r>
              <a:rPr lang="en-US" sz="2000" b="0" i="1" dirty="0">
                <a:latin typeface="Book Antiqua" panose="02040602050305030304" pitchFamily="18" charset="0"/>
                <a:ea typeface="ＭＳ Ｐゴシック" pitchFamily="-65" charset="-128"/>
              </a:rPr>
              <a:t>(NASA)</a:t>
            </a:r>
            <a:endParaRPr lang="en-US" sz="2400" b="0" i="1" dirty="0">
              <a:latin typeface="Book Antiqua" panose="02040602050305030304" pitchFamily="18" charset="0"/>
              <a:ea typeface="ＭＳ Ｐゴシック" pitchFamily="-65" charset="-128"/>
            </a:endParaRPr>
          </a:p>
        </p:txBody>
      </p:sp>
      <p:sp>
        <p:nvSpPr>
          <p:cNvPr id="129" name="Text Box 35"/>
          <p:cNvSpPr txBox="1">
            <a:spLocks noChangeArrowheads="1"/>
          </p:cNvSpPr>
          <p:nvPr/>
        </p:nvSpPr>
        <p:spPr bwMode="auto">
          <a:xfrm>
            <a:off x="10053091" y="4547706"/>
            <a:ext cx="2333018" cy="923225"/>
          </a:xfrm>
          <a:prstGeom prst="rect">
            <a:avLst/>
          </a:prstGeom>
          <a:noFill/>
          <a:ln w="9525">
            <a:noFill/>
            <a:miter lim="800000"/>
            <a:headEnd/>
            <a:tailEnd/>
          </a:ln>
          <a:effectLst>
            <a:outerShdw dist="25399" dir="2700000" algn="ctr" rotWithShape="0">
              <a:srgbClr val="000000"/>
            </a:outerShdw>
          </a:effectLst>
        </p:spPr>
        <p:txBody>
          <a:bodyPr lIns="182774" tIns="91388" rIns="182774" bIns="91388">
            <a:spAutoFit/>
          </a:bodyPr>
          <a:lstStyle/>
          <a:p>
            <a:pPr defTabSz="1828252" eaLnBrk="0">
              <a:defRPr/>
            </a:pPr>
            <a:r>
              <a:rPr lang="en-US" sz="2400" dirty="0">
                <a:latin typeface="Book Antiqua" panose="02040602050305030304" pitchFamily="18" charset="0"/>
                <a:ea typeface="ＭＳ Ｐゴシック" pitchFamily="-65" charset="-128"/>
              </a:rPr>
              <a:t>Emirates </a:t>
            </a:r>
          </a:p>
          <a:p>
            <a:pPr defTabSz="1828252" eaLnBrk="0">
              <a:defRPr/>
            </a:pPr>
            <a:r>
              <a:rPr lang="en-US" sz="2400" dirty="0">
                <a:latin typeface="Book Antiqua" panose="02040602050305030304" pitchFamily="18" charset="0"/>
                <a:ea typeface="ＭＳ Ｐゴシック" pitchFamily="-65" charset="-128"/>
              </a:rPr>
              <a:t>Mars Mission</a:t>
            </a:r>
          </a:p>
        </p:txBody>
      </p:sp>
      <p:pic>
        <p:nvPicPr>
          <p:cNvPr id="132" name="EXOMARS_TGOViews-side2-filtered.png"/>
          <p:cNvPicPr>
            <a:picLocks noChangeAspect="1"/>
          </p:cNvPicPr>
          <p:nvPr/>
        </p:nvPicPr>
        <p:blipFill>
          <a:blip r:embed="rId13" cstate="print">
            <a:lum bright="20000"/>
            <a:extLst>
              <a:ext uri="{28A0092B-C50C-407E-A947-70E740481C1C}">
                <a14:useLocalDpi xmlns:a14="http://schemas.microsoft.com/office/drawing/2010/main"/>
              </a:ext>
            </a:extLst>
          </a:blip>
          <a:srcRect/>
          <a:stretch>
            <a:fillRect/>
          </a:stretch>
        </p:blipFill>
        <p:spPr>
          <a:xfrm rot="21060000" flipH="1">
            <a:off x="8256313" y="4541609"/>
            <a:ext cx="1209534" cy="1477338"/>
          </a:xfrm>
          <a:prstGeom prst="rect">
            <a:avLst/>
          </a:prstGeom>
          <a:ln w="12700">
            <a:miter lim="400000"/>
          </a:ln>
          <a:effectLst>
            <a:outerShdw blurRad="127000" dist="63500" dir="2700000" rotWithShape="0">
              <a:srgbClr val="000000">
                <a:alpha val="60000"/>
              </a:srgbClr>
            </a:outerShdw>
          </a:effectLst>
        </p:spPr>
      </p:pic>
      <p:pic>
        <p:nvPicPr>
          <p:cNvPr id="133" name="Picture 34" descr="msr"/>
          <p:cNvPicPr>
            <a:picLocks noChangeAspect="1" noChangeArrowheads="1"/>
          </p:cNvPicPr>
          <p:nvPr/>
        </p:nvPicPr>
        <p:blipFill>
          <a:blip r:embed="rId14" cstate="print"/>
          <a:srcRect/>
          <a:stretch>
            <a:fillRect/>
          </a:stretch>
        </p:blipFill>
        <p:spPr bwMode="auto">
          <a:xfrm>
            <a:off x="21317367" y="10167352"/>
            <a:ext cx="2447878" cy="3346908"/>
          </a:xfrm>
          <a:prstGeom prst="rect">
            <a:avLst/>
          </a:prstGeom>
          <a:noFill/>
          <a:ln w="9525">
            <a:noFill/>
            <a:miter lim="800000"/>
            <a:headEnd/>
            <a:tailEnd/>
          </a:ln>
        </p:spPr>
      </p:pic>
      <p:pic>
        <p:nvPicPr>
          <p:cNvPr id="134" name="Picture 32" descr="MAVEN"/>
          <p:cNvPicPr>
            <a:picLocks noChangeAspect="1" noChangeArrowheads="1"/>
          </p:cNvPicPr>
          <p:nvPr/>
        </p:nvPicPr>
        <p:blipFill>
          <a:blip r:embed="rId15"/>
          <a:srcRect/>
          <a:stretch>
            <a:fillRect/>
          </a:stretch>
        </p:blipFill>
        <p:spPr bwMode="auto">
          <a:xfrm>
            <a:off x="11855219" y="6880232"/>
            <a:ext cx="1974746" cy="1600412"/>
          </a:xfrm>
          <a:prstGeom prst="rect">
            <a:avLst/>
          </a:prstGeom>
          <a:noFill/>
          <a:ln w="9525">
            <a:noFill/>
            <a:miter lim="800000"/>
            <a:headEnd/>
            <a:tailEnd/>
          </a:ln>
        </p:spPr>
      </p:pic>
      <p:sp>
        <p:nvSpPr>
          <p:cNvPr id="135" name="Text Box 35"/>
          <p:cNvSpPr txBox="1">
            <a:spLocks noChangeArrowheads="1"/>
          </p:cNvSpPr>
          <p:nvPr/>
        </p:nvSpPr>
        <p:spPr bwMode="auto">
          <a:xfrm>
            <a:off x="11929433" y="8974741"/>
            <a:ext cx="2333018" cy="1800388"/>
          </a:xfrm>
          <a:prstGeom prst="rect">
            <a:avLst/>
          </a:prstGeom>
          <a:noFill/>
          <a:ln w="9525">
            <a:noFill/>
            <a:miter lim="800000"/>
            <a:headEnd/>
            <a:tailEnd/>
          </a:ln>
          <a:effectLst>
            <a:outerShdw dist="25399" dir="2700000" algn="ctr" rotWithShape="0">
              <a:srgbClr val="000000"/>
            </a:outerShdw>
          </a:effectLst>
        </p:spPr>
        <p:txBody>
          <a:bodyPr lIns="182774" tIns="91388" rIns="182774" bIns="91388">
            <a:spAutoFit/>
          </a:bodyPr>
          <a:lstStyle/>
          <a:p>
            <a:pPr defTabSz="1828252" eaLnBrk="0">
              <a:defRPr/>
            </a:pPr>
            <a:r>
              <a:rPr lang="en-US" sz="2800" dirty="0">
                <a:latin typeface="Book Antiqua" panose="02040602050305030304" pitchFamily="18" charset="0"/>
                <a:ea typeface="ＭＳ Ｐゴシック" pitchFamily="-65" charset="-128"/>
                <a:cs typeface="Arial"/>
              </a:rPr>
              <a:t>↑</a:t>
            </a:r>
            <a:endParaRPr lang="en-US" sz="2800" dirty="0">
              <a:latin typeface="Book Antiqua" panose="02040602050305030304" pitchFamily="18" charset="0"/>
              <a:ea typeface="ＭＳ Ｐゴシック" pitchFamily="-65" charset="-128"/>
            </a:endParaRPr>
          </a:p>
          <a:p>
            <a:pPr defTabSz="1828252" eaLnBrk="0">
              <a:defRPr/>
            </a:pPr>
            <a:r>
              <a:rPr lang="ru-RU" sz="2800" kern="1200" dirty="0">
                <a:solidFill>
                  <a:prstClr val="white"/>
                </a:solidFill>
                <a:latin typeface="Book Antiqua" panose="02040602050305030304" pitchFamily="18" charset="0"/>
              </a:rPr>
              <a:t>Тяньвэнь-1</a:t>
            </a:r>
          </a:p>
          <a:p>
            <a:pPr defTabSz="1828252" eaLnBrk="0">
              <a:defRPr/>
            </a:pPr>
            <a:r>
              <a:rPr lang="ru-RU" sz="2100" b="0" i="1" kern="1200" dirty="0">
                <a:solidFill>
                  <a:prstClr val="white"/>
                </a:solidFill>
                <a:latin typeface="Book Antiqua" panose="02040602050305030304" pitchFamily="18" charset="0"/>
              </a:rPr>
              <a:t> (Китай)</a:t>
            </a:r>
            <a:r>
              <a:rPr lang="ru-RU" sz="2100" b="0" i="1" kern="1200" dirty="0">
                <a:solidFill>
                  <a:srgbClr val="333333"/>
                </a:solidFill>
                <a:latin typeface="Book Antiqua" panose="02040602050305030304" pitchFamily="18" charset="0"/>
              </a:rPr>
              <a:t> </a:t>
            </a:r>
          </a:p>
          <a:p>
            <a:pPr defTabSz="1828252" eaLnBrk="0">
              <a:defRPr/>
            </a:pPr>
            <a:r>
              <a:rPr lang="en-US" sz="2800" dirty="0">
                <a:latin typeface="Book Antiqua" panose="02040602050305030304" pitchFamily="18" charset="0"/>
                <a:ea typeface="Yu Gothic UI Semilight"/>
              </a:rPr>
              <a:t>↓</a:t>
            </a:r>
            <a:endParaRPr lang="en-US" sz="2800" dirty="0">
              <a:latin typeface="Book Antiqua" panose="02040602050305030304" pitchFamily="18" charset="0"/>
              <a:ea typeface="ＭＳ Ｐゴシック" pitchFamily="-65" charset="-128"/>
            </a:endParaRPr>
          </a:p>
        </p:txBody>
      </p:sp>
      <p:pic>
        <p:nvPicPr>
          <p:cNvPr id="137" name="Picture 4" descr="Résultat de recherche d'images pour &quot;mmx mars&quot;"/>
          <p:cNvPicPr>
            <a:picLocks noChangeAspect="1" noChangeArrowheads="1"/>
          </p:cNvPicPr>
          <p:nvPr/>
        </p:nvPicPr>
        <p:blipFill>
          <a:blip r:embed="rId16" cstate="print">
            <a:lum bright="-10000"/>
            <a:extLst>
              <a:ext uri="{28A0092B-C50C-407E-A947-70E740481C1C}">
                <a14:useLocalDpi xmlns:a14="http://schemas.microsoft.com/office/drawing/2010/main"/>
              </a:ext>
            </a:extLst>
          </a:blip>
          <a:srcRect/>
          <a:stretch>
            <a:fillRect/>
          </a:stretch>
        </p:blipFill>
        <p:spPr bwMode="auto">
          <a:xfrm>
            <a:off x="19583098" y="5753952"/>
            <a:ext cx="1428388" cy="1202468"/>
          </a:xfrm>
          <a:prstGeom prst="rect">
            <a:avLst/>
          </a:prstGeom>
          <a:noFill/>
        </p:spPr>
      </p:pic>
      <p:pic>
        <p:nvPicPr>
          <p:cNvPr id="138" name="Picture 6" descr="Résultat de recherche d'images pour &quot;mmx mars&quot;"/>
          <p:cNvPicPr>
            <a:picLocks noChangeAspect="1" noChangeArrowheads="1"/>
          </p:cNvPicPr>
          <p:nvPr/>
        </p:nvPicPr>
        <p:blipFill>
          <a:blip r:embed="rId17" cstate="print"/>
          <a:srcRect/>
          <a:stretch>
            <a:fillRect/>
          </a:stretch>
        </p:blipFill>
        <p:spPr bwMode="auto">
          <a:xfrm rot="1621026">
            <a:off x="20043604" y="3683351"/>
            <a:ext cx="1613064" cy="2142582"/>
          </a:xfrm>
          <a:prstGeom prst="rect">
            <a:avLst/>
          </a:prstGeom>
          <a:noFill/>
        </p:spPr>
      </p:pic>
      <p:sp>
        <p:nvSpPr>
          <p:cNvPr id="141" name="Text Box 35"/>
          <p:cNvSpPr txBox="1">
            <a:spLocks noChangeArrowheads="1"/>
          </p:cNvSpPr>
          <p:nvPr/>
        </p:nvSpPr>
        <p:spPr bwMode="auto">
          <a:xfrm>
            <a:off x="21468851" y="4272338"/>
            <a:ext cx="2475858" cy="1569555"/>
          </a:xfrm>
          <a:prstGeom prst="rect">
            <a:avLst/>
          </a:prstGeom>
          <a:noFill/>
          <a:ln w="9525">
            <a:noFill/>
            <a:miter lim="800000"/>
            <a:headEnd/>
            <a:tailEnd/>
          </a:ln>
          <a:effectLst>
            <a:outerShdw dist="25399" dir="2700000" algn="ctr" rotWithShape="0">
              <a:srgbClr val="000000"/>
            </a:outerShdw>
          </a:effectLst>
        </p:spPr>
        <p:txBody>
          <a:bodyPr wrap="square" lIns="182774" tIns="91388" rIns="182774" bIns="91388">
            <a:spAutoFit/>
          </a:bodyPr>
          <a:lstStyle/>
          <a:p>
            <a:pPr defTabSz="1828252" eaLnBrk="0">
              <a:defRPr/>
            </a:pPr>
            <a:r>
              <a:rPr lang="en-US" sz="2400" dirty="0">
                <a:latin typeface="Book Antiqua" panose="02040602050305030304" pitchFamily="18" charset="0"/>
                <a:ea typeface="ＭＳ Ｐゴシック" pitchFamily="-65" charset="-128"/>
              </a:rPr>
              <a:t>MMX</a:t>
            </a:r>
          </a:p>
          <a:p>
            <a:pPr defTabSz="1828252" eaLnBrk="0">
              <a:defRPr/>
            </a:pPr>
            <a:r>
              <a:rPr lang="en-US" sz="2100" b="0" dirty="0">
                <a:latin typeface="Book Antiqua" panose="02040602050305030304" pitchFamily="18" charset="0"/>
                <a:ea typeface="ＭＳ Ｐゴシック" pitchFamily="-65" charset="-128"/>
              </a:rPr>
              <a:t>(Mars Moon </a:t>
            </a:r>
            <a:r>
              <a:rPr lang="en-US" sz="2100" b="0" dirty="0" err="1">
                <a:latin typeface="Book Antiqua" panose="02040602050305030304" pitchFamily="18" charset="0"/>
                <a:ea typeface="ＭＳ Ｐゴシック" pitchFamily="-65" charset="-128"/>
              </a:rPr>
              <a:t>eXploration</a:t>
            </a:r>
            <a:r>
              <a:rPr lang="en-US" sz="2100" b="0" dirty="0">
                <a:latin typeface="Book Antiqua" panose="02040602050305030304" pitchFamily="18" charset="0"/>
                <a:ea typeface="ＭＳ Ｐゴシック" pitchFamily="-65" charset="-128"/>
              </a:rPr>
              <a:t>)</a:t>
            </a:r>
          </a:p>
          <a:p>
            <a:pPr defTabSz="1828252" eaLnBrk="0">
              <a:defRPr/>
            </a:pPr>
            <a:r>
              <a:rPr lang="en-US" sz="2400" b="0" i="1" dirty="0">
                <a:latin typeface="Book Antiqua" panose="02040602050305030304" pitchFamily="18" charset="0"/>
                <a:ea typeface="ＭＳ Ｐゴシック" pitchFamily="-65" charset="-128"/>
              </a:rPr>
              <a:t>(JAXA), 2024</a:t>
            </a:r>
          </a:p>
        </p:txBody>
      </p:sp>
      <p:sp>
        <p:nvSpPr>
          <p:cNvPr id="130" name="Text Box 38"/>
          <p:cNvSpPr txBox="1">
            <a:spLocks noChangeArrowheads="1"/>
          </p:cNvSpPr>
          <p:nvPr/>
        </p:nvSpPr>
        <p:spPr bwMode="auto">
          <a:xfrm>
            <a:off x="21167734" y="7873454"/>
            <a:ext cx="2999132" cy="2554545"/>
          </a:xfrm>
          <a:prstGeom prst="rect">
            <a:avLst/>
          </a:prstGeom>
          <a:noFill/>
          <a:ln w="9525">
            <a:noFill/>
            <a:miter lim="800000"/>
            <a:headEnd/>
            <a:tailEnd/>
          </a:ln>
          <a:effectLst>
            <a:outerShdw dist="25399" dir="2700000" algn="ctr" rotWithShape="0">
              <a:srgbClr val="000000"/>
            </a:outerShdw>
          </a:effectLst>
        </p:spPr>
        <p:txBody>
          <a:bodyPr wrap="square">
            <a:spAutoFit/>
          </a:bodyPr>
          <a:lstStyle/>
          <a:p>
            <a:pPr defTabSz="1828252" eaLnBrk="0">
              <a:defRPr/>
            </a:pPr>
            <a:r>
              <a:rPr lang="en-US" sz="2800" dirty="0">
                <a:latin typeface="Book Antiqua" panose="02040602050305030304" pitchFamily="18" charset="0"/>
                <a:ea typeface="ＭＳ Ｐゴシック" pitchFamily="-65" charset="-128"/>
              </a:rPr>
              <a:t>Mars Sample Return</a:t>
            </a:r>
          </a:p>
          <a:p>
            <a:pPr defTabSz="1828252" eaLnBrk="0">
              <a:defRPr/>
            </a:pPr>
            <a:r>
              <a:rPr lang="en-US" sz="2200" b="0" i="1" dirty="0">
                <a:latin typeface="Book Antiqua" panose="02040602050305030304" pitchFamily="18" charset="0"/>
                <a:ea typeface="ＭＳ Ｐゴシック" pitchFamily="-65" charset="-128"/>
              </a:rPr>
              <a:t>NASA+ </a:t>
            </a:r>
            <a:r>
              <a:rPr lang="en-US" sz="2400" b="0" i="1" dirty="0">
                <a:latin typeface="Book Antiqua" panose="02040602050305030304" pitchFamily="18" charset="0"/>
                <a:ea typeface="ＭＳ Ｐゴシック" pitchFamily="-65" charset="-128"/>
              </a:rPr>
              <a:t>2028?</a:t>
            </a:r>
          </a:p>
          <a:p>
            <a:pPr defTabSz="1828252" eaLnBrk="0">
              <a:defRPr/>
            </a:pPr>
            <a:endParaRPr lang="en-US" sz="2800" kern="1200" dirty="0">
              <a:solidFill>
                <a:prstClr val="white"/>
              </a:solidFill>
              <a:latin typeface="Book Antiqua" panose="02040602050305030304" pitchFamily="18" charset="0"/>
            </a:endParaRPr>
          </a:p>
          <a:p>
            <a:pPr defTabSz="1828252" eaLnBrk="0">
              <a:defRPr/>
            </a:pPr>
            <a:r>
              <a:rPr lang="ru-RU" sz="2800" kern="1200" dirty="0" err="1">
                <a:solidFill>
                  <a:prstClr val="white"/>
                </a:solidFill>
                <a:latin typeface="Book Antiqua" panose="02040602050305030304" pitchFamily="18" charset="0"/>
              </a:rPr>
              <a:t>Тяньвэнь</a:t>
            </a:r>
            <a:r>
              <a:rPr lang="ru-RU" sz="2800" kern="1200" dirty="0">
                <a:solidFill>
                  <a:prstClr val="white"/>
                </a:solidFill>
                <a:latin typeface="Book Antiqua" panose="02040602050305030304" pitchFamily="18" charset="0"/>
              </a:rPr>
              <a:t>-</a:t>
            </a:r>
            <a:r>
              <a:rPr lang="en-US" sz="2800" kern="1200" dirty="0">
                <a:solidFill>
                  <a:prstClr val="white"/>
                </a:solidFill>
                <a:latin typeface="Book Antiqua" panose="02040602050305030304" pitchFamily="18" charset="0"/>
              </a:rPr>
              <a:t>3</a:t>
            </a:r>
            <a:endParaRPr lang="en-US" sz="2400" b="0" i="1" dirty="0">
              <a:latin typeface="Book Antiqua" panose="02040602050305030304" pitchFamily="18" charset="0"/>
              <a:ea typeface="ＭＳ Ｐゴシック" pitchFamily="-65" charset="-128"/>
            </a:endParaRPr>
          </a:p>
          <a:p>
            <a:pPr defTabSz="1828252" eaLnBrk="0">
              <a:defRPr/>
            </a:pPr>
            <a:r>
              <a:rPr lang="ru-RU" sz="2400" b="0" i="1" dirty="0">
                <a:latin typeface="Book Antiqua" panose="02040602050305030304" pitchFamily="18" charset="0"/>
                <a:ea typeface="ＭＳ Ｐゴシック" pitchFamily="-65" charset="-128"/>
              </a:rPr>
              <a:t>Китай</a:t>
            </a:r>
            <a:r>
              <a:rPr lang="en-US" sz="2400" b="0" i="1" dirty="0">
                <a:latin typeface="Book Antiqua" panose="02040602050305030304" pitchFamily="18" charset="0"/>
                <a:ea typeface="ＭＳ Ｐゴシック" pitchFamily="-65" charset="-128"/>
              </a:rPr>
              <a:t> 203</a:t>
            </a:r>
            <a:r>
              <a:rPr lang="ru-RU" sz="2400" b="0" i="1" dirty="0">
                <a:latin typeface="Book Antiqua" panose="02040602050305030304" pitchFamily="18" charset="0"/>
                <a:ea typeface="ＭＳ Ｐゴシック" pitchFamily="-65" charset="-128"/>
              </a:rPr>
              <a:t>0</a:t>
            </a:r>
            <a:r>
              <a:rPr lang="en-US" sz="2400" b="0" i="1" dirty="0">
                <a:latin typeface="Book Antiqua" panose="02040602050305030304" pitchFamily="18" charset="0"/>
                <a:ea typeface="ＭＳ Ｐゴシック" pitchFamily="-65" charset="-128"/>
              </a:rPr>
              <a:t>?</a:t>
            </a:r>
            <a:endParaRPr lang="en-US" sz="3200" b="0" i="1" dirty="0">
              <a:latin typeface="Book Antiqua" panose="02040602050305030304" pitchFamily="18" charset="0"/>
              <a:ea typeface="ＭＳ Ｐゴシック" pitchFamily="-65" charset="-128"/>
            </a:endParaRPr>
          </a:p>
        </p:txBody>
      </p:sp>
      <p:pic>
        <p:nvPicPr>
          <p:cNvPr id="109" name="Picture 41" descr="marsScienceLab"/>
          <p:cNvPicPr>
            <a:picLocks noChangeAspect="1" noChangeArrowheads="1"/>
          </p:cNvPicPr>
          <p:nvPr/>
        </p:nvPicPr>
        <p:blipFill>
          <a:blip r:embed="rId18"/>
          <a:srcRect/>
          <a:stretch>
            <a:fillRect/>
          </a:stretch>
        </p:blipFill>
        <p:spPr bwMode="auto">
          <a:xfrm>
            <a:off x="10330412" y="11549260"/>
            <a:ext cx="1672788" cy="1529952"/>
          </a:xfrm>
          <a:prstGeom prst="rect">
            <a:avLst/>
          </a:prstGeom>
          <a:noFill/>
          <a:ln w="9525">
            <a:noFill/>
            <a:miter lim="800000"/>
            <a:headEnd/>
            <a:tailEnd/>
          </a:ln>
        </p:spPr>
      </p:pic>
      <p:pic>
        <p:nvPicPr>
          <p:cNvPr id="66" name="Picture 14" descr="me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2573863" y="11968003"/>
            <a:ext cx="1191910" cy="673926"/>
          </a:xfrm>
          <a:prstGeom prst="rect">
            <a:avLst/>
          </a:prstGeom>
          <a:noFill/>
          <a:ln w="9525">
            <a:noFill/>
            <a:miter lim="800000"/>
            <a:headEnd/>
            <a:tailEnd/>
          </a:ln>
        </p:spPr>
      </p:pic>
      <p:sp>
        <p:nvSpPr>
          <p:cNvPr id="67" name="ZoneTexte 66"/>
          <p:cNvSpPr txBox="1"/>
          <p:nvPr/>
        </p:nvSpPr>
        <p:spPr>
          <a:xfrm>
            <a:off x="19583574" y="5504234"/>
            <a:ext cx="1242648" cy="523220"/>
          </a:xfrm>
          <a:prstGeom prst="rect">
            <a:avLst/>
          </a:prstGeom>
          <a:noFill/>
        </p:spPr>
        <p:txBody>
          <a:bodyPr wrap="none" rtlCol="0">
            <a:spAutoFit/>
          </a:bodyPr>
          <a:lstStyle/>
          <a:p>
            <a:pPr algn="l" defTabSz="1828252" hangingPunct="1">
              <a:defRPr/>
            </a:pPr>
            <a:r>
              <a:rPr lang="ru-RU" sz="2800" b="0" i="1" kern="1200" dirty="0">
                <a:solidFill>
                  <a:srgbClr val="CCFFFF"/>
                </a:solidFill>
                <a:latin typeface="Book Antiqua" panose="02040602050305030304" pitchFamily="18" charset="0"/>
              </a:rPr>
              <a:t>Фобос</a:t>
            </a:r>
            <a:endParaRPr lang="fr-FR" sz="2800" b="0" i="1" kern="1200" dirty="0">
              <a:solidFill>
                <a:srgbClr val="CCFFFF"/>
              </a:solidFill>
              <a:latin typeface="Book Antiqua" panose="02040602050305030304" pitchFamily="18" charset="0"/>
            </a:endParaRPr>
          </a:p>
        </p:txBody>
      </p:sp>
      <p:pic>
        <p:nvPicPr>
          <p:cNvPr id="76" name="Изображение 5">
            <a:extLst>
              <a:ext uri="{FF2B5EF4-FFF2-40B4-BE49-F238E27FC236}">
                <a16:creationId xmlns:a16="http://schemas.microsoft.com/office/drawing/2014/main" id="{49B085B9-B1EE-7D49-8CF3-823364E02F0B}"/>
              </a:ext>
            </a:extLst>
          </p:cNvPr>
          <p:cNvPicPr>
            <a:picLocks noChangeAspect="1"/>
          </p:cNvPicPr>
          <p:nvPr/>
        </p:nvPicPr>
        <p:blipFill>
          <a:blip r:embed="rId20" cstate="print">
            <a:biLevel thresh="25000"/>
            <a:extLst>
              <a:ext uri="{BEBA8EAE-BF5A-486C-A8C5-ECC9F3942E4B}">
                <a14:imgProps xmlns:a14="http://schemas.microsoft.com/office/drawing/2010/main">
                  <a14:imgLayer r:embed="rId21">
                    <a14:imgEffect>
                      <a14:backgroundRemoval t="10000" b="90000" l="10000" r="900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5261616" y="11450346"/>
            <a:ext cx="1941080" cy="1483232"/>
          </a:xfrm>
          <a:prstGeom prst="rect">
            <a:avLst/>
          </a:prstGeom>
        </p:spPr>
      </p:pic>
      <p:sp>
        <p:nvSpPr>
          <p:cNvPr id="79" name="Text Box 35">
            <a:extLst>
              <a:ext uri="{FF2B5EF4-FFF2-40B4-BE49-F238E27FC236}">
                <a16:creationId xmlns:a16="http://schemas.microsoft.com/office/drawing/2014/main" id="{E9C39885-F587-1248-B2BF-D93A4E59B3AB}"/>
              </a:ext>
            </a:extLst>
          </p:cNvPr>
          <p:cNvSpPr txBox="1">
            <a:spLocks noChangeArrowheads="1"/>
          </p:cNvSpPr>
          <p:nvPr/>
        </p:nvSpPr>
        <p:spPr bwMode="auto">
          <a:xfrm>
            <a:off x="15884269" y="11733354"/>
            <a:ext cx="2874306" cy="1200224"/>
          </a:xfrm>
          <a:prstGeom prst="rect">
            <a:avLst/>
          </a:prstGeom>
          <a:noFill/>
          <a:ln w="9525">
            <a:noFill/>
            <a:miter lim="800000"/>
            <a:headEnd/>
            <a:tailEnd/>
          </a:ln>
          <a:effectLst>
            <a:outerShdw dist="25399" dir="2700000" algn="ctr" rotWithShape="0">
              <a:srgbClr val="00000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82774" tIns="91388" rIns="182774" bIns="91388">
            <a:spAutoFit/>
          </a:bodyPr>
          <a:lstStyle>
            <a:defPPr>
              <a:defRPr lang="ru-RU"/>
            </a:defPPr>
            <a:lvl1pPr marR="0" lvl="0" indent="0" algn="ctr" defTabSz="914126" eaLnBrk="0" fontAlgn="auto" hangingPunct="0">
              <a:lnSpc>
                <a:spcPct val="100000"/>
              </a:lnSpc>
              <a:spcBef>
                <a:spcPts val="0"/>
              </a:spcBef>
              <a:spcAft>
                <a:spcPts val="0"/>
              </a:spcAft>
              <a:buClrTx/>
              <a:buSzTx/>
              <a:buFontTx/>
              <a:buNone/>
              <a:tabLst/>
              <a:defRPr kumimoji="0" sz="1400" b="1" i="0" u="none" strike="noStrike" kern="0" cap="none" spc="0" normalizeH="0" baseline="0">
                <a:ln>
                  <a:noFill/>
                </a:ln>
                <a:solidFill>
                  <a:srgbClr val="FFFF00"/>
                </a:solidFill>
                <a:effectLst/>
                <a:uLnTx/>
                <a:uFillTx/>
                <a:latin typeface="Calibri"/>
                <a:ea typeface="ＭＳ Ｐゴシック" pitchFamily="-65" charset="-128"/>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defTabSz="1828252">
              <a:defRPr/>
            </a:pPr>
            <a:r>
              <a:rPr lang="en-US" sz="2200" dirty="0">
                <a:latin typeface="Book Antiqua" panose="02040602050305030304" pitchFamily="18" charset="0"/>
              </a:rPr>
              <a:t>ExoMars</a:t>
            </a:r>
          </a:p>
          <a:p>
            <a:pPr defTabSz="1828252">
              <a:defRPr/>
            </a:pPr>
            <a:r>
              <a:rPr lang="en-US" sz="2200" dirty="0">
                <a:latin typeface="Book Antiqua" panose="02040602050305030304" pitchFamily="18" charset="0"/>
              </a:rPr>
              <a:t> </a:t>
            </a:r>
            <a:r>
              <a:rPr lang="ru-RU" sz="2200" dirty="0">
                <a:latin typeface="Book Antiqua" panose="02040602050305030304" pitchFamily="18" charset="0"/>
              </a:rPr>
              <a:t>Посадочная платформа</a:t>
            </a:r>
            <a:endParaRPr lang="en-US" sz="2200" dirty="0">
              <a:latin typeface="Book Antiqua" panose="02040602050305030304" pitchFamily="18" charset="0"/>
            </a:endParaRPr>
          </a:p>
        </p:txBody>
      </p:sp>
      <p:sp>
        <p:nvSpPr>
          <p:cNvPr id="4" name="Крест 3">
            <a:extLst>
              <a:ext uri="{FF2B5EF4-FFF2-40B4-BE49-F238E27FC236}">
                <a16:creationId xmlns:a16="http://schemas.microsoft.com/office/drawing/2014/main" id="{DC352E74-D7F7-46A2-75D6-6D89896FC4DE}"/>
              </a:ext>
            </a:extLst>
          </p:cNvPr>
          <p:cNvSpPr/>
          <p:nvPr/>
        </p:nvSpPr>
        <p:spPr>
          <a:xfrm rot="18971953">
            <a:off x="14968977" y="9898177"/>
            <a:ext cx="3372514" cy="3372514"/>
          </a:xfrm>
          <a:prstGeom prst="plus">
            <a:avLst>
              <a:gd name="adj" fmla="val 48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ru-RU" sz="3600" b="0" kern="1200">
              <a:solidFill>
                <a:prstClr val="white"/>
              </a:solidFill>
              <a:latin typeface="Book Antiqua" panose="02040602050305030304" pitchFamily="18" charset="0"/>
            </a:endParaRPr>
          </a:p>
        </p:txBody>
      </p:sp>
      <p:sp>
        <p:nvSpPr>
          <p:cNvPr id="5" name="Text Box 38">
            <a:extLst>
              <a:ext uri="{FF2B5EF4-FFF2-40B4-BE49-F238E27FC236}">
                <a16:creationId xmlns:a16="http://schemas.microsoft.com/office/drawing/2014/main" id="{78461EE3-BB9E-C787-06C2-A1F669E4454D}"/>
              </a:ext>
            </a:extLst>
          </p:cNvPr>
          <p:cNvSpPr txBox="1">
            <a:spLocks noChangeArrowheads="1"/>
          </p:cNvSpPr>
          <p:nvPr/>
        </p:nvSpPr>
        <p:spPr bwMode="auto">
          <a:xfrm>
            <a:off x="11939288" y="11338414"/>
            <a:ext cx="2293552" cy="830997"/>
          </a:xfrm>
          <a:prstGeom prst="rect">
            <a:avLst/>
          </a:prstGeom>
          <a:noFill/>
          <a:ln w="9525">
            <a:noFill/>
            <a:miter lim="800000"/>
            <a:headEnd/>
            <a:tailEnd/>
          </a:ln>
          <a:effectLst>
            <a:outerShdw dist="25399" dir="2700000" algn="ctr" rotWithShape="0">
              <a:srgbClr val="000000"/>
            </a:outerShdw>
          </a:effectLst>
        </p:spPr>
        <p:txBody>
          <a:bodyPr wrap="square">
            <a:spAutoFit/>
          </a:bodyPr>
          <a:lstStyle/>
          <a:p>
            <a:pPr defTabSz="1828252" eaLnBrk="0">
              <a:defRPr/>
            </a:pPr>
            <a:r>
              <a:rPr lang="en-US" sz="2400" dirty="0" err="1">
                <a:latin typeface="Book Antiqua" panose="02040602050305030304" pitchFamily="18" charset="0"/>
                <a:ea typeface="ＭＳ Ｐゴシック" pitchFamily="-65" charset="-128"/>
              </a:rPr>
              <a:t>Zhurong</a:t>
            </a:r>
            <a:r>
              <a:rPr lang="en-US" sz="2400" dirty="0">
                <a:latin typeface="Book Antiqua" panose="02040602050305030304" pitchFamily="18" charset="0"/>
                <a:ea typeface="ＭＳ Ｐゴシック" pitchFamily="-65" charset="-128"/>
              </a:rPr>
              <a:t>-</a:t>
            </a:r>
            <a:r>
              <a:rPr lang="ru-RU" sz="2400" dirty="0" err="1">
                <a:latin typeface="Book Antiqua" panose="02040602050305030304" pitchFamily="18" charset="0"/>
                <a:ea typeface="ＭＳ Ｐゴシック" pitchFamily="-65" charset="-128"/>
              </a:rPr>
              <a:t>Чжужун</a:t>
            </a:r>
            <a:endParaRPr lang="en-US" sz="2400" b="0" i="1" dirty="0">
              <a:latin typeface="Book Antiqua" panose="02040602050305030304" pitchFamily="18" charset="0"/>
              <a:ea typeface="ＭＳ Ｐゴシック" pitchFamily="-65" charset="-128"/>
            </a:endParaRPr>
          </a:p>
        </p:txBody>
      </p:sp>
    </p:spTree>
    <p:extLst>
      <p:ext uri="{BB962C8B-B14F-4D97-AF65-F5344CB8AC3E}">
        <p14:creationId xmlns:p14="http://schemas.microsoft.com/office/powerpoint/2010/main" val="369592651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2473724832"/>
              </p:ext>
            </p:extLst>
          </p:nvPr>
        </p:nvGraphicFramePr>
        <p:xfrm>
          <a:off x="2208822" y="2393568"/>
          <a:ext cx="19966356" cy="9783064"/>
        </p:xfrm>
        <a:graphic>
          <a:graphicData uri="http://schemas.openxmlformats.org/drawingml/2006/table">
            <a:tbl>
              <a:tblPr firstRow="1" bandRow="1">
                <a:tableStyleId>{2D5ABB26-0587-4C30-8999-92F81FD0307C}</a:tableStyleId>
              </a:tblPr>
              <a:tblGrid>
                <a:gridCol w="2257054">
                  <a:extLst>
                    <a:ext uri="{9D8B030D-6E8A-4147-A177-3AD203B41FA5}">
                      <a16:colId xmlns:a16="http://schemas.microsoft.com/office/drawing/2014/main" val="20000"/>
                    </a:ext>
                  </a:extLst>
                </a:gridCol>
                <a:gridCol w="3627188">
                  <a:extLst>
                    <a:ext uri="{9D8B030D-6E8A-4147-A177-3AD203B41FA5}">
                      <a16:colId xmlns:a16="http://schemas.microsoft.com/office/drawing/2014/main" val="20001"/>
                    </a:ext>
                  </a:extLst>
                </a:gridCol>
                <a:gridCol w="3414632">
                  <a:extLst>
                    <a:ext uri="{9D8B030D-6E8A-4147-A177-3AD203B41FA5}">
                      <a16:colId xmlns:a16="http://schemas.microsoft.com/office/drawing/2014/main" val="20002"/>
                    </a:ext>
                  </a:extLst>
                </a:gridCol>
                <a:gridCol w="10667482">
                  <a:extLst>
                    <a:ext uri="{9D8B030D-6E8A-4147-A177-3AD203B41FA5}">
                      <a16:colId xmlns:a16="http://schemas.microsoft.com/office/drawing/2014/main" val="20003"/>
                    </a:ext>
                  </a:extLst>
                </a:gridCol>
              </a:tblGrid>
              <a:tr h="670560">
                <a:tc>
                  <a:txBody>
                    <a:bodyPr/>
                    <a:lstStyle/>
                    <a:p>
                      <a:pPr marL="91440">
                        <a:lnSpc>
                          <a:spcPct val="100000"/>
                        </a:lnSpc>
                        <a:spcBef>
                          <a:spcPts val="320"/>
                        </a:spcBef>
                      </a:pPr>
                      <a:r>
                        <a:rPr sz="3200" b="1" spc="-10" dirty="0">
                          <a:solidFill>
                            <a:schemeClr val="tx1"/>
                          </a:solidFill>
                          <a:latin typeface="+mn-lt"/>
                          <a:cs typeface="Arial"/>
                        </a:rPr>
                        <a:t>Страна</a:t>
                      </a:r>
                      <a:endParaRPr sz="3200" dirty="0">
                        <a:solidFill>
                          <a:schemeClr val="tx1"/>
                        </a:solidFill>
                        <a:latin typeface="+mn-lt"/>
                        <a:cs typeface="Arial"/>
                      </a:endParaRPr>
                    </a:p>
                  </a:txBody>
                  <a:tcPr marL="0" marR="0" marT="81280"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4471C4"/>
                    </a:solidFill>
                  </a:tcPr>
                </a:tc>
                <a:tc>
                  <a:txBody>
                    <a:bodyPr/>
                    <a:lstStyle/>
                    <a:p>
                      <a:pPr marL="91440">
                        <a:lnSpc>
                          <a:spcPct val="100000"/>
                        </a:lnSpc>
                        <a:spcBef>
                          <a:spcPts val="320"/>
                        </a:spcBef>
                      </a:pPr>
                      <a:r>
                        <a:rPr sz="3200" b="1" spc="-10" dirty="0">
                          <a:solidFill>
                            <a:schemeClr val="tx1"/>
                          </a:solidFill>
                          <a:latin typeface="+mn-lt"/>
                          <a:cs typeface="Arial"/>
                        </a:rPr>
                        <a:t>Проект</a:t>
                      </a:r>
                      <a:endParaRPr sz="3200">
                        <a:solidFill>
                          <a:schemeClr val="tx1"/>
                        </a:solidFill>
                        <a:latin typeface="+mn-lt"/>
                        <a:cs typeface="Arial"/>
                      </a:endParaRPr>
                    </a:p>
                  </a:txBody>
                  <a:tcPr marL="0" marR="0" marT="81280"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4471C4"/>
                    </a:solidFill>
                  </a:tcPr>
                </a:tc>
                <a:tc>
                  <a:txBody>
                    <a:bodyPr/>
                    <a:lstStyle/>
                    <a:p>
                      <a:pPr marL="91440">
                        <a:lnSpc>
                          <a:spcPct val="100000"/>
                        </a:lnSpc>
                        <a:spcBef>
                          <a:spcPts val="320"/>
                        </a:spcBef>
                      </a:pPr>
                      <a:r>
                        <a:rPr sz="3200" b="1" spc="-20" dirty="0">
                          <a:solidFill>
                            <a:schemeClr val="tx1"/>
                          </a:solidFill>
                          <a:latin typeface="+mn-lt"/>
                          <a:cs typeface="Arial"/>
                        </a:rPr>
                        <a:t>Год</a:t>
                      </a:r>
                      <a:r>
                        <a:rPr sz="3200" b="1" spc="-75" dirty="0">
                          <a:solidFill>
                            <a:schemeClr val="tx1"/>
                          </a:solidFill>
                          <a:latin typeface="+mn-lt"/>
                          <a:cs typeface="Arial"/>
                        </a:rPr>
                        <a:t> </a:t>
                      </a:r>
                      <a:r>
                        <a:rPr sz="3200" b="1" spc="-10" dirty="0">
                          <a:solidFill>
                            <a:schemeClr val="tx1"/>
                          </a:solidFill>
                          <a:latin typeface="+mn-lt"/>
                          <a:cs typeface="Arial"/>
                        </a:rPr>
                        <a:t>запуска</a:t>
                      </a:r>
                      <a:endParaRPr sz="3200">
                        <a:solidFill>
                          <a:schemeClr val="tx1"/>
                        </a:solidFill>
                        <a:latin typeface="+mn-lt"/>
                        <a:cs typeface="Arial"/>
                      </a:endParaRPr>
                    </a:p>
                  </a:txBody>
                  <a:tcPr marL="0" marR="0" marT="81280"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4471C4"/>
                    </a:solidFill>
                  </a:tcPr>
                </a:tc>
                <a:tc>
                  <a:txBody>
                    <a:bodyPr/>
                    <a:lstStyle/>
                    <a:p>
                      <a:pPr marL="92075">
                        <a:lnSpc>
                          <a:spcPct val="100000"/>
                        </a:lnSpc>
                        <a:spcBef>
                          <a:spcPts val="320"/>
                        </a:spcBef>
                      </a:pPr>
                      <a:r>
                        <a:rPr sz="3200" b="1" spc="-10" dirty="0">
                          <a:solidFill>
                            <a:schemeClr val="tx1"/>
                          </a:solidFill>
                          <a:latin typeface="+mn-lt"/>
                          <a:cs typeface="Arial"/>
                        </a:rPr>
                        <a:t>Описание</a:t>
                      </a:r>
                      <a:endParaRPr sz="3200">
                        <a:solidFill>
                          <a:schemeClr val="tx1"/>
                        </a:solidFill>
                        <a:latin typeface="+mn-lt"/>
                        <a:cs typeface="Arial"/>
                      </a:endParaRPr>
                    </a:p>
                  </a:txBody>
                  <a:tcPr marL="0" marR="0" marT="81280"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4471C4"/>
                    </a:solidFill>
                  </a:tcPr>
                </a:tc>
                <a:extLst>
                  <a:ext uri="{0D108BD9-81ED-4DB2-BD59-A6C34878D82A}">
                    <a16:rowId xmlns:a16="http://schemas.microsoft.com/office/drawing/2014/main" val="10000"/>
                  </a:ext>
                </a:extLst>
              </a:tr>
              <a:tr h="1287780">
                <a:tc>
                  <a:txBody>
                    <a:bodyPr/>
                    <a:lstStyle/>
                    <a:p>
                      <a:pPr>
                        <a:lnSpc>
                          <a:spcPct val="100000"/>
                        </a:lnSpc>
                      </a:pPr>
                      <a:endParaRPr sz="3200" dirty="0">
                        <a:solidFill>
                          <a:schemeClr val="tx1"/>
                        </a:solidFill>
                        <a:latin typeface="+mn-lt"/>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solidFill>
                      <a:srgbClr val="E7E7E7"/>
                    </a:solidFill>
                  </a:tcPr>
                </a:tc>
                <a:tc>
                  <a:txBody>
                    <a:bodyPr/>
                    <a:lstStyle/>
                    <a:p>
                      <a:pPr marL="91440">
                        <a:lnSpc>
                          <a:spcPct val="100000"/>
                        </a:lnSpc>
                        <a:spcBef>
                          <a:spcPts val="320"/>
                        </a:spcBef>
                      </a:pPr>
                      <a:r>
                        <a:rPr sz="3200" spc="-10" dirty="0" err="1">
                          <a:solidFill>
                            <a:schemeClr val="bg1"/>
                          </a:solidFill>
                          <a:latin typeface="+mn-lt"/>
                          <a:cs typeface="Arial"/>
                        </a:rPr>
                        <a:t>RocketLab</a:t>
                      </a:r>
                      <a:endParaRPr sz="3200" dirty="0">
                        <a:solidFill>
                          <a:schemeClr val="bg1"/>
                        </a:solidFill>
                        <a:latin typeface="+mn-lt"/>
                        <a:cs typeface="Arial"/>
                      </a:endParaRPr>
                    </a:p>
                    <a:p>
                      <a:pPr marL="91440">
                        <a:lnSpc>
                          <a:spcPct val="100000"/>
                        </a:lnSpc>
                        <a:spcBef>
                          <a:spcPts val="5"/>
                        </a:spcBef>
                      </a:pPr>
                      <a:r>
                        <a:rPr sz="2400" dirty="0">
                          <a:solidFill>
                            <a:schemeClr val="bg1"/>
                          </a:solidFill>
                          <a:latin typeface="+mn-lt"/>
                          <a:cs typeface="Arial"/>
                        </a:rPr>
                        <a:t>(частная</a:t>
                      </a:r>
                      <a:r>
                        <a:rPr sz="2400" spc="-30" dirty="0">
                          <a:solidFill>
                            <a:schemeClr val="bg1"/>
                          </a:solidFill>
                          <a:latin typeface="+mn-lt"/>
                          <a:cs typeface="Arial"/>
                        </a:rPr>
                        <a:t> </a:t>
                      </a:r>
                      <a:r>
                        <a:rPr sz="2400" spc="-10" dirty="0">
                          <a:solidFill>
                            <a:schemeClr val="bg1"/>
                          </a:solidFill>
                          <a:latin typeface="+mn-lt"/>
                          <a:cs typeface="Arial"/>
                        </a:rPr>
                        <a:t>миссия)</a:t>
                      </a:r>
                      <a:endParaRPr sz="2400" dirty="0">
                        <a:solidFill>
                          <a:schemeClr val="bg1"/>
                        </a:solidFill>
                        <a:latin typeface="+mn-lt"/>
                        <a:cs typeface="Arial"/>
                      </a:endParaRPr>
                    </a:p>
                  </a:txBody>
                  <a:tcPr marL="0" marR="0" marT="81280" marB="0">
                    <a:lnL w="12700">
                      <a:solidFill>
                        <a:srgbClr val="000000"/>
                      </a:solidFill>
                      <a:prstDash val="solid"/>
                    </a:lnL>
                    <a:lnR w="12700">
                      <a:solidFill>
                        <a:srgbClr val="000000"/>
                      </a:solidFill>
                      <a:prstDash val="solid"/>
                    </a:lnR>
                    <a:lnT w="28575">
                      <a:solidFill>
                        <a:srgbClr val="000000"/>
                      </a:solidFill>
                      <a:prstDash val="solid"/>
                    </a:lnT>
                    <a:solidFill>
                      <a:srgbClr val="E7E7E7"/>
                    </a:solidFill>
                  </a:tcPr>
                </a:tc>
                <a:tc>
                  <a:txBody>
                    <a:bodyPr/>
                    <a:lstStyle/>
                    <a:p>
                      <a:pPr marL="91440">
                        <a:lnSpc>
                          <a:spcPct val="100000"/>
                        </a:lnSpc>
                        <a:spcBef>
                          <a:spcPts val="320"/>
                        </a:spcBef>
                      </a:pPr>
                      <a:r>
                        <a:rPr sz="3200" spc="-20" dirty="0">
                          <a:solidFill>
                            <a:schemeClr val="bg1"/>
                          </a:solidFill>
                          <a:latin typeface="+mn-lt"/>
                          <a:cs typeface="Arial"/>
                        </a:rPr>
                        <a:t>2023</a:t>
                      </a:r>
                      <a:r>
                        <a:rPr lang="en-US" sz="3200" spc="-20" dirty="0">
                          <a:solidFill>
                            <a:schemeClr val="bg1"/>
                          </a:solidFill>
                          <a:latin typeface="+mn-lt"/>
                          <a:cs typeface="Arial"/>
                        </a:rPr>
                        <a:t>?</a:t>
                      </a:r>
                      <a:endParaRPr sz="3200" dirty="0">
                        <a:solidFill>
                          <a:schemeClr val="bg1"/>
                        </a:solidFill>
                        <a:latin typeface="+mn-lt"/>
                        <a:cs typeface="Arial"/>
                      </a:endParaRPr>
                    </a:p>
                  </a:txBody>
                  <a:tcPr marL="0" marR="0" marT="81280" marB="0">
                    <a:lnL w="12700">
                      <a:solidFill>
                        <a:srgbClr val="000000"/>
                      </a:solidFill>
                      <a:prstDash val="solid"/>
                    </a:lnL>
                    <a:lnR w="12700">
                      <a:solidFill>
                        <a:srgbClr val="000000"/>
                      </a:solidFill>
                      <a:prstDash val="solid"/>
                    </a:lnR>
                    <a:lnT w="28575">
                      <a:solidFill>
                        <a:srgbClr val="000000"/>
                      </a:solidFill>
                      <a:prstDash val="solid"/>
                    </a:lnT>
                    <a:solidFill>
                      <a:srgbClr val="E7E7E7"/>
                    </a:solidFill>
                  </a:tcPr>
                </a:tc>
                <a:tc>
                  <a:txBody>
                    <a:bodyPr/>
                    <a:lstStyle/>
                    <a:p>
                      <a:pPr marL="92075" marR="599440">
                        <a:lnSpc>
                          <a:spcPct val="100000"/>
                        </a:lnSpc>
                        <a:spcBef>
                          <a:spcPts val="320"/>
                        </a:spcBef>
                      </a:pPr>
                      <a:r>
                        <a:rPr sz="3200" spc="-10" dirty="0" err="1">
                          <a:solidFill>
                            <a:schemeClr val="bg1"/>
                          </a:solidFill>
                          <a:latin typeface="+mn-lt"/>
                          <a:cs typeface="Arial"/>
                        </a:rPr>
                        <a:t>Исследование</a:t>
                      </a:r>
                      <a:r>
                        <a:rPr sz="3200" spc="-40" dirty="0">
                          <a:solidFill>
                            <a:schemeClr val="bg1"/>
                          </a:solidFill>
                          <a:latin typeface="+mn-lt"/>
                          <a:cs typeface="Arial"/>
                        </a:rPr>
                        <a:t> </a:t>
                      </a:r>
                      <a:r>
                        <a:rPr sz="3200" spc="-10" dirty="0" err="1">
                          <a:solidFill>
                            <a:schemeClr val="bg1"/>
                          </a:solidFill>
                          <a:latin typeface="+mn-lt"/>
                          <a:cs typeface="Arial"/>
                        </a:rPr>
                        <a:t>вертикальной</a:t>
                      </a:r>
                      <a:r>
                        <a:rPr sz="3200" spc="-5" dirty="0">
                          <a:solidFill>
                            <a:schemeClr val="bg1"/>
                          </a:solidFill>
                          <a:latin typeface="+mn-lt"/>
                          <a:cs typeface="Arial"/>
                        </a:rPr>
                        <a:t> </a:t>
                      </a:r>
                      <a:r>
                        <a:rPr sz="3200" spc="-10" dirty="0">
                          <a:solidFill>
                            <a:schemeClr val="bg1"/>
                          </a:solidFill>
                          <a:latin typeface="+mn-lt"/>
                          <a:cs typeface="Arial"/>
                        </a:rPr>
                        <a:t>структуры атмосферы</a:t>
                      </a:r>
                      <a:r>
                        <a:rPr sz="3200" spc="-35" dirty="0">
                          <a:solidFill>
                            <a:schemeClr val="bg1"/>
                          </a:solidFill>
                          <a:latin typeface="+mn-lt"/>
                          <a:cs typeface="Arial"/>
                        </a:rPr>
                        <a:t> </a:t>
                      </a:r>
                      <a:r>
                        <a:rPr sz="3200" dirty="0">
                          <a:solidFill>
                            <a:schemeClr val="bg1"/>
                          </a:solidFill>
                          <a:latin typeface="+mn-lt"/>
                          <a:cs typeface="Arial"/>
                        </a:rPr>
                        <a:t>со</a:t>
                      </a:r>
                      <a:r>
                        <a:rPr sz="3200" spc="-30" dirty="0">
                          <a:solidFill>
                            <a:schemeClr val="bg1"/>
                          </a:solidFill>
                          <a:latin typeface="+mn-lt"/>
                          <a:cs typeface="Arial"/>
                        </a:rPr>
                        <a:t> </a:t>
                      </a:r>
                      <a:r>
                        <a:rPr sz="3200" spc="-10" dirty="0">
                          <a:solidFill>
                            <a:schemeClr val="bg1"/>
                          </a:solidFill>
                          <a:latin typeface="+mn-lt"/>
                          <a:cs typeface="Arial"/>
                        </a:rPr>
                        <a:t>спускаемого</a:t>
                      </a:r>
                      <a:r>
                        <a:rPr sz="3200" spc="-15" dirty="0">
                          <a:solidFill>
                            <a:schemeClr val="bg1"/>
                          </a:solidFill>
                          <a:latin typeface="+mn-lt"/>
                          <a:cs typeface="Arial"/>
                        </a:rPr>
                        <a:t> </a:t>
                      </a:r>
                      <a:r>
                        <a:rPr sz="3200" spc="-10" dirty="0">
                          <a:solidFill>
                            <a:schemeClr val="bg1"/>
                          </a:solidFill>
                          <a:latin typeface="+mn-lt"/>
                          <a:cs typeface="Arial"/>
                        </a:rPr>
                        <a:t>аппарата</a:t>
                      </a:r>
                      <a:endParaRPr sz="3200" dirty="0">
                        <a:solidFill>
                          <a:schemeClr val="bg1"/>
                        </a:solidFill>
                        <a:latin typeface="+mn-lt"/>
                        <a:cs typeface="Arial"/>
                      </a:endParaRPr>
                    </a:p>
                  </a:txBody>
                  <a:tcPr marL="0" marR="0" marT="81280" marB="0">
                    <a:lnL w="12700">
                      <a:solidFill>
                        <a:srgbClr val="000000"/>
                      </a:solidFill>
                      <a:prstDash val="solid"/>
                    </a:lnL>
                    <a:lnR w="12700">
                      <a:solidFill>
                        <a:srgbClr val="000000"/>
                      </a:solidFill>
                      <a:prstDash val="solid"/>
                    </a:lnR>
                    <a:lnT w="28575">
                      <a:solidFill>
                        <a:srgbClr val="000000"/>
                      </a:solidFill>
                      <a:prstDash val="solid"/>
                    </a:lnT>
                    <a:solidFill>
                      <a:srgbClr val="E7E7E7"/>
                    </a:solidFill>
                  </a:tcPr>
                </a:tc>
                <a:extLst>
                  <a:ext uri="{0D108BD9-81ED-4DB2-BD59-A6C34878D82A}">
                    <a16:rowId xmlns:a16="http://schemas.microsoft.com/office/drawing/2014/main" val="10001"/>
                  </a:ext>
                </a:extLst>
              </a:tr>
              <a:tr h="1287780">
                <a:tc>
                  <a:txBody>
                    <a:bodyPr/>
                    <a:lstStyle/>
                    <a:p>
                      <a:pPr>
                        <a:lnSpc>
                          <a:spcPct val="100000"/>
                        </a:lnSpc>
                      </a:pPr>
                      <a:endParaRPr sz="3200">
                        <a:solidFill>
                          <a:schemeClr val="tx1"/>
                        </a:solidFill>
                        <a:latin typeface="+mn-lt"/>
                        <a:cs typeface="Times New Roman"/>
                      </a:endParaRPr>
                    </a:p>
                  </a:txBody>
                  <a:tcPr marL="0" marR="0" marT="0" marB="0">
                    <a:lnL w="12700">
                      <a:solidFill>
                        <a:srgbClr val="000000"/>
                      </a:solidFill>
                      <a:prstDash val="solid"/>
                    </a:lnL>
                    <a:lnR w="12700">
                      <a:solidFill>
                        <a:srgbClr val="000000"/>
                      </a:solidFill>
                      <a:prstDash val="solid"/>
                    </a:lnR>
                  </a:tcPr>
                </a:tc>
                <a:tc>
                  <a:txBody>
                    <a:bodyPr/>
                    <a:lstStyle/>
                    <a:p>
                      <a:pPr marL="91440">
                        <a:lnSpc>
                          <a:spcPct val="100000"/>
                        </a:lnSpc>
                        <a:spcBef>
                          <a:spcPts val="320"/>
                        </a:spcBef>
                      </a:pPr>
                      <a:r>
                        <a:rPr sz="3200" spc="-10" dirty="0">
                          <a:solidFill>
                            <a:schemeClr val="tx1"/>
                          </a:solidFill>
                          <a:latin typeface="+mn-lt"/>
                          <a:cs typeface="Arial"/>
                        </a:rPr>
                        <a:t>VOICE</a:t>
                      </a:r>
                      <a:endParaRPr sz="3200">
                        <a:solidFill>
                          <a:schemeClr val="tx1"/>
                        </a:solidFill>
                        <a:latin typeface="+mn-lt"/>
                        <a:cs typeface="Arial"/>
                      </a:endParaRPr>
                    </a:p>
                  </a:txBody>
                  <a:tcPr marL="0" marR="0" marT="81280" marB="0">
                    <a:lnL w="12700">
                      <a:solidFill>
                        <a:srgbClr val="000000"/>
                      </a:solidFill>
                      <a:prstDash val="solid"/>
                    </a:lnL>
                    <a:lnR w="12700">
                      <a:solidFill>
                        <a:srgbClr val="000000"/>
                      </a:solidFill>
                      <a:prstDash val="solid"/>
                    </a:lnR>
                  </a:tcPr>
                </a:tc>
                <a:tc>
                  <a:txBody>
                    <a:bodyPr/>
                    <a:lstStyle/>
                    <a:p>
                      <a:pPr marL="91440">
                        <a:lnSpc>
                          <a:spcPct val="100000"/>
                        </a:lnSpc>
                        <a:spcBef>
                          <a:spcPts val="320"/>
                        </a:spcBef>
                      </a:pPr>
                      <a:r>
                        <a:rPr sz="3200" spc="-20" dirty="0">
                          <a:solidFill>
                            <a:schemeClr val="tx1"/>
                          </a:solidFill>
                          <a:latin typeface="+mn-lt"/>
                          <a:cs typeface="Arial"/>
                        </a:rPr>
                        <a:t>2026</a:t>
                      </a:r>
                      <a:endParaRPr sz="3200" dirty="0">
                        <a:solidFill>
                          <a:schemeClr val="tx1"/>
                        </a:solidFill>
                        <a:latin typeface="+mn-lt"/>
                        <a:cs typeface="Arial"/>
                      </a:endParaRPr>
                    </a:p>
                  </a:txBody>
                  <a:tcPr marL="0" marR="0" marT="81280" marB="0">
                    <a:lnL w="12700">
                      <a:solidFill>
                        <a:srgbClr val="000000"/>
                      </a:solidFill>
                      <a:prstDash val="solid"/>
                    </a:lnL>
                    <a:lnR w="12700">
                      <a:solidFill>
                        <a:srgbClr val="000000"/>
                      </a:solidFill>
                      <a:prstDash val="solid"/>
                    </a:lnR>
                  </a:tcPr>
                </a:tc>
                <a:tc>
                  <a:txBody>
                    <a:bodyPr/>
                    <a:lstStyle/>
                    <a:p>
                      <a:pPr marL="92075">
                        <a:lnSpc>
                          <a:spcPct val="100000"/>
                        </a:lnSpc>
                        <a:spcBef>
                          <a:spcPts val="320"/>
                        </a:spcBef>
                      </a:pPr>
                      <a:r>
                        <a:rPr sz="3200" spc="-10" dirty="0">
                          <a:solidFill>
                            <a:schemeClr val="tx1"/>
                          </a:solidFill>
                          <a:latin typeface="+mn-lt"/>
                          <a:cs typeface="Arial"/>
                        </a:rPr>
                        <a:t>Исследование</a:t>
                      </a:r>
                      <a:r>
                        <a:rPr sz="3200" spc="-55" dirty="0">
                          <a:solidFill>
                            <a:schemeClr val="tx1"/>
                          </a:solidFill>
                          <a:latin typeface="+mn-lt"/>
                          <a:cs typeface="Arial"/>
                        </a:rPr>
                        <a:t> </a:t>
                      </a:r>
                      <a:r>
                        <a:rPr sz="3200" spc="-10" dirty="0">
                          <a:solidFill>
                            <a:schemeClr val="tx1"/>
                          </a:solidFill>
                          <a:latin typeface="+mn-lt"/>
                          <a:cs typeface="Arial"/>
                        </a:rPr>
                        <a:t>атмосферы</a:t>
                      </a:r>
                      <a:r>
                        <a:rPr sz="3200" spc="-15" dirty="0">
                          <a:solidFill>
                            <a:schemeClr val="tx1"/>
                          </a:solidFill>
                          <a:latin typeface="+mn-lt"/>
                          <a:cs typeface="Arial"/>
                        </a:rPr>
                        <a:t> </a:t>
                      </a:r>
                      <a:r>
                        <a:rPr sz="3200" dirty="0">
                          <a:solidFill>
                            <a:schemeClr val="tx1"/>
                          </a:solidFill>
                          <a:latin typeface="+mn-lt"/>
                          <a:cs typeface="Arial"/>
                        </a:rPr>
                        <a:t>с</a:t>
                      </a:r>
                      <a:r>
                        <a:rPr sz="3200" spc="-45" dirty="0">
                          <a:solidFill>
                            <a:schemeClr val="tx1"/>
                          </a:solidFill>
                          <a:latin typeface="+mn-lt"/>
                          <a:cs typeface="Arial"/>
                        </a:rPr>
                        <a:t> </a:t>
                      </a:r>
                      <a:r>
                        <a:rPr sz="3200" spc="-10" dirty="0">
                          <a:solidFill>
                            <a:schemeClr val="tx1"/>
                          </a:solidFill>
                          <a:latin typeface="+mn-lt"/>
                          <a:cs typeface="Arial"/>
                        </a:rPr>
                        <a:t>орбиты,</a:t>
                      </a:r>
                      <a:endParaRPr sz="3200">
                        <a:solidFill>
                          <a:schemeClr val="tx1"/>
                        </a:solidFill>
                        <a:latin typeface="+mn-lt"/>
                        <a:cs typeface="Arial"/>
                      </a:endParaRPr>
                    </a:p>
                    <a:p>
                      <a:pPr marL="92075">
                        <a:lnSpc>
                          <a:spcPct val="100000"/>
                        </a:lnSpc>
                        <a:spcBef>
                          <a:spcPts val="5"/>
                        </a:spcBef>
                      </a:pPr>
                      <a:r>
                        <a:rPr sz="3200" dirty="0">
                          <a:solidFill>
                            <a:schemeClr val="tx1"/>
                          </a:solidFill>
                          <a:latin typeface="+mn-lt"/>
                          <a:cs typeface="Arial"/>
                        </a:rPr>
                        <a:t>радарная</a:t>
                      </a:r>
                      <a:r>
                        <a:rPr sz="3200" spc="-70" dirty="0">
                          <a:solidFill>
                            <a:schemeClr val="tx1"/>
                          </a:solidFill>
                          <a:latin typeface="+mn-lt"/>
                          <a:cs typeface="Arial"/>
                        </a:rPr>
                        <a:t> </a:t>
                      </a:r>
                      <a:r>
                        <a:rPr sz="3200" dirty="0">
                          <a:solidFill>
                            <a:schemeClr val="tx1"/>
                          </a:solidFill>
                          <a:latin typeface="+mn-lt"/>
                          <a:cs typeface="Arial"/>
                        </a:rPr>
                        <a:t>съемка</a:t>
                      </a:r>
                      <a:r>
                        <a:rPr sz="3200" spc="-50" dirty="0">
                          <a:solidFill>
                            <a:schemeClr val="tx1"/>
                          </a:solidFill>
                          <a:latin typeface="+mn-lt"/>
                          <a:cs typeface="Arial"/>
                        </a:rPr>
                        <a:t> </a:t>
                      </a:r>
                      <a:r>
                        <a:rPr sz="3200" spc="-10" dirty="0">
                          <a:solidFill>
                            <a:schemeClr val="tx1"/>
                          </a:solidFill>
                          <a:latin typeface="+mn-lt"/>
                          <a:cs typeface="Arial"/>
                        </a:rPr>
                        <a:t>поверхности</a:t>
                      </a:r>
                      <a:endParaRPr sz="3200">
                        <a:solidFill>
                          <a:schemeClr val="tx1"/>
                        </a:solidFill>
                        <a:latin typeface="+mn-lt"/>
                        <a:cs typeface="Arial"/>
                      </a:endParaRPr>
                    </a:p>
                  </a:txBody>
                  <a:tcPr marL="0" marR="0" marT="81280" marB="0">
                    <a:lnL w="12700">
                      <a:solidFill>
                        <a:srgbClr val="000000"/>
                      </a:solidFill>
                      <a:prstDash val="solid"/>
                    </a:lnL>
                    <a:lnR w="12700">
                      <a:solidFill>
                        <a:srgbClr val="000000"/>
                      </a:solidFill>
                      <a:prstDash val="solid"/>
                    </a:lnR>
                  </a:tcPr>
                </a:tc>
                <a:extLst>
                  <a:ext uri="{0D108BD9-81ED-4DB2-BD59-A6C34878D82A}">
                    <a16:rowId xmlns:a16="http://schemas.microsoft.com/office/drawing/2014/main" val="10002"/>
                  </a:ext>
                </a:extLst>
              </a:tr>
              <a:tr h="1287780">
                <a:tc>
                  <a:txBody>
                    <a:bodyPr/>
                    <a:lstStyle/>
                    <a:p>
                      <a:pPr>
                        <a:lnSpc>
                          <a:spcPct val="100000"/>
                        </a:lnSpc>
                      </a:pPr>
                      <a:endParaRPr sz="3200">
                        <a:solidFill>
                          <a:schemeClr val="tx1"/>
                        </a:solidFill>
                        <a:latin typeface="+mn-lt"/>
                        <a:cs typeface="Times New Roman"/>
                      </a:endParaRPr>
                    </a:p>
                  </a:txBody>
                  <a:tcPr marL="0" marR="0" marT="0" marB="0">
                    <a:lnL w="12700">
                      <a:solidFill>
                        <a:srgbClr val="000000"/>
                      </a:solidFill>
                      <a:prstDash val="solid"/>
                    </a:lnL>
                    <a:lnR w="12700">
                      <a:solidFill>
                        <a:srgbClr val="000000"/>
                      </a:solidFill>
                      <a:prstDash val="solid"/>
                    </a:lnR>
                    <a:solidFill>
                      <a:srgbClr val="E7E7E7"/>
                    </a:solidFill>
                  </a:tcPr>
                </a:tc>
                <a:tc>
                  <a:txBody>
                    <a:bodyPr/>
                    <a:lstStyle/>
                    <a:p>
                      <a:pPr marL="91440">
                        <a:lnSpc>
                          <a:spcPct val="100000"/>
                        </a:lnSpc>
                        <a:spcBef>
                          <a:spcPts val="325"/>
                        </a:spcBef>
                      </a:pPr>
                      <a:r>
                        <a:rPr sz="3200" spc="-20" dirty="0">
                          <a:solidFill>
                            <a:schemeClr val="bg1"/>
                          </a:solidFill>
                          <a:latin typeface="+mn-lt"/>
                          <a:cs typeface="Arial"/>
                        </a:rPr>
                        <a:t>Shukrayaan-</a:t>
                      </a:r>
                      <a:r>
                        <a:rPr sz="3200" spc="-50" dirty="0">
                          <a:solidFill>
                            <a:schemeClr val="bg1"/>
                          </a:solidFill>
                          <a:latin typeface="+mn-lt"/>
                          <a:cs typeface="Arial"/>
                        </a:rPr>
                        <a:t>1</a:t>
                      </a:r>
                      <a:endParaRPr sz="3200" dirty="0">
                        <a:solidFill>
                          <a:schemeClr val="bg1"/>
                        </a:solidFill>
                        <a:latin typeface="+mn-lt"/>
                        <a:cs typeface="Arial"/>
                      </a:endParaRPr>
                    </a:p>
                  </a:txBody>
                  <a:tcPr marL="0" marR="0" marT="82550" marB="0">
                    <a:lnL w="12700">
                      <a:solidFill>
                        <a:srgbClr val="000000"/>
                      </a:solidFill>
                      <a:prstDash val="solid"/>
                    </a:lnL>
                    <a:lnR w="12700">
                      <a:solidFill>
                        <a:srgbClr val="000000"/>
                      </a:solidFill>
                      <a:prstDash val="solid"/>
                    </a:lnR>
                    <a:solidFill>
                      <a:srgbClr val="E7E7E7"/>
                    </a:solidFill>
                  </a:tcPr>
                </a:tc>
                <a:tc>
                  <a:txBody>
                    <a:bodyPr/>
                    <a:lstStyle/>
                    <a:p>
                      <a:pPr marL="91440">
                        <a:lnSpc>
                          <a:spcPct val="100000"/>
                        </a:lnSpc>
                        <a:spcBef>
                          <a:spcPts val="325"/>
                        </a:spcBef>
                      </a:pPr>
                      <a:r>
                        <a:rPr sz="3200" spc="-10" dirty="0">
                          <a:solidFill>
                            <a:schemeClr val="bg1"/>
                          </a:solidFill>
                          <a:latin typeface="+mn-lt"/>
                          <a:cs typeface="Arial"/>
                        </a:rPr>
                        <a:t>(2026)</a:t>
                      </a:r>
                      <a:endParaRPr sz="3200" dirty="0">
                        <a:solidFill>
                          <a:schemeClr val="bg1"/>
                        </a:solidFill>
                        <a:latin typeface="+mn-lt"/>
                        <a:cs typeface="Arial"/>
                      </a:endParaRPr>
                    </a:p>
                  </a:txBody>
                  <a:tcPr marL="0" marR="0" marT="82550" marB="0">
                    <a:lnL w="12700">
                      <a:solidFill>
                        <a:srgbClr val="000000"/>
                      </a:solidFill>
                      <a:prstDash val="solid"/>
                    </a:lnL>
                    <a:lnR w="12700">
                      <a:solidFill>
                        <a:srgbClr val="000000"/>
                      </a:solidFill>
                      <a:prstDash val="solid"/>
                    </a:lnR>
                    <a:solidFill>
                      <a:srgbClr val="E7E7E7"/>
                    </a:solidFill>
                  </a:tcPr>
                </a:tc>
                <a:tc>
                  <a:txBody>
                    <a:bodyPr/>
                    <a:lstStyle/>
                    <a:p>
                      <a:pPr marL="92075" marR="191135">
                        <a:lnSpc>
                          <a:spcPct val="100000"/>
                        </a:lnSpc>
                        <a:spcBef>
                          <a:spcPts val="325"/>
                        </a:spcBef>
                      </a:pPr>
                      <a:r>
                        <a:rPr sz="3200" spc="-10" dirty="0">
                          <a:solidFill>
                            <a:schemeClr val="bg1"/>
                          </a:solidFill>
                          <a:latin typeface="+mn-lt"/>
                          <a:cs typeface="Arial"/>
                        </a:rPr>
                        <a:t>Исследование</a:t>
                      </a:r>
                      <a:r>
                        <a:rPr sz="3200" spc="-45" dirty="0">
                          <a:solidFill>
                            <a:schemeClr val="bg1"/>
                          </a:solidFill>
                          <a:latin typeface="+mn-lt"/>
                          <a:cs typeface="Arial"/>
                        </a:rPr>
                        <a:t> </a:t>
                      </a:r>
                      <a:r>
                        <a:rPr sz="3200" spc="-10" dirty="0">
                          <a:solidFill>
                            <a:schemeClr val="bg1"/>
                          </a:solidFill>
                          <a:latin typeface="+mn-lt"/>
                          <a:cs typeface="Arial"/>
                        </a:rPr>
                        <a:t>атмосферы</a:t>
                      </a:r>
                      <a:r>
                        <a:rPr sz="3200" spc="-5" dirty="0">
                          <a:solidFill>
                            <a:schemeClr val="bg1"/>
                          </a:solidFill>
                          <a:latin typeface="+mn-lt"/>
                          <a:cs typeface="Arial"/>
                        </a:rPr>
                        <a:t> </a:t>
                      </a:r>
                      <a:r>
                        <a:rPr sz="3200" dirty="0">
                          <a:solidFill>
                            <a:schemeClr val="bg1"/>
                          </a:solidFill>
                          <a:latin typeface="+mn-lt"/>
                          <a:cs typeface="Arial"/>
                        </a:rPr>
                        <a:t>и</a:t>
                      </a:r>
                      <a:r>
                        <a:rPr sz="3200" spc="-35" dirty="0">
                          <a:solidFill>
                            <a:schemeClr val="bg1"/>
                          </a:solidFill>
                          <a:latin typeface="+mn-lt"/>
                          <a:cs typeface="Arial"/>
                        </a:rPr>
                        <a:t> </a:t>
                      </a:r>
                      <a:r>
                        <a:rPr sz="3200" spc="-10" dirty="0">
                          <a:solidFill>
                            <a:schemeClr val="bg1"/>
                          </a:solidFill>
                          <a:latin typeface="+mn-lt"/>
                          <a:cs typeface="Arial"/>
                        </a:rPr>
                        <a:t>магнитосферы </a:t>
                      </a:r>
                      <a:r>
                        <a:rPr sz="3200" dirty="0">
                          <a:solidFill>
                            <a:schemeClr val="bg1"/>
                          </a:solidFill>
                          <a:latin typeface="+mn-lt"/>
                          <a:cs typeface="Arial"/>
                        </a:rPr>
                        <a:t>с</a:t>
                      </a:r>
                      <a:r>
                        <a:rPr sz="3200" spc="-65" dirty="0">
                          <a:solidFill>
                            <a:schemeClr val="bg1"/>
                          </a:solidFill>
                          <a:latin typeface="+mn-lt"/>
                          <a:cs typeface="Arial"/>
                        </a:rPr>
                        <a:t> </a:t>
                      </a:r>
                      <a:r>
                        <a:rPr sz="3200" dirty="0">
                          <a:solidFill>
                            <a:schemeClr val="bg1"/>
                          </a:solidFill>
                          <a:latin typeface="+mn-lt"/>
                          <a:cs typeface="Arial"/>
                        </a:rPr>
                        <a:t>орбиты,</a:t>
                      </a:r>
                      <a:r>
                        <a:rPr sz="3200" spc="-40" dirty="0">
                          <a:solidFill>
                            <a:schemeClr val="bg1"/>
                          </a:solidFill>
                          <a:latin typeface="+mn-lt"/>
                          <a:cs typeface="Arial"/>
                        </a:rPr>
                        <a:t> </a:t>
                      </a:r>
                      <a:r>
                        <a:rPr sz="3200" dirty="0">
                          <a:solidFill>
                            <a:schemeClr val="bg1"/>
                          </a:solidFill>
                          <a:latin typeface="+mn-lt"/>
                          <a:cs typeface="Arial"/>
                        </a:rPr>
                        <a:t>радарная</a:t>
                      </a:r>
                      <a:r>
                        <a:rPr sz="3200" spc="-40" dirty="0">
                          <a:solidFill>
                            <a:schemeClr val="bg1"/>
                          </a:solidFill>
                          <a:latin typeface="+mn-lt"/>
                          <a:cs typeface="Arial"/>
                        </a:rPr>
                        <a:t> </a:t>
                      </a:r>
                      <a:r>
                        <a:rPr sz="3200" dirty="0">
                          <a:solidFill>
                            <a:schemeClr val="bg1"/>
                          </a:solidFill>
                          <a:latin typeface="+mn-lt"/>
                          <a:cs typeface="Arial"/>
                        </a:rPr>
                        <a:t>съемка</a:t>
                      </a:r>
                      <a:r>
                        <a:rPr sz="3200" spc="-50" dirty="0">
                          <a:solidFill>
                            <a:schemeClr val="bg1"/>
                          </a:solidFill>
                          <a:latin typeface="+mn-lt"/>
                          <a:cs typeface="Arial"/>
                        </a:rPr>
                        <a:t> </a:t>
                      </a:r>
                      <a:r>
                        <a:rPr sz="3200" spc="-10" dirty="0">
                          <a:solidFill>
                            <a:schemeClr val="bg1"/>
                          </a:solidFill>
                          <a:latin typeface="+mn-lt"/>
                          <a:cs typeface="Arial"/>
                        </a:rPr>
                        <a:t>поверхности</a:t>
                      </a:r>
                      <a:endParaRPr sz="3200" dirty="0">
                        <a:solidFill>
                          <a:schemeClr val="bg1"/>
                        </a:solidFill>
                        <a:latin typeface="+mn-lt"/>
                        <a:cs typeface="Arial"/>
                      </a:endParaRPr>
                    </a:p>
                  </a:txBody>
                  <a:tcPr marL="0" marR="0" marT="82550" marB="0">
                    <a:lnL w="12700">
                      <a:solidFill>
                        <a:srgbClr val="000000"/>
                      </a:solidFill>
                      <a:prstDash val="solid"/>
                    </a:lnL>
                    <a:lnR w="12700">
                      <a:solidFill>
                        <a:srgbClr val="000000"/>
                      </a:solidFill>
                      <a:prstDash val="solid"/>
                    </a:lnR>
                    <a:solidFill>
                      <a:srgbClr val="E7E7E7"/>
                    </a:solidFill>
                  </a:tcPr>
                </a:tc>
                <a:extLst>
                  <a:ext uri="{0D108BD9-81ED-4DB2-BD59-A6C34878D82A}">
                    <a16:rowId xmlns:a16="http://schemas.microsoft.com/office/drawing/2014/main" val="10003"/>
                  </a:ext>
                </a:extLst>
              </a:tr>
              <a:tr h="1070610">
                <a:tc>
                  <a:txBody>
                    <a:bodyPr/>
                    <a:lstStyle/>
                    <a:p>
                      <a:pPr>
                        <a:lnSpc>
                          <a:spcPct val="100000"/>
                        </a:lnSpc>
                      </a:pPr>
                      <a:endParaRPr sz="3200">
                        <a:solidFill>
                          <a:schemeClr val="tx1"/>
                        </a:solidFill>
                        <a:latin typeface="+mn-lt"/>
                        <a:cs typeface="Times New Roman"/>
                      </a:endParaRPr>
                    </a:p>
                  </a:txBody>
                  <a:tcPr marL="0" marR="0" marT="0" marB="0">
                    <a:lnL w="12700">
                      <a:solidFill>
                        <a:srgbClr val="000000"/>
                      </a:solidFill>
                      <a:prstDash val="solid"/>
                    </a:lnL>
                    <a:lnR w="12700">
                      <a:solidFill>
                        <a:srgbClr val="000000"/>
                      </a:solidFill>
                      <a:prstDash val="solid"/>
                    </a:lnR>
                  </a:tcPr>
                </a:tc>
                <a:tc>
                  <a:txBody>
                    <a:bodyPr/>
                    <a:lstStyle/>
                    <a:p>
                      <a:pPr marL="91440">
                        <a:lnSpc>
                          <a:spcPct val="100000"/>
                        </a:lnSpc>
                        <a:spcBef>
                          <a:spcPts val="325"/>
                        </a:spcBef>
                      </a:pPr>
                      <a:r>
                        <a:rPr sz="3200" spc="-10" dirty="0">
                          <a:solidFill>
                            <a:schemeClr val="tx1"/>
                          </a:solidFill>
                          <a:latin typeface="+mn-lt"/>
                          <a:cs typeface="Arial"/>
                        </a:rPr>
                        <a:t>VERITAS</a:t>
                      </a:r>
                      <a:endParaRPr sz="3200">
                        <a:solidFill>
                          <a:schemeClr val="tx1"/>
                        </a:solidFill>
                        <a:latin typeface="+mn-lt"/>
                        <a:cs typeface="Arial"/>
                      </a:endParaRPr>
                    </a:p>
                  </a:txBody>
                  <a:tcPr marL="0" marR="0" marT="82550" marB="0">
                    <a:lnL w="12700">
                      <a:solidFill>
                        <a:srgbClr val="000000"/>
                      </a:solidFill>
                      <a:prstDash val="solid"/>
                    </a:lnL>
                    <a:lnR w="12700">
                      <a:solidFill>
                        <a:srgbClr val="000000"/>
                      </a:solidFill>
                      <a:prstDash val="solid"/>
                    </a:lnR>
                  </a:tcPr>
                </a:tc>
                <a:tc>
                  <a:txBody>
                    <a:bodyPr/>
                    <a:lstStyle/>
                    <a:p>
                      <a:pPr marL="91440">
                        <a:lnSpc>
                          <a:spcPct val="100000"/>
                        </a:lnSpc>
                        <a:spcBef>
                          <a:spcPts val="325"/>
                        </a:spcBef>
                      </a:pPr>
                      <a:r>
                        <a:rPr sz="3200" spc="-20" dirty="0">
                          <a:solidFill>
                            <a:schemeClr val="tx1"/>
                          </a:solidFill>
                          <a:latin typeface="+mn-lt"/>
                          <a:cs typeface="Arial"/>
                        </a:rPr>
                        <a:t>2028</a:t>
                      </a:r>
                      <a:endParaRPr sz="3200">
                        <a:solidFill>
                          <a:schemeClr val="tx1"/>
                        </a:solidFill>
                        <a:latin typeface="+mn-lt"/>
                        <a:cs typeface="Arial"/>
                      </a:endParaRPr>
                    </a:p>
                  </a:txBody>
                  <a:tcPr marL="0" marR="0" marT="82550" marB="0">
                    <a:lnL w="12700">
                      <a:solidFill>
                        <a:srgbClr val="000000"/>
                      </a:solidFill>
                      <a:prstDash val="solid"/>
                    </a:lnL>
                    <a:lnR w="12700">
                      <a:solidFill>
                        <a:srgbClr val="000000"/>
                      </a:solidFill>
                      <a:prstDash val="solid"/>
                    </a:lnR>
                  </a:tcPr>
                </a:tc>
                <a:tc>
                  <a:txBody>
                    <a:bodyPr/>
                    <a:lstStyle/>
                    <a:p>
                      <a:pPr marL="92075">
                        <a:lnSpc>
                          <a:spcPct val="100000"/>
                        </a:lnSpc>
                        <a:spcBef>
                          <a:spcPts val="325"/>
                        </a:spcBef>
                      </a:pPr>
                      <a:r>
                        <a:rPr sz="3200" spc="-10" dirty="0">
                          <a:solidFill>
                            <a:schemeClr val="tx1"/>
                          </a:solidFill>
                          <a:latin typeface="+mn-lt"/>
                          <a:cs typeface="Arial"/>
                        </a:rPr>
                        <a:t>Радарная</a:t>
                      </a:r>
                      <a:r>
                        <a:rPr sz="3200" spc="-50" dirty="0">
                          <a:solidFill>
                            <a:schemeClr val="tx1"/>
                          </a:solidFill>
                          <a:latin typeface="+mn-lt"/>
                          <a:cs typeface="Arial"/>
                        </a:rPr>
                        <a:t> </a:t>
                      </a:r>
                      <a:r>
                        <a:rPr sz="3200" dirty="0">
                          <a:solidFill>
                            <a:schemeClr val="tx1"/>
                          </a:solidFill>
                          <a:latin typeface="+mn-lt"/>
                          <a:cs typeface="Arial"/>
                        </a:rPr>
                        <a:t>съемка</a:t>
                      </a:r>
                      <a:r>
                        <a:rPr sz="3200" spc="-20" dirty="0">
                          <a:solidFill>
                            <a:schemeClr val="tx1"/>
                          </a:solidFill>
                          <a:latin typeface="+mn-lt"/>
                          <a:cs typeface="Arial"/>
                        </a:rPr>
                        <a:t> </a:t>
                      </a:r>
                      <a:r>
                        <a:rPr sz="3200" spc="-10" dirty="0">
                          <a:solidFill>
                            <a:schemeClr val="tx1"/>
                          </a:solidFill>
                          <a:latin typeface="+mn-lt"/>
                          <a:cs typeface="Arial"/>
                        </a:rPr>
                        <a:t>поверхности</a:t>
                      </a:r>
                      <a:r>
                        <a:rPr sz="3200" spc="-20" dirty="0">
                          <a:solidFill>
                            <a:schemeClr val="tx1"/>
                          </a:solidFill>
                          <a:latin typeface="+mn-lt"/>
                          <a:cs typeface="Arial"/>
                        </a:rPr>
                        <a:t> </a:t>
                      </a:r>
                      <a:r>
                        <a:rPr sz="3200" dirty="0">
                          <a:solidFill>
                            <a:schemeClr val="tx1"/>
                          </a:solidFill>
                          <a:latin typeface="+mn-lt"/>
                          <a:cs typeface="Arial"/>
                        </a:rPr>
                        <a:t>с</a:t>
                      </a:r>
                      <a:r>
                        <a:rPr sz="3200" spc="-35" dirty="0">
                          <a:solidFill>
                            <a:schemeClr val="tx1"/>
                          </a:solidFill>
                          <a:latin typeface="+mn-lt"/>
                          <a:cs typeface="Arial"/>
                        </a:rPr>
                        <a:t> </a:t>
                      </a:r>
                      <a:r>
                        <a:rPr sz="3200" spc="-10" dirty="0">
                          <a:solidFill>
                            <a:schemeClr val="tx1"/>
                          </a:solidFill>
                          <a:latin typeface="+mn-lt"/>
                          <a:cs typeface="Arial"/>
                        </a:rPr>
                        <a:t>орбиты</a:t>
                      </a:r>
                      <a:endParaRPr sz="3200">
                        <a:solidFill>
                          <a:schemeClr val="tx1"/>
                        </a:solidFill>
                        <a:latin typeface="+mn-lt"/>
                        <a:cs typeface="Arial"/>
                      </a:endParaRPr>
                    </a:p>
                  </a:txBody>
                  <a:tcPr marL="0" marR="0" marT="82550" marB="0">
                    <a:lnL w="12700">
                      <a:solidFill>
                        <a:srgbClr val="000000"/>
                      </a:solidFill>
                      <a:prstDash val="solid"/>
                    </a:lnL>
                    <a:lnR w="12700">
                      <a:solidFill>
                        <a:srgbClr val="000000"/>
                      </a:solidFill>
                      <a:prstDash val="solid"/>
                    </a:lnR>
                  </a:tcPr>
                </a:tc>
                <a:extLst>
                  <a:ext uri="{0D108BD9-81ED-4DB2-BD59-A6C34878D82A}">
                    <a16:rowId xmlns:a16="http://schemas.microsoft.com/office/drawing/2014/main" val="10004"/>
                  </a:ext>
                </a:extLst>
              </a:tr>
              <a:tr h="1287780">
                <a:tc>
                  <a:txBody>
                    <a:bodyPr/>
                    <a:lstStyle/>
                    <a:p>
                      <a:pPr>
                        <a:lnSpc>
                          <a:spcPct val="100000"/>
                        </a:lnSpc>
                      </a:pPr>
                      <a:endParaRPr sz="3200">
                        <a:solidFill>
                          <a:schemeClr val="tx1"/>
                        </a:solidFill>
                        <a:latin typeface="+mn-lt"/>
                        <a:cs typeface="Times New Roman"/>
                      </a:endParaRPr>
                    </a:p>
                  </a:txBody>
                  <a:tcPr marL="0" marR="0" marT="0" marB="0">
                    <a:lnL w="12700">
                      <a:solidFill>
                        <a:srgbClr val="000000"/>
                      </a:solidFill>
                      <a:prstDash val="solid"/>
                    </a:lnL>
                    <a:lnR w="12700">
                      <a:solidFill>
                        <a:srgbClr val="000000"/>
                      </a:solidFill>
                      <a:prstDash val="solid"/>
                    </a:lnR>
                    <a:solidFill>
                      <a:srgbClr val="E7E7E7"/>
                    </a:solidFill>
                  </a:tcPr>
                </a:tc>
                <a:tc>
                  <a:txBody>
                    <a:bodyPr/>
                    <a:lstStyle/>
                    <a:p>
                      <a:pPr marL="91440">
                        <a:lnSpc>
                          <a:spcPct val="100000"/>
                        </a:lnSpc>
                        <a:spcBef>
                          <a:spcPts val="325"/>
                        </a:spcBef>
                      </a:pPr>
                      <a:r>
                        <a:rPr sz="3200" spc="-10" dirty="0">
                          <a:solidFill>
                            <a:schemeClr val="bg1"/>
                          </a:solidFill>
                          <a:latin typeface="+mn-lt"/>
                          <a:cs typeface="Arial"/>
                        </a:rPr>
                        <a:t>DAVINCI</a:t>
                      </a:r>
                      <a:endParaRPr sz="3200" dirty="0">
                        <a:solidFill>
                          <a:schemeClr val="bg1"/>
                        </a:solidFill>
                        <a:latin typeface="+mn-lt"/>
                        <a:cs typeface="Arial"/>
                      </a:endParaRPr>
                    </a:p>
                  </a:txBody>
                  <a:tcPr marL="0" marR="0" marT="82550" marB="0">
                    <a:lnL w="12700">
                      <a:solidFill>
                        <a:srgbClr val="000000"/>
                      </a:solidFill>
                      <a:prstDash val="solid"/>
                    </a:lnL>
                    <a:lnR w="12700">
                      <a:solidFill>
                        <a:srgbClr val="000000"/>
                      </a:solidFill>
                      <a:prstDash val="solid"/>
                    </a:lnR>
                    <a:solidFill>
                      <a:srgbClr val="E7E7E7"/>
                    </a:solidFill>
                  </a:tcPr>
                </a:tc>
                <a:tc>
                  <a:txBody>
                    <a:bodyPr/>
                    <a:lstStyle/>
                    <a:p>
                      <a:pPr marL="91440">
                        <a:lnSpc>
                          <a:spcPct val="100000"/>
                        </a:lnSpc>
                        <a:spcBef>
                          <a:spcPts val="325"/>
                        </a:spcBef>
                      </a:pPr>
                      <a:r>
                        <a:rPr sz="3200" spc="-20" dirty="0">
                          <a:solidFill>
                            <a:schemeClr val="bg1"/>
                          </a:solidFill>
                          <a:latin typeface="+mn-lt"/>
                          <a:cs typeface="Arial"/>
                        </a:rPr>
                        <a:t>2029</a:t>
                      </a:r>
                      <a:endParaRPr sz="3200" dirty="0">
                        <a:solidFill>
                          <a:schemeClr val="bg1"/>
                        </a:solidFill>
                        <a:latin typeface="+mn-lt"/>
                        <a:cs typeface="Arial"/>
                      </a:endParaRPr>
                    </a:p>
                  </a:txBody>
                  <a:tcPr marL="0" marR="0" marT="82550" marB="0">
                    <a:lnL w="12700">
                      <a:solidFill>
                        <a:srgbClr val="000000"/>
                      </a:solidFill>
                      <a:prstDash val="solid"/>
                    </a:lnL>
                    <a:lnR w="12700">
                      <a:solidFill>
                        <a:srgbClr val="000000"/>
                      </a:solidFill>
                      <a:prstDash val="solid"/>
                    </a:lnR>
                    <a:solidFill>
                      <a:srgbClr val="E7E7E7"/>
                    </a:solidFill>
                  </a:tcPr>
                </a:tc>
                <a:tc>
                  <a:txBody>
                    <a:bodyPr/>
                    <a:lstStyle/>
                    <a:p>
                      <a:pPr marL="92075" marR="599440">
                        <a:lnSpc>
                          <a:spcPct val="100000"/>
                        </a:lnSpc>
                        <a:spcBef>
                          <a:spcPts val="325"/>
                        </a:spcBef>
                      </a:pPr>
                      <a:r>
                        <a:rPr sz="3200" spc="-10" dirty="0">
                          <a:solidFill>
                            <a:schemeClr val="bg1"/>
                          </a:solidFill>
                          <a:latin typeface="+mn-lt"/>
                          <a:cs typeface="Arial"/>
                        </a:rPr>
                        <a:t>Исследование</a:t>
                      </a:r>
                      <a:r>
                        <a:rPr sz="3200" spc="-40" dirty="0">
                          <a:solidFill>
                            <a:schemeClr val="bg1"/>
                          </a:solidFill>
                          <a:latin typeface="+mn-lt"/>
                          <a:cs typeface="Arial"/>
                        </a:rPr>
                        <a:t> </a:t>
                      </a:r>
                      <a:r>
                        <a:rPr sz="3200" spc="-10" dirty="0">
                          <a:solidFill>
                            <a:schemeClr val="bg1"/>
                          </a:solidFill>
                          <a:latin typeface="+mn-lt"/>
                          <a:cs typeface="Arial"/>
                        </a:rPr>
                        <a:t>вертикальной</a:t>
                      </a:r>
                      <a:r>
                        <a:rPr sz="3200" spc="-5" dirty="0">
                          <a:solidFill>
                            <a:schemeClr val="bg1"/>
                          </a:solidFill>
                          <a:latin typeface="+mn-lt"/>
                          <a:cs typeface="Arial"/>
                        </a:rPr>
                        <a:t> </a:t>
                      </a:r>
                      <a:r>
                        <a:rPr sz="3200" spc="-10" dirty="0">
                          <a:solidFill>
                            <a:schemeClr val="bg1"/>
                          </a:solidFill>
                          <a:latin typeface="+mn-lt"/>
                          <a:cs typeface="Arial"/>
                        </a:rPr>
                        <a:t>структуры атмосферы</a:t>
                      </a:r>
                      <a:r>
                        <a:rPr sz="3200" spc="-35" dirty="0">
                          <a:solidFill>
                            <a:schemeClr val="bg1"/>
                          </a:solidFill>
                          <a:latin typeface="+mn-lt"/>
                          <a:cs typeface="Arial"/>
                        </a:rPr>
                        <a:t> </a:t>
                      </a:r>
                      <a:r>
                        <a:rPr sz="3200" dirty="0">
                          <a:solidFill>
                            <a:schemeClr val="bg1"/>
                          </a:solidFill>
                          <a:latin typeface="+mn-lt"/>
                          <a:cs typeface="Arial"/>
                        </a:rPr>
                        <a:t>со</a:t>
                      </a:r>
                      <a:r>
                        <a:rPr sz="3200" spc="-30" dirty="0">
                          <a:solidFill>
                            <a:schemeClr val="bg1"/>
                          </a:solidFill>
                          <a:latin typeface="+mn-lt"/>
                          <a:cs typeface="Arial"/>
                        </a:rPr>
                        <a:t> </a:t>
                      </a:r>
                      <a:r>
                        <a:rPr sz="3200" spc="-10" dirty="0">
                          <a:solidFill>
                            <a:schemeClr val="bg1"/>
                          </a:solidFill>
                          <a:latin typeface="+mn-lt"/>
                          <a:cs typeface="Arial"/>
                        </a:rPr>
                        <a:t>спускаемого</a:t>
                      </a:r>
                      <a:r>
                        <a:rPr sz="3200" spc="-15" dirty="0">
                          <a:solidFill>
                            <a:schemeClr val="bg1"/>
                          </a:solidFill>
                          <a:latin typeface="+mn-lt"/>
                          <a:cs typeface="Arial"/>
                        </a:rPr>
                        <a:t> </a:t>
                      </a:r>
                      <a:r>
                        <a:rPr sz="3200" spc="-10" dirty="0">
                          <a:solidFill>
                            <a:schemeClr val="bg1"/>
                          </a:solidFill>
                          <a:latin typeface="+mn-lt"/>
                          <a:cs typeface="Arial"/>
                        </a:rPr>
                        <a:t>аппарата</a:t>
                      </a:r>
                      <a:endParaRPr sz="3200" dirty="0">
                        <a:solidFill>
                          <a:schemeClr val="bg1"/>
                        </a:solidFill>
                        <a:latin typeface="+mn-lt"/>
                        <a:cs typeface="Arial"/>
                      </a:endParaRPr>
                    </a:p>
                  </a:txBody>
                  <a:tcPr marL="0" marR="0" marT="82550" marB="0">
                    <a:lnL w="12700">
                      <a:solidFill>
                        <a:srgbClr val="000000"/>
                      </a:solidFill>
                      <a:prstDash val="solid"/>
                    </a:lnL>
                    <a:lnR w="12700">
                      <a:solidFill>
                        <a:srgbClr val="000000"/>
                      </a:solidFill>
                      <a:prstDash val="solid"/>
                    </a:lnR>
                    <a:solidFill>
                      <a:srgbClr val="E7E7E7"/>
                    </a:solidFill>
                  </a:tcPr>
                </a:tc>
                <a:extLst>
                  <a:ext uri="{0D108BD9-81ED-4DB2-BD59-A6C34878D82A}">
                    <a16:rowId xmlns:a16="http://schemas.microsoft.com/office/drawing/2014/main" val="10005"/>
                  </a:ext>
                </a:extLst>
              </a:tr>
              <a:tr h="1602994">
                <a:tc>
                  <a:txBody>
                    <a:bodyPr/>
                    <a:lstStyle/>
                    <a:p>
                      <a:pPr>
                        <a:lnSpc>
                          <a:spcPct val="100000"/>
                        </a:lnSpc>
                      </a:pPr>
                      <a:endParaRPr sz="3200">
                        <a:solidFill>
                          <a:schemeClr val="tx1"/>
                        </a:solidFill>
                        <a:latin typeface="+mn-lt"/>
                        <a:cs typeface="Times New Roman"/>
                      </a:endParaRPr>
                    </a:p>
                  </a:txBody>
                  <a:tcPr marL="0" marR="0" marT="0" marB="0">
                    <a:lnL w="12700">
                      <a:solidFill>
                        <a:srgbClr val="000000"/>
                      </a:solidFill>
                      <a:prstDash val="solid"/>
                    </a:lnL>
                    <a:lnR w="12700">
                      <a:solidFill>
                        <a:srgbClr val="000000"/>
                      </a:solidFill>
                      <a:prstDash val="solid"/>
                    </a:lnR>
                  </a:tcPr>
                </a:tc>
                <a:tc>
                  <a:txBody>
                    <a:bodyPr/>
                    <a:lstStyle/>
                    <a:p>
                      <a:pPr marL="91440">
                        <a:lnSpc>
                          <a:spcPct val="100000"/>
                        </a:lnSpc>
                        <a:spcBef>
                          <a:spcPts val="325"/>
                        </a:spcBef>
                      </a:pPr>
                      <a:r>
                        <a:rPr sz="3200" spc="-20" dirty="0">
                          <a:solidFill>
                            <a:schemeClr val="tx1"/>
                          </a:solidFill>
                          <a:latin typeface="+mn-lt"/>
                          <a:cs typeface="Arial"/>
                        </a:rPr>
                        <a:t>Венера-</a:t>
                      </a:r>
                      <a:r>
                        <a:rPr sz="3200" spc="-50" dirty="0">
                          <a:solidFill>
                            <a:schemeClr val="tx1"/>
                          </a:solidFill>
                          <a:latin typeface="+mn-lt"/>
                          <a:cs typeface="Arial"/>
                        </a:rPr>
                        <a:t>Д</a:t>
                      </a:r>
                      <a:endParaRPr sz="3200">
                        <a:solidFill>
                          <a:schemeClr val="tx1"/>
                        </a:solidFill>
                        <a:latin typeface="+mn-lt"/>
                        <a:cs typeface="Arial"/>
                      </a:endParaRPr>
                    </a:p>
                  </a:txBody>
                  <a:tcPr marL="0" marR="0" marT="82550" marB="0">
                    <a:lnL w="12700">
                      <a:solidFill>
                        <a:srgbClr val="000000"/>
                      </a:solidFill>
                      <a:prstDash val="solid"/>
                    </a:lnL>
                    <a:lnR w="12700">
                      <a:solidFill>
                        <a:srgbClr val="000000"/>
                      </a:solidFill>
                      <a:prstDash val="solid"/>
                    </a:lnR>
                  </a:tcPr>
                </a:tc>
                <a:tc>
                  <a:txBody>
                    <a:bodyPr/>
                    <a:lstStyle/>
                    <a:p>
                      <a:pPr marL="91440">
                        <a:lnSpc>
                          <a:spcPct val="100000"/>
                        </a:lnSpc>
                        <a:spcBef>
                          <a:spcPts val="325"/>
                        </a:spcBef>
                      </a:pPr>
                      <a:r>
                        <a:rPr sz="3200" spc="-20" dirty="0">
                          <a:solidFill>
                            <a:schemeClr val="tx1"/>
                          </a:solidFill>
                          <a:latin typeface="+mn-lt"/>
                          <a:cs typeface="Arial"/>
                        </a:rPr>
                        <a:t>2029</a:t>
                      </a:r>
                      <a:endParaRPr sz="3200">
                        <a:solidFill>
                          <a:schemeClr val="tx1"/>
                        </a:solidFill>
                        <a:latin typeface="+mn-lt"/>
                        <a:cs typeface="Arial"/>
                      </a:endParaRPr>
                    </a:p>
                  </a:txBody>
                  <a:tcPr marL="0" marR="0" marT="82550" marB="0">
                    <a:lnL w="12700">
                      <a:solidFill>
                        <a:srgbClr val="000000"/>
                      </a:solidFill>
                      <a:prstDash val="solid"/>
                    </a:lnL>
                    <a:lnR w="12700">
                      <a:solidFill>
                        <a:srgbClr val="000000"/>
                      </a:solidFill>
                      <a:prstDash val="solid"/>
                    </a:lnR>
                  </a:tcPr>
                </a:tc>
                <a:tc>
                  <a:txBody>
                    <a:bodyPr/>
                    <a:lstStyle/>
                    <a:p>
                      <a:pPr marL="92075" marR="327660">
                        <a:lnSpc>
                          <a:spcPct val="100000"/>
                        </a:lnSpc>
                        <a:spcBef>
                          <a:spcPts val="325"/>
                        </a:spcBef>
                      </a:pPr>
                      <a:r>
                        <a:rPr sz="3200" spc="-10" dirty="0">
                          <a:solidFill>
                            <a:schemeClr val="tx1"/>
                          </a:solidFill>
                          <a:latin typeface="+mn-lt"/>
                          <a:cs typeface="Arial"/>
                        </a:rPr>
                        <a:t>Исследование:</a:t>
                      </a:r>
                      <a:r>
                        <a:rPr sz="3200" spc="-40" dirty="0">
                          <a:solidFill>
                            <a:schemeClr val="tx1"/>
                          </a:solidFill>
                          <a:latin typeface="+mn-lt"/>
                          <a:cs typeface="Arial"/>
                        </a:rPr>
                        <a:t> </a:t>
                      </a:r>
                      <a:r>
                        <a:rPr sz="3200" spc="-10" dirty="0">
                          <a:solidFill>
                            <a:schemeClr val="tx1"/>
                          </a:solidFill>
                          <a:latin typeface="+mn-lt"/>
                          <a:cs typeface="Arial"/>
                        </a:rPr>
                        <a:t>атмосферы</a:t>
                      </a:r>
                      <a:r>
                        <a:rPr sz="3200" spc="-30" dirty="0">
                          <a:solidFill>
                            <a:schemeClr val="tx1"/>
                          </a:solidFill>
                          <a:latin typeface="+mn-lt"/>
                          <a:cs typeface="Arial"/>
                        </a:rPr>
                        <a:t> </a:t>
                      </a:r>
                      <a:r>
                        <a:rPr sz="3200" dirty="0">
                          <a:solidFill>
                            <a:schemeClr val="tx1"/>
                          </a:solidFill>
                          <a:latin typeface="+mn-lt"/>
                          <a:cs typeface="Arial"/>
                        </a:rPr>
                        <a:t>с</a:t>
                      </a:r>
                      <a:r>
                        <a:rPr sz="3200" spc="-40" dirty="0">
                          <a:solidFill>
                            <a:schemeClr val="tx1"/>
                          </a:solidFill>
                          <a:latin typeface="+mn-lt"/>
                          <a:cs typeface="Arial"/>
                        </a:rPr>
                        <a:t> </a:t>
                      </a:r>
                      <a:r>
                        <a:rPr sz="3200" spc="-10" dirty="0">
                          <a:solidFill>
                            <a:schemeClr val="tx1"/>
                          </a:solidFill>
                          <a:latin typeface="+mn-lt"/>
                          <a:cs typeface="Arial"/>
                        </a:rPr>
                        <a:t>орбиты, атмосферы</a:t>
                      </a:r>
                      <a:r>
                        <a:rPr sz="3200" spc="-25" dirty="0">
                          <a:solidFill>
                            <a:schemeClr val="tx1"/>
                          </a:solidFill>
                          <a:latin typeface="+mn-lt"/>
                          <a:cs typeface="Arial"/>
                        </a:rPr>
                        <a:t> </a:t>
                      </a:r>
                      <a:r>
                        <a:rPr sz="3200" i="1" dirty="0">
                          <a:solidFill>
                            <a:schemeClr val="tx1"/>
                          </a:solidFill>
                          <a:latin typeface="+mn-lt"/>
                          <a:cs typeface="Arial"/>
                        </a:rPr>
                        <a:t>in</a:t>
                      </a:r>
                      <a:r>
                        <a:rPr sz="3200" i="1" spc="-35" dirty="0">
                          <a:solidFill>
                            <a:schemeClr val="tx1"/>
                          </a:solidFill>
                          <a:latin typeface="+mn-lt"/>
                          <a:cs typeface="Arial"/>
                        </a:rPr>
                        <a:t> </a:t>
                      </a:r>
                      <a:r>
                        <a:rPr sz="3200" i="1" dirty="0">
                          <a:solidFill>
                            <a:schemeClr val="tx1"/>
                          </a:solidFill>
                          <a:latin typeface="+mn-lt"/>
                          <a:cs typeface="Arial"/>
                        </a:rPr>
                        <a:t>situ</a:t>
                      </a:r>
                      <a:r>
                        <a:rPr sz="3200" i="1" spc="-35" dirty="0">
                          <a:solidFill>
                            <a:schemeClr val="tx1"/>
                          </a:solidFill>
                          <a:latin typeface="+mn-lt"/>
                          <a:cs typeface="Arial"/>
                        </a:rPr>
                        <a:t> </a:t>
                      </a:r>
                      <a:r>
                        <a:rPr sz="3200" spc="-10" dirty="0">
                          <a:solidFill>
                            <a:schemeClr val="tx1"/>
                          </a:solidFill>
                          <a:latin typeface="+mn-lt"/>
                          <a:cs typeface="Arial"/>
                        </a:rPr>
                        <a:t>(вертикальная</a:t>
                      </a:r>
                      <a:r>
                        <a:rPr sz="3200" spc="10" dirty="0">
                          <a:solidFill>
                            <a:schemeClr val="tx1"/>
                          </a:solidFill>
                          <a:latin typeface="+mn-lt"/>
                          <a:cs typeface="Arial"/>
                        </a:rPr>
                        <a:t> </a:t>
                      </a:r>
                      <a:r>
                        <a:rPr sz="3200" spc="-50" dirty="0">
                          <a:solidFill>
                            <a:schemeClr val="tx1"/>
                          </a:solidFill>
                          <a:latin typeface="+mn-lt"/>
                          <a:cs typeface="Arial"/>
                        </a:rPr>
                        <a:t>и </a:t>
                      </a:r>
                      <a:r>
                        <a:rPr sz="3200" b="1" u="none" spc="-10" dirty="0">
                          <a:solidFill>
                            <a:schemeClr val="tx1"/>
                          </a:solidFill>
                          <a:uFill>
                            <a:solidFill>
                              <a:srgbClr val="001F5F"/>
                            </a:solidFill>
                          </a:uFill>
                          <a:latin typeface="+mn-lt"/>
                          <a:cs typeface="Arial"/>
                        </a:rPr>
                        <a:t>горизонтальная</a:t>
                      </a:r>
                      <a:r>
                        <a:rPr sz="3200" b="1" u="none" spc="-70" dirty="0">
                          <a:solidFill>
                            <a:schemeClr val="tx1"/>
                          </a:solidFill>
                          <a:uFill>
                            <a:solidFill>
                              <a:srgbClr val="001F5F"/>
                            </a:solidFill>
                          </a:uFill>
                          <a:latin typeface="+mn-lt"/>
                          <a:cs typeface="Arial"/>
                        </a:rPr>
                        <a:t> </a:t>
                      </a:r>
                      <a:r>
                        <a:rPr sz="3200" b="1" u="none" dirty="0">
                          <a:solidFill>
                            <a:schemeClr val="tx1"/>
                          </a:solidFill>
                          <a:uFill>
                            <a:solidFill>
                              <a:srgbClr val="001F5F"/>
                            </a:solidFill>
                          </a:uFill>
                          <a:latin typeface="+mn-lt"/>
                          <a:cs typeface="Arial"/>
                        </a:rPr>
                        <a:t>структура</a:t>
                      </a:r>
                      <a:r>
                        <a:rPr sz="3200" b="1" u="none" dirty="0">
                          <a:solidFill>
                            <a:schemeClr val="tx1"/>
                          </a:solidFill>
                          <a:latin typeface="+mn-lt"/>
                          <a:cs typeface="Arial"/>
                        </a:rPr>
                        <a:t>),</a:t>
                      </a:r>
                      <a:r>
                        <a:rPr sz="3200" b="1" u="none" spc="-50" dirty="0">
                          <a:solidFill>
                            <a:schemeClr val="tx1"/>
                          </a:solidFill>
                          <a:latin typeface="+mn-lt"/>
                          <a:cs typeface="Arial"/>
                        </a:rPr>
                        <a:t> </a:t>
                      </a:r>
                      <a:r>
                        <a:rPr sz="3200" b="1" u="none" spc="-10" dirty="0">
                          <a:solidFill>
                            <a:schemeClr val="tx1"/>
                          </a:solidFill>
                          <a:uFill>
                            <a:solidFill>
                              <a:srgbClr val="001F5F"/>
                            </a:solidFill>
                          </a:uFill>
                          <a:latin typeface="+mn-lt"/>
                          <a:cs typeface="Arial"/>
                        </a:rPr>
                        <a:t>поверхности</a:t>
                      </a:r>
                      <a:r>
                        <a:rPr sz="3200" b="1" u="none" spc="-70" dirty="0">
                          <a:solidFill>
                            <a:schemeClr val="tx1"/>
                          </a:solidFill>
                          <a:uFill>
                            <a:solidFill>
                              <a:srgbClr val="001F5F"/>
                            </a:solidFill>
                          </a:uFill>
                          <a:latin typeface="+mn-lt"/>
                          <a:cs typeface="Arial"/>
                        </a:rPr>
                        <a:t> </a:t>
                      </a:r>
                      <a:r>
                        <a:rPr sz="3200" b="1" u="none" spc="-50" dirty="0">
                          <a:solidFill>
                            <a:schemeClr val="tx1"/>
                          </a:solidFill>
                          <a:uFill>
                            <a:solidFill>
                              <a:srgbClr val="001F5F"/>
                            </a:solidFill>
                          </a:uFill>
                          <a:latin typeface="+mn-lt"/>
                          <a:cs typeface="Arial"/>
                        </a:rPr>
                        <a:t>в</a:t>
                      </a:r>
                      <a:r>
                        <a:rPr sz="3200" b="1" u="none" spc="-50" dirty="0">
                          <a:solidFill>
                            <a:schemeClr val="tx1"/>
                          </a:solidFill>
                          <a:latin typeface="+mn-lt"/>
                          <a:cs typeface="Arial"/>
                        </a:rPr>
                        <a:t> </a:t>
                      </a:r>
                      <a:r>
                        <a:rPr sz="3200" b="1" u="none" dirty="0">
                          <a:solidFill>
                            <a:schemeClr val="tx1"/>
                          </a:solidFill>
                          <a:uFill>
                            <a:solidFill>
                              <a:srgbClr val="001F5F"/>
                            </a:solidFill>
                          </a:uFill>
                          <a:latin typeface="+mn-lt"/>
                          <a:cs typeface="Arial"/>
                        </a:rPr>
                        <a:t>районе</a:t>
                      </a:r>
                      <a:r>
                        <a:rPr sz="3200" b="1" u="none" spc="-80" dirty="0">
                          <a:solidFill>
                            <a:schemeClr val="tx1"/>
                          </a:solidFill>
                          <a:uFill>
                            <a:solidFill>
                              <a:srgbClr val="001F5F"/>
                            </a:solidFill>
                          </a:uFill>
                          <a:latin typeface="+mn-lt"/>
                          <a:cs typeface="Arial"/>
                        </a:rPr>
                        <a:t> </a:t>
                      </a:r>
                      <a:r>
                        <a:rPr sz="3200" b="1" u="none" spc="-10" dirty="0">
                          <a:solidFill>
                            <a:schemeClr val="tx1"/>
                          </a:solidFill>
                          <a:uFill>
                            <a:solidFill>
                              <a:srgbClr val="001F5F"/>
                            </a:solidFill>
                          </a:uFill>
                          <a:latin typeface="+mn-lt"/>
                          <a:cs typeface="Arial"/>
                        </a:rPr>
                        <a:t>посадки</a:t>
                      </a:r>
                      <a:endParaRPr sz="3200" b="1" u="none" dirty="0">
                        <a:solidFill>
                          <a:schemeClr val="tx1"/>
                        </a:solidFill>
                        <a:latin typeface="+mn-lt"/>
                        <a:cs typeface="Arial"/>
                      </a:endParaRPr>
                    </a:p>
                  </a:txBody>
                  <a:tcPr marL="0" marR="0" marT="82550" marB="0">
                    <a:lnL w="12700">
                      <a:solidFill>
                        <a:srgbClr val="000000"/>
                      </a:solidFill>
                      <a:prstDash val="solid"/>
                    </a:lnL>
                    <a:lnR w="12700">
                      <a:solidFill>
                        <a:srgbClr val="000000"/>
                      </a:solidFill>
                      <a:prstDash val="solid"/>
                    </a:lnR>
                  </a:tcPr>
                </a:tc>
                <a:extLst>
                  <a:ext uri="{0D108BD9-81ED-4DB2-BD59-A6C34878D82A}">
                    <a16:rowId xmlns:a16="http://schemas.microsoft.com/office/drawing/2014/main" val="10006"/>
                  </a:ext>
                </a:extLst>
              </a:tr>
              <a:tr h="1287780">
                <a:tc>
                  <a:txBody>
                    <a:bodyPr/>
                    <a:lstStyle/>
                    <a:p>
                      <a:pPr>
                        <a:lnSpc>
                          <a:spcPct val="100000"/>
                        </a:lnSpc>
                      </a:pPr>
                      <a:endParaRPr sz="3200">
                        <a:solidFill>
                          <a:schemeClr val="tx1"/>
                        </a:solidFill>
                        <a:latin typeface="+mn-lt"/>
                        <a:cs typeface="Times New Roman"/>
                      </a:endParaRPr>
                    </a:p>
                  </a:txBody>
                  <a:tcPr marL="0" marR="0" marT="0" marB="0">
                    <a:lnL w="12700">
                      <a:solidFill>
                        <a:srgbClr val="000000"/>
                      </a:solidFill>
                      <a:prstDash val="solid"/>
                    </a:lnL>
                    <a:lnR w="12700">
                      <a:solidFill>
                        <a:srgbClr val="000000"/>
                      </a:solidFill>
                      <a:prstDash val="solid"/>
                    </a:lnR>
                    <a:lnB w="28575">
                      <a:solidFill>
                        <a:srgbClr val="000000"/>
                      </a:solidFill>
                      <a:prstDash val="solid"/>
                    </a:lnB>
                    <a:solidFill>
                      <a:srgbClr val="E7E7E7"/>
                    </a:solidFill>
                  </a:tcPr>
                </a:tc>
                <a:tc>
                  <a:txBody>
                    <a:bodyPr/>
                    <a:lstStyle/>
                    <a:p>
                      <a:pPr marL="91440">
                        <a:lnSpc>
                          <a:spcPct val="100000"/>
                        </a:lnSpc>
                        <a:spcBef>
                          <a:spcPts val="325"/>
                        </a:spcBef>
                      </a:pPr>
                      <a:r>
                        <a:rPr sz="3200" spc="-10" dirty="0">
                          <a:solidFill>
                            <a:schemeClr val="bg1"/>
                          </a:solidFill>
                          <a:latin typeface="+mn-lt"/>
                          <a:cs typeface="Arial"/>
                        </a:rPr>
                        <a:t>EnVision</a:t>
                      </a:r>
                      <a:endParaRPr sz="3200" dirty="0">
                        <a:solidFill>
                          <a:schemeClr val="bg1"/>
                        </a:solidFill>
                        <a:latin typeface="+mn-lt"/>
                        <a:cs typeface="Arial"/>
                      </a:endParaRPr>
                    </a:p>
                  </a:txBody>
                  <a:tcPr marL="0" marR="0" marT="82550" marB="0">
                    <a:lnL w="12700">
                      <a:solidFill>
                        <a:srgbClr val="000000"/>
                      </a:solidFill>
                      <a:prstDash val="solid"/>
                    </a:lnL>
                    <a:lnR w="12700">
                      <a:solidFill>
                        <a:srgbClr val="000000"/>
                      </a:solidFill>
                      <a:prstDash val="solid"/>
                    </a:lnR>
                    <a:lnB w="28575">
                      <a:solidFill>
                        <a:srgbClr val="000000"/>
                      </a:solidFill>
                      <a:prstDash val="solid"/>
                    </a:lnB>
                    <a:solidFill>
                      <a:srgbClr val="E7E7E7"/>
                    </a:solidFill>
                  </a:tcPr>
                </a:tc>
                <a:tc>
                  <a:txBody>
                    <a:bodyPr/>
                    <a:lstStyle/>
                    <a:p>
                      <a:pPr marL="91440">
                        <a:lnSpc>
                          <a:spcPct val="100000"/>
                        </a:lnSpc>
                        <a:spcBef>
                          <a:spcPts val="325"/>
                        </a:spcBef>
                      </a:pPr>
                      <a:r>
                        <a:rPr sz="3200" spc="-20" dirty="0">
                          <a:solidFill>
                            <a:schemeClr val="bg1"/>
                          </a:solidFill>
                          <a:latin typeface="+mn-lt"/>
                          <a:cs typeface="Arial"/>
                        </a:rPr>
                        <a:t>2031</a:t>
                      </a:r>
                      <a:endParaRPr sz="3200" dirty="0">
                        <a:solidFill>
                          <a:schemeClr val="bg1"/>
                        </a:solidFill>
                        <a:latin typeface="+mn-lt"/>
                        <a:cs typeface="Arial"/>
                      </a:endParaRPr>
                    </a:p>
                  </a:txBody>
                  <a:tcPr marL="0" marR="0" marT="82550" marB="0">
                    <a:lnL w="12700">
                      <a:solidFill>
                        <a:srgbClr val="000000"/>
                      </a:solidFill>
                      <a:prstDash val="solid"/>
                    </a:lnL>
                    <a:lnR w="12700">
                      <a:solidFill>
                        <a:srgbClr val="000000"/>
                      </a:solidFill>
                      <a:prstDash val="solid"/>
                    </a:lnR>
                    <a:lnB w="28575">
                      <a:solidFill>
                        <a:srgbClr val="000000"/>
                      </a:solidFill>
                      <a:prstDash val="solid"/>
                    </a:lnB>
                    <a:solidFill>
                      <a:srgbClr val="E7E7E7"/>
                    </a:solidFill>
                  </a:tcPr>
                </a:tc>
                <a:tc>
                  <a:txBody>
                    <a:bodyPr/>
                    <a:lstStyle/>
                    <a:p>
                      <a:pPr marL="92075" marR="849630">
                        <a:lnSpc>
                          <a:spcPct val="100000"/>
                        </a:lnSpc>
                        <a:spcBef>
                          <a:spcPts val="325"/>
                        </a:spcBef>
                      </a:pPr>
                      <a:r>
                        <a:rPr sz="3200" spc="-10" dirty="0">
                          <a:solidFill>
                            <a:schemeClr val="bg1"/>
                          </a:solidFill>
                          <a:latin typeface="+mn-lt"/>
                          <a:cs typeface="Arial"/>
                        </a:rPr>
                        <a:t>Исследование</a:t>
                      </a:r>
                      <a:r>
                        <a:rPr sz="3200" spc="-45" dirty="0">
                          <a:solidFill>
                            <a:schemeClr val="bg1"/>
                          </a:solidFill>
                          <a:latin typeface="+mn-lt"/>
                          <a:cs typeface="Arial"/>
                        </a:rPr>
                        <a:t> </a:t>
                      </a:r>
                      <a:r>
                        <a:rPr sz="3200" spc="-10" dirty="0">
                          <a:solidFill>
                            <a:schemeClr val="bg1"/>
                          </a:solidFill>
                          <a:latin typeface="+mn-lt"/>
                          <a:cs typeface="Arial"/>
                        </a:rPr>
                        <a:t>атмосферы</a:t>
                      </a:r>
                      <a:r>
                        <a:rPr sz="3200" spc="-20" dirty="0">
                          <a:solidFill>
                            <a:schemeClr val="bg1"/>
                          </a:solidFill>
                          <a:latin typeface="+mn-lt"/>
                          <a:cs typeface="Arial"/>
                        </a:rPr>
                        <a:t> </a:t>
                      </a:r>
                      <a:r>
                        <a:rPr sz="3200" dirty="0">
                          <a:solidFill>
                            <a:schemeClr val="bg1"/>
                          </a:solidFill>
                          <a:latin typeface="+mn-lt"/>
                          <a:cs typeface="Arial"/>
                        </a:rPr>
                        <a:t>с</a:t>
                      </a:r>
                      <a:r>
                        <a:rPr sz="3200" spc="-40" dirty="0">
                          <a:solidFill>
                            <a:schemeClr val="bg1"/>
                          </a:solidFill>
                          <a:latin typeface="+mn-lt"/>
                          <a:cs typeface="Arial"/>
                        </a:rPr>
                        <a:t> </a:t>
                      </a:r>
                      <a:r>
                        <a:rPr sz="3200" spc="-10" dirty="0">
                          <a:solidFill>
                            <a:schemeClr val="bg1"/>
                          </a:solidFill>
                          <a:latin typeface="+mn-lt"/>
                          <a:cs typeface="Arial"/>
                        </a:rPr>
                        <a:t>орбиты, </a:t>
                      </a:r>
                      <a:r>
                        <a:rPr sz="3200" dirty="0">
                          <a:solidFill>
                            <a:schemeClr val="bg1"/>
                          </a:solidFill>
                          <a:latin typeface="+mn-lt"/>
                          <a:cs typeface="Arial"/>
                        </a:rPr>
                        <a:t>радарная</a:t>
                      </a:r>
                      <a:r>
                        <a:rPr sz="3200" spc="-70" dirty="0">
                          <a:solidFill>
                            <a:schemeClr val="bg1"/>
                          </a:solidFill>
                          <a:latin typeface="+mn-lt"/>
                          <a:cs typeface="Arial"/>
                        </a:rPr>
                        <a:t> </a:t>
                      </a:r>
                      <a:r>
                        <a:rPr sz="3200" dirty="0">
                          <a:solidFill>
                            <a:schemeClr val="bg1"/>
                          </a:solidFill>
                          <a:latin typeface="+mn-lt"/>
                          <a:cs typeface="Arial"/>
                        </a:rPr>
                        <a:t>съемка</a:t>
                      </a:r>
                      <a:r>
                        <a:rPr sz="3200" spc="-50" dirty="0">
                          <a:solidFill>
                            <a:schemeClr val="bg1"/>
                          </a:solidFill>
                          <a:latin typeface="+mn-lt"/>
                          <a:cs typeface="Arial"/>
                        </a:rPr>
                        <a:t> </a:t>
                      </a:r>
                      <a:r>
                        <a:rPr sz="3200" spc="-10" dirty="0">
                          <a:solidFill>
                            <a:schemeClr val="bg1"/>
                          </a:solidFill>
                          <a:latin typeface="+mn-lt"/>
                          <a:cs typeface="Arial"/>
                        </a:rPr>
                        <a:t>поверхности</a:t>
                      </a:r>
                      <a:endParaRPr sz="3200" dirty="0">
                        <a:solidFill>
                          <a:schemeClr val="bg1"/>
                        </a:solidFill>
                        <a:latin typeface="+mn-lt"/>
                        <a:cs typeface="Arial"/>
                      </a:endParaRPr>
                    </a:p>
                  </a:txBody>
                  <a:tcPr marL="0" marR="0" marT="82550" marB="0">
                    <a:lnL w="12700">
                      <a:solidFill>
                        <a:srgbClr val="000000"/>
                      </a:solidFill>
                      <a:prstDash val="solid"/>
                    </a:lnL>
                    <a:lnR w="12700">
                      <a:solidFill>
                        <a:srgbClr val="000000"/>
                      </a:solidFill>
                      <a:prstDash val="solid"/>
                    </a:lnR>
                    <a:lnB w="28575">
                      <a:solidFill>
                        <a:srgbClr val="000000"/>
                      </a:solidFill>
                      <a:prstDash val="solid"/>
                    </a:lnB>
                    <a:solidFill>
                      <a:srgbClr val="E7E7E7"/>
                    </a:solidFill>
                  </a:tcPr>
                </a:tc>
                <a:extLst>
                  <a:ext uri="{0D108BD9-81ED-4DB2-BD59-A6C34878D82A}">
                    <a16:rowId xmlns:a16="http://schemas.microsoft.com/office/drawing/2014/main" val="10007"/>
                  </a:ext>
                </a:extLst>
              </a:tr>
            </a:tbl>
          </a:graphicData>
        </a:graphic>
      </p:graphicFrame>
      <p:sp>
        <p:nvSpPr>
          <p:cNvPr id="3" name="object 3"/>
          <p:cNvSpPr txBox="1">
            <a:spLocks noGrp="1"/>
          </p:cNvSpPr>
          <p:nvPr>
            <p:ph type="title"/>
          </p:nvPr>
        </p:nvSpPr>
        <p:spPr>
          <a:xfrm>
            <a:off x="0" y="115843"/>
            <a:ext cx="24384000" cy="1256754"/>
          </a:xfrm>
          <a:prstGeom prst="rect">
            <a:avLst/>
          </a:prstGeom>
        </p:spPr>
        <p:txBody>
          <a:bodyPr vert="horz" wrap="square" lIns="0" tIns="25400" rIns="0" bIns="0" rtlCol="0" anchor="ctr">
            <a:spAutoFit/>
          </a:bodyPr>
          <a:lstStyle/>
          <a:p>
            <a:pPr marL="25400">
              <a:spcBef>
                <a:spcPts val="200"/>
              </a:spcBef>
            </a:pPr>
            <a:r>
              <a:rPr sz="8000" dirty="0">
                <a:cs typeface="Arial"/>
              </a:rPr>
              <a:t>Планируемые</a:t>
            </a:r>
            <a:r>
              <a:rPr sz="8000" spc="-150" dirty="0">
                <a:cs typeface="Arial"/>
              </a:rPr>
              <a:t> </a:t>
            </a:r>
            <a:r>
              <a:rPr sz="8000" dirty="0">
                <a:cs typeface="Arial"/>
              </a:rPr>
              <a:t>проекты</a:t>
            </a:r>
            <a:r>
              <a:rPr sz="8000" spc="-80" dirty="0">
                <a:cs typeface="Arial"/>
              </a:rPr>
              <a:t> </a:t>
            </a:r>
            <a:r>
              <a:rPr sz="8000" dirty="0">
                <a:cs typeface="Arial"/>
              </a:rPr>
              <a:t>по</a:t>
            </a:r>
            <a:r>
              <a:rPr sz="8000" spc="-90" dirty="0">
                <a:cs typeface="Arial"/>
              </a:rPr>
              <a:t> </a:t>
            </a:r>
            <a:r>
              <a:rPr sz="8000" dirty="0">
                <a:cs typeface="Arial"/>
              </a:rPr>
              <a:t>исследованию</a:t>
            </a:r>
            <a:r>
              <a:rPr sz="8000" spc="-90" dirty="0">
                <a:cs typeface="Arial"/>
              </a:rPr>
              <a:t> </a:t>
            </a:r>
            <a:r>
              <a:rPr sz="8000" spc="-20" dirty="0">
                <a:cs typeface="Arial"/>
              </a:rPr>
              <a:t>Венеры</a:t>
            </a:r>
          </a:p>
        </p:txBody>
      </p:sp>
      <p:pic>
        <p:nvPicPr>
          <p:cNvPr id="4" name="object 4"/>
          <p:cNvPicPr/>
          <p:nvPr/>
        </p:nvPicPr>
        <p:blipFill>
          <a:blip r:embed="rId2" cstate="print"/>
          <a:stretch>
            <a:fillRect/>
          </a:stretch>
        </p:blipFill>
        <p:spPr>
          <a:xfrm>
            <a:off x="2500972" y="6030545"/>
            <a:ext cx="1236420" cy="820978"/>
          </a:xfrm>
          <a:prstGeom prst="rect">
            <a:avLst/>
          </a:prstGeom>
        </p:spPr>
      </p:pic>
      <p:pic>
        <p:nvPicPr>
          <p:cNvPr id="5" name="object 5"/>
          <p:cNvPicPr/>
          <p:nvPr/>
        </p:nvPicPr>
        <p:blipFill>
          <a:blip r:embed="rId3" cstate="print"/>
          <a:stretch>
            <a:fillRect/>
          </a:stretch>
        </p:blipFill>
        <p:spPr>
          <a:xfrm>
            <a:off x="2602346" y="11084063"/>
            <a:ext cx="1243176" cy="825474"/>
          </a:xfrm>
          <a:prstGeom prst="rect">
            <a:avLst/>
          </a:prstGeom>
        </p:spPr>
      </p:pic>
      <p:pic>
        <p:nvPicPr>
          <p:cNvPr id="6" name="object 6"/>
          <p:cNvPicPr/>
          <p:nvPr/>
        </p:nvPicPr>
        <p:blipFill>
          <a:blip r:embed="rId4" cstate="print"/>
          <a:stretch>
            <a:fillRect/>
          </a:stretch>
        </p:blipFill>
        <p:spPr>
          <a:xfrm>
            <a:off x="2512049" y="8297366"/>
            <a:ext cx="1237614" cy="653464"/>
          </a:xfrm>
          <a:prstGeom prst="rect">
            <a:avLst/>
          </a:prstGeom>
        </p:spPr>
      </p:pic>
      <p:pic>
        <p:nvPicPr>
          <p:cNvPr id="7" name="object 7"/>
          <p:cNvPicPr/>
          <p:nvPr/>
        </p:nvPicPr>
        <p:blipFill>
          <a:blip r:embed="rId4" cstate="print"/>
          <a:stretch>
            <a:fillRect/>
          </a:stretch>
        </p:blipFill>
        <p:spPr>
          <a:xfrm>
            <a:off x="2500975" y="7204912"/>
            <a:ext cx="1237614" cy="653464"/>
          </a:xfrm>
          <a:prstGeom prst="rect">
            <a:avLst/>
          </a:prstGeom>
        </p:spPr>
      </p:pic>
      <p:pic>
        <p:nvPicPr>
          <p:cNvPr id="8" name="object 8"/>
          <p:cNvPicPr/>
          <p:nvPr/>
        </p:nvPicPr>
        <p:blipFill>
          <a:blip r:embed="rId5" cstate="print"/>
          <a:stretch>
            <a:fillRect/>
          </a:stretch>
        </p:blipFill>
        <p:spPr>
          <a:xfrm>
            <a:off x="2428077" y="9912348"/>
            <a:ext cx="1417446" cy="904620"/>
          </a:xfrm>
          <a:prstGeom prst="rect">
            <a:avLst/>
          </a:prstGeom>
        </p:spPr>
      </p:pic>
      <p:sp>
        <p:nvSpPr>
          <p:cNvPr id="9" name="object 9"/>
          <p:cNvSpPr txBox="1"/>
          <p:nvPr/>
        </p:nvSpPr>
        <p:spPr>
          <a:xfrm>
            <a:off x="601981" y="12443726"/>
            <a:ext cx="23180038" cy="1181798"/>
          </a:xfrm>
          <a:prstGeom prst="rect">
            <a:avLst/>
          </a:prstGeom>
        </p:spPr>
        <p:txBody>
          <a:bodyPr vert="horz" wrap="square" lIns="0" tIns="53340" rIns="0" bIns="0" rtlCol="0">
            <a:spAutoFit/>
          </a:bodyPr>
          <a:lstStyle/>
          <a:p>
            <a:pPr marL="25400" marR="10160">
              <a:lnSpc>
                <a:spcPts val="4220"/>
              </a:lnSpc>
              <a:spcBef>
                <a:spcPts val="420"/>
              </a:spcBef>
            </a:pPr>
            <a:r>
              <a:rPr sz="4800" dirty="0">
                <a:uFill>
                  <a:solidFill>
                    <a:srgbClr val="001F5F"/>
                  </a:solidFill>
                </a:uFill>
                <a:latin typeface="+mn-lt"/>
                <a:cs typeface="Arial"/>
              </a:rPr>
              <a:t>Исследования</a:t>
            </a:r>
            <a:r>
              <a:rPr sz="4800" dirty="0">
                <a:latin typeface="+mn-lt"/>
                <a:cs typeface="Arial"/>
              </a:rPr>
              <a:t>,</a:t>
            </a:r>
            <a:r>
              <a:rPr sz="4800" spc="-70" dirty="0">
                <a:latin typeface="+mn-lt"/>
                <a:cs typeface="Arial"/>
              </a:rPr>
              <a:t> </a:t>
            </a:r>
            <a:r>
              <a:rPr sz="4800" dirty="0">
                <a:latin typeface="+mn-lt"/>
                <a:cs typeface="Arial"/>
              </a:rPr>
              <a:t>проводимые</a:t>
            </a:r>
            <a:r>
              <a:rPr sz="4800" spc="-30" dirty="0">
                <a:latin typeface="+mn-lt"/>
                <a:cs typeface="Arial"/>
              </a:rPr>
              <a:t> </a:t>
            </a:r>
            <a:r>
              <a:rPr sz="4800" dirty="0">
                <a:latin typeface="+mn-lt"/>
                <a:cs typeface="Arial"/>
              </a:rPr>
              <a:t>ПМ</a:t>
            </a:r>
            <a:r>
              <a:rPr sz="4800" spc="-50" dirty="0">
                <a:latin typeface="+mn-lt"/>
                <a:cs typeface="Arial"/>
              </a:rPr>
              <a:t> </a:t>
            </a:r>
            <a:r>
              <a:rPr sz="4800" dirty="0">
                <a:latin typeface="+mn-lt"/>
                <a:cs typeface="Arial"/>
              </a:rPr>
              <a:t>и</a:t>
            </a:r>
            <a:r>
              <a:rPr sz="4800" spc="-70" dirty="0">
                <a:latin typeface="+mn-lt"/>
                <a:cs typeface="Arial"/>
              </a:rPr>
              <a:t> </a:t>
            </a:r>
            <a:r>
              <a:rPr sz="4800" dirty="0">
                <a:latin typeface="+mn-lt"/>
                <a:cs typeface="Arial"/>
              </a:rPr>
              <a:t>АМ</a:t>
            </a:r>
            <a:r>
              <a:rPr sz="4800" spc="-60" dirty="0">
                <a:latin typeface="+mn-lt"/>
                <a:cs typeface="Arial"/>
              </a:rPr>
              <a:t> </a:t>
            </a:r>
            <a:r>
              <a:rPr sz="4800" spc="-20" dirty="0">
                <a:latin typeface="+mn-lt"/>
                <a:cs typeface="Arial"/>
              </a:rPr>
              <a:t>«Венеры-</a:t>
            </a:r>
            <a:r>
              <a:rPr sz="4800" dirty="0">
                <a:latin typeface="+mn-lt"/>
                <a:cs typeface="Arial"/>
              </a:rPr>
              <a:t>Д»</a:t>
            </a:r>
            <a:r>
              <a:rPr sz="4800" spc="-10" dirty="0">
                <a:latin typeface="+mn-lt"/>
                <a:cs typeface="Arial"/>
              </a:rPr>
              <a:t> </a:t>
            </a:r>
            <a:r>
              <a:rPr sz="4800" spc="-20" dirty="0">
                <a:latin typeface="+mn-lt"/>
                <a:cs typeface="Arial"/>
              </a:rPr>
              <a:t>являются </a:t>
            </a:r>
            <a:r>
              <a:rPr sz="4800" dirty="0">
                <a:latin typeface="+mn-lt"/>
                <a:cs typeface="Arial"/>
              </a:rPr>
              <a:t>уникальными</a:t>
            </a:r>
            <a:r>
              <a:rPr sz="4800" spc="-80" dirty="0">
                <a:latin typeface="+mn-lt"/>
                <a:cs typeface="Arial"/>
              </a:rPr>
              <a:t> </a:t>
            </a:r>
            <a:r>
              <a:rPr sz="4800" dirty="0">
                <a:latin typeface="+mn-lt"/>
                <a:cs typeface="Arial"/>
              </a:rPr>
              <a:t>и</a:t>
            </a:r>
            <a:r>
              <a:rPr sz="4800" spc="-100" dirty="0">
                <a:latin typeface="+mn-lt"/>
                <a:cs typeface="Arial"/>
              </a:rPr>
              <a:t> </a:t>
            </a:r>
            <a:r>
              <a:rPr sz="4800" dirty="0">
                <a:latin typeface="+mn-lt"/>
                <a:cs typeface="Arial"/>
              </a:rPr>
              <a:t>не</a:t>
            </a:r>
            <a:r>
              <a:rPr sz="4800" spc="-60" dirty="0">
                <a:latin typeface="+mn-lt"/>
                <a:cs typeface="Arial"/>
              </a:rPr>
              <a:t> </a:t>
            </a:r>
            <a:r>
              <a:rPr sz="4800" dirty="0">
                <a:latin typeface="+mn-lt"/>
                <a:cs typeface="Arial"/>
              </a:rPr>
              <a:t>решаются</a:t>
            </a:r>
            <a:r>
              <a:rPr sz="4800" spc="-70" dirty="0">
                <a:latin typeface="+mn-lt"/>
                <a:cs typeface="Arial"/>
              </a:rPr>
              <a:t> </a:t>
            </a:r>
            <a:r>
              <a:rPr sz="4800" dirty="0">
                <a:latin typeface="+mn-lt"/>
                <a:cs typeface="Arial"/>
              </a:rPr>
              <a:t>другими</a:t>
            </a:r>
            <a:r>
              <a:rPr sz="4800" spc="-50" dirty="0">
                <a:latin typeface="+mn-lt"/>
                <a:cs typeface="Arial"/>
              </a:rPr>
              <a:t> </a:t>
            </a:r>
            <a:r>
              <a:rPr sz="4800" dirty="0">
                <a:latin typeface="+mn-lt"/>
                <a:cs typeface="Arial"/>
              </a:rPr>
              <a:t>заявленными</a:t>
            </a:r>
            <a:r>
              <a:rPr sz="4800" spc="-90" dirty="0">
                <a:latin typeface="+mn-lt"/>
                <a:cs typeface="Arial"/>
              </a:rPr>
              <a:t> </a:t>
            </a:r>
            <a:r>
              <a:rPr sz="4800" spc="-20" dirty="0">
                <a:latin typeface="+mn-lt"/>
                <a:cs typeface="Arial"/>
              </a:rPr>
              <a:t>миссиями</a:t>
            </a:r>
            <a:endParaRPr sz="4800" dirty="0">
              <a:latin typeface="+mn-lt"/>
              <a:cs typeface="Arial"/>
            </a:endParaRPr>
          </a:p>
        </p:txBody>
      </p:sp>
      <p:pic>
        <p:nvPicPr>
          <p:cNvPr id="10" name="object 10"/>
          <p:cNvPicPr/>
          <p:nvPr/>
        </p:nvPicPr>
        <p:blipFill>
          <a:blip r:embed="rId4" cstate="print"/>
          <a:stretch>
            <a:fillRect/>
          </a:stretch>
        </p:blipFill>
        <p:spPr>
          <a:xfrm>
            <a:off x="2512049" y="3372306"/>
            <a:ext cx="1237614" cy="653464"/>
          </a:xfrm>
          <a:prstGeom prst="rect">
            <a:avLst/>
          </a:prstGeom>
        </p:spPr>
      </p:pic>
      <p:pic>
        <p:nvPicPr>
          <p:cNvPr id="11" name="object 11"/>
          <p:cNvPicPr/>
          <p:nvPr/>
        </p:nvPicPr>
        <p:blipFill>
          <a:blip r:embed="rId6" cstate="print"/>
          <a:stretch>
            <a:fillRect/>
          </a:stretch>
        </p:blipFill>
        <p:spPr>
          <a:xfrm>
            <a:off x="2505924" y="4581221"/>
            <a:ext cx="1231468" cy="82097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Изображение 4" descr="New_maps_with_WEH_v2.pdf"/>
          <p:cNvPicPr>
            <a:picLocks noChangeAspect="1"/>
          </p:cNvPicPr>
          <p:nvPr/>
        </p:nvPicPr>
        <p:blipFill rotWithShape="1">
          <a:blip r:embed="rId2" cstate="print"/>
          <a:srcRect l="50651" t="25099" b="9278"/>
          <a:stretch/>
        </p:blipFill>
        <p:spPr bwMode="auto">
          <a:xfrm>
            <a:off x="875873" y="1834665"/>
            <a:ext cx="9484888" cy="9459570"/>
          </a:xfrm>
          <a:prstGeom prst="rect">
            <a:avLst/>
          </a:prstGeom>
          <a:noFill/>
          <a:ln w="9525">
            <a:noFill/>
            <a:miter lim="800000"/>
            <a:headEnd/>
            <a:tailEnd/>
          </a:ln>
        </p:spPr>
      </p:pic>
      <p:sp>
        <p:nvSpPr>
          <p:cNvPr id="5" name="TextBox 4">
            <a:extLst>
              <a:ext uri="{FF2B5EF4-FFF2-40B4-BE49-F238E27FC236}">
                <a16:creationId xmlns:a16="http://schemas.microsoft.com/office/drawing/2014/main" id="{5A845387-75F9-4C12-9C23-DFB636009A91}"/>
              </a:ext>
            </a:extLst>
          </p:cNvPr>
          <p:cNvSpPr txBox="1"/>
          <p:nvPr/>
        </p:nvSpPr>
        <p:spPr>
          <a:xfrm>
            <a:off x="1990316" y="11881335"/>
            <a:ext cx="7256002" cy="830997"/>
          </a:xfrm>
          <a:prstGeom prst="rect">
            <a:avLst/>
          </a:prstGeom>
          <a:noFill/>
        </p:spPr>
        <p:txBody>
          <a:bodyPr wrap="square" rtlCol="0">
            <a:spAutoFit/>
          </a:bodyPr>
          <a:lstStyle/>
          <a:p>
            <a:pPr algn="ctr"/>
            <a:r>
              <a:rPr lang="en-US" sz="4800" dirty="0">
                <a:latin typeface="Book Antiqua" panose="02040602050305030304" pitchFamily="18" charset="0"/>
              </a:rPr>
              <a:t>LEND/LRO</a:t>
            </a:r>
            <a:r>
              <a:rPr lang="ru-RU" sz="4800" dirty="0">
                <a:latin typeface="Book Antiqua" panose="02040602050305030304" pitchFamily="18" charset="0"/>
              </a:rPr>
              <a:t>, </a:t>
            </a:r>
            <a:r>
              <a:rPr lang="en-US" sz="4800" dirty="0">
                <a:latin typeface="Book Antiqua" panose="02040602050305030304" pitchFamily="18" charset="0"/>
              </a:rPr>
              <a:t>200</a:t>
            </a:r>
            <a:r>
              <a:rPr lang="ru-RU" sz="4800" dirty="0">
                <a:latin typeface="Book Antiqua" panose="02040602050305030304" pitchFamily="18" charset="0"/>
              </a:rPr>
              <a:t>9</a:t>
            </a:r>
          </a:p>
        </p:txBody>
      </p:sp>
      <p:sp>
        <p:nvSpPr>
          <p:cNvPr id="3" name="TextBox 2">
            <a:extLst>
              <a:ext uri="{FF2B5EF4-FFF2-40B4-BE49-F238E27FC236}">
                <a16:creationId xmlns:a16="http://schemas.microsoft.com/office/drawing/2014/main" id="{3A8B2EA6-A34E-4E8B-AF03-149FFE2D39D7}"/>
              </a:ext>
            </a:extLst>
          </p:cNvPr>
          <p:cNvSpPr txBox="1"/>
          <p:nvPr/>
        </p:nvSpPr>
        <p:spPr>
          <a:xfrm>
            <a:off x="11088894" y="1661744"/>
            <a:ext cx="9756039" cy="2585323"/>
          </a:xfrm>
          <a:prstGeom prst="rect">
            <a:avLst/>
          </a:prstGeom>
          <a:noFill/>
        </p:spPr>
        <p:txBody>
          <a:bodyPr wrap="square" rtlCol="0">
            <a:spAutoFit/>
          </a:bodyPr>
          <a:lstStyle/>
          <a:p>
            <a:pPr marL="857250" indent="-857250" algn="l">
              <a:buFont typeface="Arial" panose="020B0604020202020204" pitchFamily="34" charset="0"/>
              <a:buChar char="•"/>
            </a:pPr>
            <a:r>
              <a:rPr lang="ru-RU" sz="5400" dirty="0">
                <a:latin typeface="+mn-lt"/>
              </a:rPr>
              <a:t>вода на Луне</a:t>
            </a:r>
          </a:p>
          <a:p>
            <a:pPr marL="857250" indent="-857250" algn="l">
              <a:buFont typeface="Arial" panose="020B0604020202020204" pitchFamily="34" charset="0"/>
              <a:buChar char="•"/>
            </a:pPr>
            <a:r>
              <a:rPr lang="ru-RU" sz="5400" dirty="0">
                <a:latin typeface="+mn-lt"/>
              </a:rPr>
              <a:t>лунные полюса как место для лунных баз</a:t>
            </a:r>
          </a:p>
        </p:txBody>
      </p:sp>
      <p:pic>
        <p:nvPicPr>
          <p:cNvPr id="17" name="Рисунок 16">
            <a:extLst>
              <a:ext uri="{FF2B5EF4-FFF2-40B4-BE49-F238E27FC236}">
                <a16:creationId xmlns:a16="http://schemas.microsoft.com/office/drawing/2014/main" id="{88B8CBF5-7C74-4AF9-9D8B-02F4D44DA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3067" y="338305"/>
            <a:ext cx="3794414" cy="4572268"/>
          </a:xfrm>
          <a:prstGeom prst="rect">
            <a:avLst/>
          </a:prstGeom>
        </p:spPr>
      </p:pic>
      <p:sp>
        <p:nvSpPr>
          <p:cNvPr id="13" name="Text Box 20">
            <a:extLst>
              <a:ext uri="{FF2B5EF4-FFF2-40B4-BE49-F238E27FC236}">
                <a16:creationId xmlns:a16="http://schemas.microsoft.com/office/drawing/2014/main" id="{3E04A975-E2F4-4B9D-8433-042FD92D1131}"/>
              </a:ext>
            </a:extLst>
          </p:cNvPr>
          <p:cNvSpPr txBox="1">
            <a:spLocks noChangeArrowheads="1"/>
          </p:cNvSpPr>
          <p:nvPr/>
        </p:nvSpPr>
        <p:spPr bwMode="auto">
          <a:xfrm>
            <a:off x="0" y="1"/>
            <a:ext cx="24384000" cy="1323439"/>
          </a:xfrm>
          <a:prstGeom prst="rect">
            <a:avLst/>
          </a:prstGeom>
          <a:noFill/>
          <a:ln w="12700" cap="sq">
            <a:noFill/>
            <a:miter lim="800000"/>
            <a:headEnd type="none" w="sm" len="sm"/>
            <a:tailEnd type="none" w="sm" len="sm"/>
          </a:ln>
        </p:spPr>
        <p:txBody>
          <a:bodyPr wrap="square">
            <a:spAutoFit/>
          </a:bodyPr>
          <a:lstStyle/>
          <a:p>
            <a:pPr algn="ctr">
              <a:defRPr/>
            </a:pPr>
            <a:r>
              <a:rPr lang="ru-RU" sz="8000" dirty="0">
                <a:latin typeface="Book Antiqua" panose="02040602050305030304" pitchFamily="18" charset="0"/>
              </a:rPr>
              <a:t>Новая Луна </a:t>
            </a:r>
            <a:r>
              <a:rPr lang="en-US" sz="8000" dirty="0">
                <a:latin typeface="Book Antiqua" panose="02040602050305030304" pitchFamily="18" charset="0"/>
              </a:rPr>
              <a:t>XXI </a:t>
            </a:r>
            <a:r>
              <a:rPr lang="ru-RU" sz="8000" dirty="0">
                <a:latin typeface="Book Antiqua" panose="02040602050305030304" pitchFamily="18" charset="0"/>
              </a:rPr>
              <a:t>века</a:t>
            </a:r>
          </a:p>
        </p:txBody>
      </p:sp>
      <p:sp>
        <p:nvSpPr>
          <p:cNvPr id="2" name="TextBox 1">
            <a:extLst>
              <a:ext uri="{FF2B5EF4-FFF2-40B4-BE49-F238E27FC236}">
                <a16:creationId xmlns:a16="http://schemas.microsoft.com/office/drawing/2014/main" id="{F175E13E-242E-39F9-30D3-D54A512D12C5}"/>
              </a:ext>
            </a:extLst>
          </p:cNvPr>
          <p:cNvSpPr txBox="1"/>
          <p:nvPr/>
        </p:nvSpPr>
        <p:spPr>
          <a:xfrm>
            <a:off x="11803881" y="9049011"/>
            <a:ext cx="12293600" cy="4524315"/>
          </a:xfrm>
          <a:prstGeom prst="rect">
            <a:avLst/>
          </a:prstGeom>
          <a:noFill/>
        </p:spPr>
        <p:txBody>
          <a:bodyPr wrap="square" rtlCol="0">
            <a:spAutoFit/>
          </a:bodyPr>
          <a:lstStyle/>
          <a:p>
            <a:r>
              <a:rPr lang="ru-RU" sz="3200" dirty="0">
                <a:latin typeface="+mn-lt"/>
                <a:cs typeface="Verdana"/>
              </a:rPr>
              <a:t>Редкие металлы на Луне: </a:t>
            </a:r>
          </a:p>
          <a:p>
            <a:endParaRPr lang="ru-RU" sz="3200" dirty="0">
              <a:latin typeface="+mn-lt"/>
              <a:cs typeface="Verdana"/>
            </a:endParaRPr>
          </a:p>
          <a:p>
            <a:r>
              <a:rPr lang="ru-RU" sz="3200" dirty="0">
                <a:latin typeface="+mn-lt"/>
                <a:cs typeface="Verdana"/>
              </a:rPr>
              <a:t>Данные проекта НАСА «</a:t>
            </a:r>
            <a:r>
              <a:rPr lang="ru-RU" sz="3200" dirty="0" err="1">
                <a:latin typeface="+mn-lt"/>
                <a:cs typeface="Verdana"/>
              </a:rPr>
              <a:t>Лунар</a:t>
            </a:r>
            <a:r>
              <a:rPr lang="ru-RU" sz="3200" dirty="0">
                <a:latin typeface="+mn-lt"/>
                <a:cs typeface="Verdana"/>
              </a:rPr>
              <a:t> </a:t>
            </a:r>
            <a:r>
              <a:rPr lang="ru-RU" sz="3200" dirty="0" err="1">
                <a:latin typeface="+mn-lt"/>
                <a:cs typeface="Verdana"/>
              </a:rPr>
              <a:t>Проспектор</a:t>
            </a:r>
            <a:r>
              <a:rPr lang="ru-RU" sz="3200" dirty="0">
                <a:latin typeface="+mn-lt"/>
                <a:cs typeface="Verdana"/>
              </a:rPr>
              <a:t>»: </a:t>
            </a:r>
          </a:p>
          <a:p>
            <a:r>
              <a:rPr lang="ru-RU" sz="3200" dirty="0">
                <a:latin typeface="+mn-lt"/>
                <a:cs typeface="Verdana"/>
              </a:rPr>
              <a:t>Распространенность тория в лунном реголите отображает наличие в нем редкоземельных металлов - эти элементы имеют большое промышленное значение.</a:t>
            </a:r>
          </a:p>
          <a:p>
            <a:endParaRPr lang="ru-RU" sz="3200" dirty="0">
              <a:latin typeface="+mn-lt"/>
              <a:cs typeface="Verdana"/>
            </a:endParaRPr>
          </a:p>
          <a:p>
            <a:r>
              <a:rPr lang="ru-RU" sz="3200" dirty="0">
                <a:latin typeface="+mn-lt"/>
                <a:cs typeface="Verdana"/>
              </a:rPr>
              <a:t>Глобальная разведка лунных ресурсов будет продолжена в российском перспективном проекте ЛУНА-26   </a:t>
            </a:r>
          </a:p>
        </p:txBody>
      </p:sp>
      <p:pic>
        <p:nvPicPr>
          <p:cNvPr id="6" name="Изображение 2">
            <a:extLst>
              <a:ext uri="{FF2B5EF4-FFF2-40B4-BE49-F238E27FC236}">
                <a16:creationId xmlns:a16="http://schemas.microsoft.com/office/drawing/2014/main" id="{61F8DE30-9324-15B1-AC9F-95F16227B782}"/>
              </a:ext>
            </a:extLst>
          </p:cNvPr>
          <p:cNvPicPr>
            <a:picLocks noChangeAspect="1"/>
          </p:cNvPicPr>
          <p:nvPr/>
        </p:nvPicPr>
        <p:blipFill>
          <a:blip r:embed="rId4"/>
          <a:stretch>
            <a:fillRect/>
          </a:stretch>
        </p:blipFill>
        <p:spPr>
          <a:xfrm>
            <a:off x="11256723" y="4677545"/>
            <a:ext cx="7539278" cy="3940987"/>
          </a:xfrm>
          <a:prstGeom prst="rect">
            <a:avLst/>
          </a:prstGeom>
        </p:spPr>
      </p:pic>
    </p:spTree>
    <p:extLst>
      <p:ext uri="{BB962C8B-B14F-4D97-AF65-F5344CB8AC3E}">
        <p14:creationId xmlns:p14="http://schemas.microsoft.com/office/powerpoint/2010/main" val="319191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661E68-4007-45C2-AC29-6CB449765786}"/>
              </a:ext>
            </a:extLst>
          </p:cNvPr>
          <p:cNvSpPr>
            <a:spLocks noGrp="1"/>
          </p:cNvSpPr>
          <p:nvPr>
            <p:ph type="title"/>
          </p:nvPr>
        </p:nvSpPr>
        <p:spPr>
          <a:xfrm>
            <a:off x="1424454" y="-99831"/>
            <a:ext cx="21031200" cy="2651126"/>
          </a:xfrm>
        </p:spPr>
        <p:txBody>
          <a:bodyPr/>
          <a:lstStyle/>
          <a:p>
            <a:r>
              <a:rPr lang="ru-RU" altLang="ru-RU" sz="8800" b="1" dirty="0"/>
              <a:t>Обсерватория на Луне</a:t>
            </a:r>
            <a:endParaRPr lang="ru-RU" b="1" dirty="0"/>
          </a:p>
        </p:txBody>
      </p:sp>
      <p:pic>
        <p:nvPicPr>
          <p:cNvPr id="5" name="Picture 6" descr="C:\OLEG\Cosmos\SolSyst\moon.jpg">
            <a:extLst>
              <a:ext uri="{FF2B5EF4-FFF2-40B4-BE49-F238E27FC236}">
                <a16:creationId xmlns:a16="http://schemas.microsoft.com/office/drawing/2014/main" id="{C96420F3-0081-4796-B2F4-179A4F948F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64574" y="2551294"/>
            <a:ext cx="7019924" cy="707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55FE09E9-3C50-4190-A458-D7BD74EF2221}"/>
              </a:ext>
            </a:extLst>
          </p:cNvPr>
          <p:cNvSpPr txBox="1">
            <a:spLocks noChangeArrowheads="1"/>
          </p:cNvSpPr>
          <p:nvPr/>
        </p:nvSpPr>
        <p:spPr bwMode="auto">
          <a:xfrm>
            <a:off x="564098" y="2827220"/>
            <a:ext cx="1137595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ru-RU" altLang="ru-RU" sz="4000" dirty="0">
                <a:latin typeface="+mn-lt"/>
              </a:rPr>
              <a:t>Отсутствие облаков</a:t>
            </a:r>
          </a:p>
          <a:p>
            <a:pPr eaLnBrk="1" hangingPunct="1">
              <a:spcBef>
                <a:spcPct val="0"/>
              </a:spcBef>
            </a:pPr>
            <a:r>
              <a:rPr lang="ru-RU" altLang="ru-RU" sz="4000" dirty="0">
                <a:latin typeface="+mn-lt"/>
              </a:rPr>
              <a:t>Отсутствие атмосферных помех и засветки</a:t>
            </a:r>
          </a:p>
          <a:p>
            <a:pPr eaLnBrk="1" hangingPunct="1">
              <a:spcBef>
                <a:spcPct val="0"/>
              </a:spcBef>
            </a:pPr>
            <a:r>
              <a:rPr lang="ru-RU" altLang="ru-RU" sz="4000" dirty="0">
                <a:latin typeface="+mn-lt"/>
              </a:rPr>
              <a:t>Возможность непрерывных наблюдений</a:t>
            </a:r>
          </a:p>
          <a:p>
            <a:pPr eaLnBrk="1" hangingPunct="1">
              <a:spcBef>
                <a:spcPct val="0"/>
              </a:spcBef>
            </a:pPr>
            <a:r>
              <a:rPr lang="ru-RU" altLang="ru-RU" sz="4000" dirty="0">
                <a:latin typeface="+mn-lt"/>
              </a:rPr>
              <a:t>Медленное перемещение звезд по небу – </a:t>
            </a:r>
            <a:br>
              <a:rPr lang="ru-RU" altLang="ru-RU" sz="4000" dirty="0">
                <a:latin typeface="+mn-lt"/>
              </a:rPr>
            </a:br>
            <a:r>
              <a:rPr lang="ru-RU" altLang="ru-RU" sz="4000" dirty="0">
                <a:latin typeface="+mn-lt"/>
              </a:rPr>
              <a:t>возможность длительных экспозиций</a:t>
            </a:r>
          </a:p>
        </p:txBody>
      </p:sp>
      <p:sp>
        <p:nvSpPr>
          <p:cNvPr id="7" name="Text Box 10">
            <a:extLst>
              <a:ext uri="{FF2B5EF4-FFF2-40B4-BE49-F238E27FC236}">
                <a16:creationId xmlns:a16="http://schemas.microsoft.com/office/drawing/2014/main" id="{20ACCA77-7FED-4136-A0E4-DE26D3ED7AC9}"/>
              </a:ext>
            </a:extLst>
          </p:cNvPr>
          <p:cNvSpPr txBox="1">
            <a:spLocks noChangeArrowheads="1"/>
          </p:cNvSpPr>
          <p:nvPr/>
        </p:nvSpPr>
        <p:spPr bwMode="auto">
          <a:xfrm>
            <a:off x="14259699" y="9951183"/>
            <a:ext cx="940410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4000" dirty="0">
                <a:latin typeface="+mn-lt"/>
              </a:rPr>
              <a:t>Радио-телескоп на обратной</a:t>
            </a:r>
            <a:br>
              <a:rPr lang="ru-RU" altLang="ru-RU" sz="4000" dirty="0">
                <a:latin typeface="+mn-lt"/>
              </a:rPr>
            </a:br>
            <a:r>
              <a:rPr lang="ru-RU" altLang="ru-RU" sz="4000" dirty="0">
                <a:latin typeface="+mn-lt"/>
              </a:rPr>
              <a:t>стороне Луны –</a:t>
            </a:r>
            <a:br>
              <a:rPr lang="ru-RU" altLang="ru-RU" sz="4000" dirty="0">
                <a:latin typeface="+mn-lt"/>
              </a:rPr>
            </a:br>
            <a:r>
              <a:rPr lang="ru-RU" altLang="ru-RU" sz="4000" dirty="0">
                <a:latin typeface="+mn-lt"/>
              </a:rPr>
              <a:t>защита от всего радиоизлучения</a:t>
            </a:r>
            <a:br>
              <a:rPr lang="ru-RU" altLang="ru-RU" sz="4000" dirty="0">
                <a:latin typeface="+mn-lt"/>
              </a:rPr>
            </a:br>
            <a:r>
              <a:rPr lang="ru-RU" altLang="ru-RU" sz="4000" dirty="0">
                <a:latin typeface="+mn-lt"/>
              </a:rPr>
              <a:t>от Земли (основная проблема</a:t>
            </a:r>
            <a:br>
              <a:rPr lang="ru-RU" altLang="ru-RU" sz="4000" dirty="0">
                <a:latin typeface="+mn-lt"/>
              </a:rPr>
            </a:br>
            <a:r>
              <a:rPr lang="ru-RU" altLang="ru-RU" sz="4000" dirty="0">
                <a:latin typeface="+mn-lt"/>
              </a:rPr>
              <a:t>наблюдательной радиоастрономии)</a:t>
            </a:r>
          </a:p>
        </p:txBody>
      </p:sp>
      <p:pic>
        <p:nvPicPr>
          <p:cNvPr id="12" name="Picture 6" descr="lofar_moon_my_spacecraft">
            <a:extLst>
              <a:ext uri="{FF2B5EF4-FFF2-40B4-BE49-F238E27FC236}">
                <a16:creationId xmlns:a16="http://schemas.microsoft.com/office/drawing/2014/main" id="{6D409E50-E429-468A-8D62-7BA5D34428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6453552"/>
            <a:ext cx="6482536" cy="699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691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D708DD-FDDA-425F-B63C-DC935674C5E3}"/>
              </a:ext>
            </a:extLst>
          </p:cNvPr>
          <p:cNvSpPr>
            <a:spLocks noGrp="1"/>
          </p:cNvSpPr>
          <p:nvPr>
            <p:ph type="title"/>
          </p:nvPr>
        </p:nvSpPr>
        <p:spPr>
          <a:xfrm>
            <a:off x="1709824" y="183771"/>
            <a:ext cx="21031200" cy="2069268"/>
          </a:xfrm>
        </p:spPr>
        <p:txBody>
          <a:bodyPr>
            <a:normAutofit/>
          </a:bodyPr>
          <a:lstStyle/>
          <a:p>
            <a:r>
              <a:rPr lang="ru-RU" b="1" dirty="0"/>
              <a:t>Влияние космических лучей</a:t>
            </a:r>
          </a:p>
        </p:txBody>
      </p:sp>
      <p:pic>
        <p:nvPicPr>
          <p:cNvPr id="4" name="Picture 4" descr="http://theresilientearth.com/files/images-2011/cosmic-ray_cloud_formation-cern.jpg">
            <a:hlinkClick r:id="rId2"/>
            <a:extLst>
              <a:ext uri="{FF2B5EF4-FFF2-40B4-BE49-F238E27FC236}">
                <a16:creationId xmlns:a16="http://schemas.microsoft.com/office/drawing/2014/main" id="{8F2612C7-6E09-49EF-BA04-8BE503FD5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95" y="7407618"/>
            <a:ext cx="8104994" cy="573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110BBAC7-D23A-4723-8322-FF6256801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45379" y="2937465"/>
            <a:ext cx="8149410" cy="5564982"/>
          </a:xfrm>
          <a:prstGeom prst="rect">
            <a:avLst/>
          </a:prstGeom>
          <a:noFill/>
        </p:spPr>
      </p:pic>
      <p:grpSp>
        <p:nvGrpSpPr>
          <p:cNvPr id="11" name="Group 12">
            <a:extLst>
              <a:ext uri="{FF2B5EF4-FFF2-40B4-BE49-F238E27FC236}">
                <a16:creationId xmlns:a16="http://schemas.microsoft.com/office/drawing/2014/main" id="{9E364B97-2094-43A6-83A5-57BACD8C9E2F}"/>
              </a:ext>
            </a:extLst>
          </p:cNvPr>
          <p:cNvGrpSpPr>
            <a:grpSpLocks/>
          </p:cNvGrpSpPr>
          <p:nvPr/>
        </p:nvGrpSpPr>
        <p:grpSpPr bwMode="auto">
          <a:xfrm>
            <a:off x="17250035" y="8291162"/>
            <a:ext cx="6233558" cy="4694588"/>
            <a:chOff x="0" y="1813"/>
            <a:chExt cx="3106" cy="2506"/>
          </a:xfrm>
        </p:grpSpPr>
        <p:pic>
          <p:nvPicPr>
            <p:cNvPr id="12" name="Picture 13">
              <a:extLst>
                <a:ext uri="{FF2B5EF4-FFF2-40B4-BE49-F238E27FC236}">
                  <a16:creationId xmlns:a16="http://schemas.microsoft.com/office/drawing/2014/main" id="{BBFBBABA-2E8C-4D57-95BE-23B0E3D58E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813"/>
              <a:ext cx="3106" cy="25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14">
              <a:extLst>
                <a:ext uri="{FF2B5EF4-FFF2-40B4-BE49-F238E27FC236}">
                  <a16:creationId xmlns:a16="http://schemas.microsoft.com/office/drawing/2014/main" id="{F5317A9F-E0B4-4FE3-ADD2-B81B6F025B87}"/>
                </a:ext>
              </a:extLst>
            </p:cNvPr>
            <p:cNvSpPr>
              <a:spLocks noChangeArrowheads="1"/>
            </p:cNvSpPr>
            <p:nvPr/>
          </p:nvSpPr>
          <p:spPr bwMode="auto">
            <a:xfrm>
              <a:off x="249" y="1813"/>
              <a:ext cx="2487" cy="210"/>
            </a:xfrm>
            <a:prstGeom prst="rect">
              <a:avLst/>
            </a:prstGeom>
            <a:solidFill>
              <a:srgbClr val="FFFFFF"/>
            </a:solidFill>
            <a:ln>
              <a:noFill/>
            </a:ln>
            <a:effectLst/>
            <a:extLst>
              <a:ext uri="{91240B29-F687-4F45-9708-019B960494DF}">
                <a14:hiddenLine xmlns:a14="http://schemas.microsoft.com/office/drawing/2010/main" w="1584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2700">
                <a:latin typeface="Arial" panose="020B0604020202020204" pitchFamily="34" charset="0"/>
              </a:endParaRPr>
            </a:p>
          </p:txBody>
        </p:sp>
      </p:grpSp>
      <p:grpSp>
        <p:nvGrpSpPr>
          <p:cNvPr id="14" name="Группа 18">
            <a:extLst>
              <a:ext uri="{FF2B5EF4-FFF2-40B4-BE49-F238E27FC236}">
                <a16:creationId xmlns:a16="http://schemas.microsoft.com/office/drawing/2014/main" id="{CEF84A1B-567E-428F-84D6-7A806E26B16E}"/>
              </a:ext>
            </a:extLst>
          </p:cNvPr>
          <p:cNvGrpSpPr>
            <a:grpSpLocks/>
          </p:cNvGrpSpPr>
          <p:nvPr/>
        </p:nvGrpSpPr>
        <p:grpSpPr bwMode="auto">
          <a:xfrm>
            <a:off x="18164434" y="4651924"/>
            <a:ext cx="4832784" cy="3414840"/>
            <a:chOff x="6183174" y="2509284"/>
            <a:chExt cx="3844510" cy="2162537"/>
          </a:xfrm>
        </p:grpSpPr>
        <p:pic>
          <p:nvPicPr>
            <p:cNvPr id="15" name="Picture 2" descr="https://svs.gsfc.nasa.gov/vis/a010000/a010700/a010706/TGF_Simulation_2560x1440.jpg">
              <a:extLst>
                <a:ext uri="{FF2B5EF4-FFF2-40B4-BE49-F238E27FC236}">
                  <a16:creationId xmlns:a16="http://schemas.microsoft.com/office/drawing/2014/main" id="{C50EEDC7-D83A-4519-B86B-7008DD23B6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3174" y="2509284"/>
              <a:ext cx="3844510" cy="21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3">
              <a:extLst>
                <a:ext uri="{FF2B5EF4-FFF2-40B4-BE49-F238E27FC236}">
                  <a16:creationId xmlns:a16="http://schemas.microsoft.com/office/drawing/2014/main" id="{68DDC95F-5402-46DB-91D2-A2E193083618}"/>
                </a:ext>
              </a:extLst>
            </p:cNvPr>
            <p:cNvSpPr txBox="1">
              <a:spLocks noChangeArrowheads="1"/>
            </p:cNvSpPr>
            <p:nvPr/>
          </p:nvSpPr>
          <p:spPr bwMode="auto">
            <a:xfrm>
              <a:off x="8803755" y="2831067"/>
              <a:ext cx="891662" cy="3215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2700">
                  <a:solidFill>
                    <a:schemeClr val="bg1"/>
                  </a:solidFill>
                  <a:latin typeface="Arial" panose="020B0604020202020204" pitchFamily="34" charset="0"/>
                </a:rPr>
                <a:t>TGF</a:t>
              </a:r>
              <a:endParaRPr lang="en-US" altLang="ru-RU" sz="2700">
                <a:solidFill>
                  <a:schemeClr val="bg1"/>
                </a:solidFill>
                <a:latin typeface="Arial" panose="020B0604020202020204" pitchFamily="34" charset="0"/>
              </a:endParaRPr>
            </a:p>
          </p:txBody>
        </p:sp>
      </p:grpSp>
      <p:sp>
        <p:nvSpPr>
          <p:cNvPr id="20" name="TextBox 19">
            <a:extLst>
              <a:ext uri="{FF2B5EF4-FFF2-40B4-BE49-F238E27FC236}">
                <a16:creationId xmlns:a16="http://schemas.microsoft.com/office/drawing/2014/main" id="{94C65017-18BB-4FF3-945C-5B8FDF83590C}"/>
              </a:ext>
            </a:extLst>
          </p:cNvPr>
          <p:cNvSpPr txBox="1"/>
          <p:nvPr/>
        </p:nvSpPr>
        <p:spPr>
          <a:xfrm>
            <a:off x="17749762" y="3105200"/>
            <a:ext cx="5494552" cy="1938992"/>
          </a:xfrm>
          <a:prstGeom prst="rect">
            <a:avLst/>
          </a:prstGeom>
          <a:noFill/>
        </p:spPr>
        <p:txBody>
          <a:bodyPr wrap="square" rtlCol="0">
            <a:spAutoFit/>
          </a:bodyPr>
          <a:lstStyle/>
          <a:p>
            <a:pPr algn="ctr"/>
            <a:r>
              <a:rPr lang="ru-RU" sz="6000" dirty="0">
                <a:latin typeface="+mn-lt"/>
              </a:rPr>
              <a:t>Грозы - атмосфера</a:t>
            </a:r>
          </a:p>
        </p:txBody>
      </p:sp>
      <p:pic>
        <p:nvPicPr>
          <p:cNvPr id="21" name="Picture 7" descr="work4">
            <a:extLst>
              <a:ext uri="{FF2B5EF4-FFF2-40B4-BE49-F238E27FC236}">
                <a16:creationId xmlns:a16="http://schemas.microsoft.com/office/drawing/2014/main" id="{C1B63418-1C24-457D-8FA3-789DD3F98D3A}"/>
              </a:ext>
            </a:extLst>
          </p:cNvPr>
          <p:cNvPicPr>
            <a:picLocks noGrp="1" noChangeAspect="1" noChangeArrowheads="1"/>
          </p:cNvPicPr>
          <p:nvPr>
            <p:ph sz="half" idx="1"/>
          </p:nvPr>
        </p:nvPicPr>
        <p:blipFill>
          <a:blip r:embed="rId7">
            <a:extLst>
              <a:ext uri="{28A0092B-C50C-407E-A947-70E740481C1C}">
                <a14:useLocalDpi xmlns:a14="http://schemas.microsoft.com/office/drawing/2010/main" val="0"/>
              </a:ext>
            </a:extLst>
          </a:blip>
          <a:srcRect/>
          <a:stretch>
            <a:fillRect/>
          </a:stretch>
        </p:blipFill>
        <p:spPr>
          <a:xfrm>
            <a:off x="7895173" y="7773189"/>
            <a:ext cx="10019398" cy="5730534"/>
          </a:xfrm>
          <a:noFill/>
        </p:spPr>
      </p:pic>
      <p:sp>
        <p:nvSpPr>
          <p:cNvPr id="23" name="TextBox 22">
            <a:extLst>
              <a:ext uri="{FF2B5EF4-FFF2-40B4-BE49-F238E27FC236}">
                <a16:creationId xmlns:a16="http://schemas.microsoft.com/office/drawing/2014/main" id="{2368B41B-82FA-4970-9391-D5C150F4805D}"/>
              </a:ext>
            </a:extLst>
          </p:cNvPr>
          <p:cNvSpPr txBox="1"/>
          <p:nvPr/>
        </p:nvSpPr>
        <p:spPr>
          <a:xfrm>
            <a:off x="9085352" y="3920928"/>
            <a:ext cx="8373844" cy="6555641"/>
          </a:xfrm>
          <a:prstGeom prst="rect">
            <a:avLst/>
          </a:prstGeom>
          <a:noFill/>
        </p:spPr>
        <p:txBody>
          <a:bodyPr wrap="square" rtlCol="0">
            <a:spAutoFit/>
          </a:bodyPr>
          <a:lstStyle/>
          <a:p>
            <a:pPr marL="571500" indent="-571500">
              <a:buFont typeface="Arial" panose="020B0604020202020204" pitchFamily="34" charset="0"/>
              <a:buChar char="•"/>
            </a:pPr>
            <a:r>
              <a:rPr lang="ru-RU" sz="6000" dirty="0">
                <a:latin typeface="+mn-lt"/>
              </a:rPr>
              <a:t>Интенсивность зависит от солнечной активности</a:t>
            </a:r>
          </a:p>
          <a:p>
            <a:pPr marL="571500" indent="-571500">
              <a:buFont typeface="Arial" panose="020B0604020202020204" pitchFamily="34" charset="0"/>
              <a:buChar char="•"/>
            </a:pPr>
            <a:r>
              <a:rPr lang="ru-RU" sz="6000" dirty="0">
                <a:latin typeface="+mn-lt"/>
              </a:rPr>
              <a:t>Корреляция между потоком и облачностью</a:t>
            </a:r>
          </a:p>
        </p:txBody>
      </p:sp>
    </p:spTree>
    <p:extLst>
      <p:ext uri="{BB962C8B-B14F-4D97-AF65-F5344CB8AC3E}">
        <p14:creationId xmlns:p14="http://schemas.microsoft.com/office/powerpoint/2010/main" val="2875544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 Box 20">
            <a:extLst>
              <a:ext uri="{FF2B5EF4-FFF2-40B4-BE49-F238E27FC236}">
                <a16:creationId xmlns:a16="http://schemas.microsoft.com/office/drawing/2014/main" id="{47662FF0-5354-420F-A009-1A882BB5C83E}"/>
              </a:ext>
            </a:extLst>
          </p:cNvPr>
          <p:cNvSpPr txBox="1">
            <a:spLocks noChangeArrowheads="1"/>
          </p:cNvSpPr>
          <p:nvPr/>
        </p:nvSpPr>
        <p:spPr bwMode="auto">
          <a:xfrm>
            <a:off x="0" y="-17144"/>
            <a:ext cx="24384000" cy="1077218"/>
          </a:xfrm>
          <a:prstGeom prst="rect">
            <a:avLst/>
          </a:prstGeom>
          <a:noFill/>
          <a:ln w="12700" cap="sq">
            <a:noFill/>
            <a:miter lim="800000"/>
            <a:headEnd type="none" w="sm" len="sm"/>
            <a:tailEnd type="none" w="sm" len="sm"/>
          </a:ln>
        </p:spPr>
        <p:txBody>
          <a:bodyPr wrap="square">
            <a:spAutoFit/>
          </a:bodyPr>
          <a:lstStyle/>
          <a:p>
            <a:pPr algn="ctr">
              <a:defRPr/>
            </a:pPr>
            <a:r>
              <a:rPr lang="ru-RU" sz="6400" dirty="0">
                <a:latin typeface="+mn-lt"/>
              </a:rPr>
              <a:t>Проект конфигурации российской орбитальной станции </a:t>
            </a:r>
          </a:p>
        </p:txBody>
      </p:sp>
      <p:pic>
        <p:nvPicPr>
          <p:cNvPr id="13" name="Рисунок 12">
            <a:extLst>
              <a:ext uri="{FF2B5EF4-FFF2-40B4-BE49-F238E27FC236}">
                <a16:creationId xmlns:a16="http://schemas.microsoft.com/office/drawing/2014/main" id="{1540BEAD-06FB-0125-E041-164462373E72}"/>
              </a:ext>
            </a:extLst>
          </p:cNvPr>
          <p:cNvPicPr>
            <a:picLocks noChangeAspect="1"/>
          </p:cNvPicPr>
          <p:nvPr/>
        </p:nvPicPr>
        <p:blipFill>
          <a:blip r:embed="rId2"/>
          <a:stretch>
            <a:fillRect/>
          </a:stretch>
        </p:blipFill>
        <p:spPr>
          <a:xfrm>
            <a:off x="1578912" y="1281432"/>
            <a:ext cx="6670288" cy="6320892"/>
          </a:xfrm>
          <a:prstGeom prst="rect">
            <a:avLst/>
          </a:prstGeom>
        </p:spPr>
      </p:pic>
      <p:pic>
        <p:nvPicPr>
          <p:cNvPr id="17" name="Рисунок 16">
            <a:extLst>
              <a:ext uri="{FF2B5EF4-FFF2-40B4-BE49-F238E27FC236}">
                <a16:creationId xmlns:a16="http://schemas.microsoft.com/office/drawing/2014/main" id="{A25ABC5C-0914-B0C3-3ACB-32F12735D6DB}"/>
              </a:ext>
            </a:extLst>
          </p:cNvPr>
          <p:cNvPicPr>
            <a:picLocks noChangeAspect="1"/>
          </p:cNvPicPr>
          <p:nvPr/>
        </p:nvPicPr>
        <p:blipFill>
          <a:blip r:embed="rId3"/>
          <a:stretch>
            <a:fillRect/>
          </a:stretch>
        </p:blipFill>
        <p:spPr>
          <a:xfrm>
            <a:off x="2017746" y="7738723"/>
            <a:ext cx="5792620" cy="5836174"/>
          </a:xfrm>
          <a:prstGeom prst="rect">
            <a:avLst/>
          </a:prstGeom>
        </p:spPr>
      </p:pic>
      <p:sp>
        <p:nvSpPr>
          <p:cNvPr id="25" name="TextBox 24">
            <a:extLst>
              <a:ext uri="{FF2B5EF4-FFF2-40B4-BE49-F238E27FC236}">
                <a16:creationId xmlns:a16="http://schemas.microsoft.com/office/drawing/2014/main" id="{4486709C-F3FF-34C2-E738-DE81D063D5B1}"/>
              </a:ext>
            </a:extLst>
          </p:cNvPr>
          <p:cNvSpPr txBox="1"/>
          <p:nvPr/>
        </p:nvSpPr>
        <p:spPr>
          <a:xfrm>
            <a:off x="10271837" y="9487259"/>
            <a:ext cx="11756054" cy="1077218"/>
          </a:xfrm>
          <a:prstGeom prst="rect">
            <a:avLst/>
          </a:prstGeom>
          <a:noFill/>
        </p:spPr>
        <p:txBody>
          <a:bodyPr wrap="square">
            <a:spAutoFit/>
          </a:bodyPr>
          <a:lstStyle/>
          <a:p>
            <a:pPr algn="ctr"/>
            <a:r>
              <a:rPr lang="ru-RU" sz="3200" i="1" dirty="0">
                <a:latin typeface="+mn-lt"/>
              </a:rPr>
              <a:t>Конфигурация РОС (по материалам эскизного проекта</a:t>
            </a:r>
            <a:br>
              <a:rPr lang="ru-RU" sz="3200" i="1" dirty="0">
                <a:latin typeface="+mn-lt"/>
              </a:rPr>
            </a:br>
            <a:r>
              <a:rPr lang="ru-RU" sz="3200" i="1" dirty="0">
                <a:latin typeface="+mn-lt"/>
              </a:rPr>
              <a:t>КК РОС разработки ПАО «РКК «Энергия»)</a:t>
            </a:r>
          </a:p>
        </p:txBody>
      </p:sp>
      <p:sp>
        <p:nvSpPr>
          <p:cNvPr id="31" name="TextBox 30">
            <a:extLst>
              <a:ext uri="{FF2B5EF4-FFF2-40B4-BE49-F238E27FC236}">
                <a16:creationId xmlns:a16="http://schemas.microsoft.com/office/drawing/2014/main" id="{981B05DC-6B0F-D2BF-46B5-92CB5FD962E4}"/>
              </a:ext>
            </a:extLst>
          </p:cNvPr>
          <p:cNvSpPr txBox="1"/>
          <p:nvPr/>
        </p:nvSpPr>
        <p:spPr>
          <a:xfrm>
            <a:off x="8427003" y="11091149"/>
            <a:ext cx="15956998" cy="2554545"/>
          </a:xfrm>
          <a:prstGeom prst="rect">
            <a:avLst/>
          </a:prstGeom>
          <a:noFill/>
        </p:spPr>
        <p:txBody>
          <a:bodyPr wrap="square">
            <a:spAutoFit/>
          </a:bodyPr>
          <a:lstStyle/>
          <a:p>
            <a:pPr algn="ctr"/>
            <a:r>
              <a:rPr lang="ru-RU" sz="3200" dirty="0">
                <a:latin typeface="+mn-lt"/>
              </a:rPr>
              <a:t>Наклонение 96,8</a:t>
            </a:r>
            <a:r>
              <a:rPr lang="ru-RU" sz="3200" dirty="0">
                <a:latin typeface="+mn-lt"/>
                <a:ea typeface="Calibri" panose="020F0502020204030204" pitchFamily="34" charset="0"/>
                <a:cs typeface="Calibri" panose="020F0502020204030204" pitchFamily="34" charset="0"/>
              </a:rPr>
              <a:t>°: полный обзор Земли, включая северный морской путь </a:t>
            </a:r>
            <a:br>
              <a:rPr lang="ru-RU" sz="3200" dirty="0">
                <a:latin typeface="+mn-lt"/>
                <a:ea typeface="Calibri" panose="020F0502020204030204" pitchFamily="34" charset="0"/>
                <a:cs typeface="Calibri" panose="020F0502020204030204" pitchFamily="34" charset="0"/>
              </a:rPr>
            </a:br>
            <a:r>
              <a:rPr lang="ru-RU" sz="3200" i="1" dirty="0">
                <a:latin typeface="+mn-lt"/>
                <a:ea typeface="Calibri" panose="020F0502020204030204" pitchFamily="34" charset="0"/>
                <a:cs typeface="Calibri" panose="020F0502020204030204" pitchFamily="34" charset="0"/>
              </a:rPr>
              <a:t>(с РС МКС – 51,6° – обзор Земли – до 78%, в т.ч. до 10% территории России)</a:t>
            </a:r>
          </a:p>
          <a:p>
            <a:pPr algn="ctr"/>
            <a:r>
              <a:rPr lang="ru-RU" sz="3200" i="1" dirty="0">
                <a:latin typeface="+mn-lt"/>
                <a:ea typeface="Calibri" panose="020F0502020204030204" pitchFamily="34" charset="0"/>
                <a:cs typeface="Calibri" panose="020F0502020204030204" pitchFamily="34" charset="0"/>
              </a:rPr>
              <a:t> Условия на РОС – приближенные к дальнему космосу </a:t>
            </a:r>
            <a:br>
              <a:rPr lang="ru-RU" sz="3200" i="1" dirty="0">
                <a:latin typeface="+mn-lt"/>
                <a:ea typeface="Calibri" panose="020F0502020204030204" pitchFamily="34" charset="0"/>
                <a:cs typeface="Calibri" panose="020F0502020204030204" pitchFamily="34" charset="0"/>
              </a:rPr>
            </a:br>
            <a:r>
              <a:rPr lang="ru-RU" sz="3200" i="1" dirty="0">
                <a:latin typeface="+mn-lt"/>
                <a:ea typeface="Calibri" panose="020F0502020204030204" pitchFamily="34" charset="0"/>
                <a:cs typeface="Calibri" panose="020F0502020204030204" pitchFamily="34" charset="0"/>
              </a:rPr>
              <a:t>(до 25% времени каждого витка)</a:t>
            </a:r>
            <a:endParaRPr lang="ru-RU" sz="3200" i="1" dirty="0">
              <a:latin typeface="+mn-lt"/>
            </a:endParaRPr>
          </a:p>
        </p:txBody>
      </p:sp>
      <p:pic>
        <p:nvPicPr>
          <p:cNvPr id="3" name="Рисунок 2">
            <a:extLst>
              <a:ext uri="{FF2B5EF4-FFF2-40B4-BE49-F238E27FC236}">
                <a16:creationId xmlns:a16="http://schemas.microsoft.com/office/drawing/2014/main" id="{D40B55A8-02DF-95E6-5BF8-681D5BE002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3330" y="1830561"/>
            <a:ext cx="12604560" cy="6736882"/>
          </a:xfrm>
          <a:prstGeom prst="rect">
            <a:avLst/>
          </a:prstGeom>
        </p:spPr>
      </p:pic>
    </p:spTree>
    <p:extLst>
      <p:ext uri="{BB962C8B-B14F-4D97-AF65-F5344CB8AC3E}">
        <p14:creationId xmlns:p14="http://schemas.microsoft.com/office/powerpoint/2010/main" val="2404088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43263D-763F-9AE4-61E6-B1A8994F3DD0}"/>
              </a:ext>
            </a:extLst>
          </p:cNvPr>
          <p:cNvSpPr txBox="1"/>
          <p:nvPr/>
        </p:nvSpPr>
        <p:spPr>
          <a:xfrm>
            <a:off x="8338599" y="169008"/>
            <a:ext cx="591187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ru-RU" sz="6600" b="1" i="0" u="none" strike="noStrike" cap="none" spc="0" normalizeH="0" baseline="0" dirty="0">
                <a:ln>
                  <a:noFill/>
                </a:ln>
                <a:solidFill>
                  <a:srgbClr val="FFFFFF"/>
                </a:solidFill>
                <a:effectLst/>
                <a:uFillTx/>
                <a:latin typeface="Helvetica Neue"/>
                <a:ea typeface="Helvetica Neue"/>
                <a:cs typeface="Helvetica Neue"/>
                <a:sym typeface="Helvetica Neue"/>
              </a:rPr>
              <a:t>Два сценария</a:t>
            </a:r>
          </a:p>
        </p:txBody>
      </p:sp>
      <p:sp>
        <p:nvSpPr>
          <p:cNvPr id="3" name="TextBox 2">
            <a:extLst>
              <a:ext uri="{FF2B5EF4-FFF2-40B4-BE49-F238E27FC236}">
                <a16:creationId xmlns:a16="http://schemas.microsoft.com/office/drawing/2014/main" id="{718D25F8-039E-5D5D-8402-C06AAA315248}"/>
              </a:ext>
            </a:extLst>
          </p:cNvPr>
          <p:cNvSpPr txBox="1"/>
          <p:nvPr/>
        </p:nvSpPr>
        <p:spPr>
          <a:xfrm>
            <a:off x="387503" y="3366262"/>
            <a:ext cx="494847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ru-RU" sz="4000" b="1" i="0" u="none" strike="noStrike" cap="none" spc="0" normalizeH="0" baseline="0" dirty="0">
                <a:ln>
                  <a:noFill/>
                </a:ln>
                <a:solidFill>
                  <a:srgbClr val="FFFFFF"/>
                </a:solidFill>
                <a:effectLst/>
                <a:uFillTx/>
                <a:latin typeface="Helvetica Neue"/>
                <a:ea typeface="Helvetica Neue"/>
                <a:cs typeface="Helvetica Neue"/>
                <a:sym typeface="Helvetica Neue"/>
              </a:rPr>
              <a:t>Пессимистический</a:t>
            </a:r>
          </a:p>
        </p:txBody>
      </p:sp>
      <p:sp>
        <p:nvSpPr>
          <p:cNvPr id="4" name="TextBox 3">
            <a:extLst>
              <a:ext uri="{FF2B5EF4-FFF2-40B4-BE49-F238E27FC236}">
                <a16:creationId xmlns:a16="http://schemas.microsoft.com/office/drawing/2014/main" id="{FD196554-213D-9450-5AA7-C00B72BB5AFB}"/>
              </a:ext>
            </a:extLst>
          </p:cNvPr>
          <p:cNvSpPr txBox="1"/>
          <p:nvPr/>
        </p:nvSpPr>
        <p:spPr>
          <a:xfrm>
            <a:off x="519750" y="9326795"/>
            <a:ext cx="468397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ru-RU" sz="4000" b="1" i="0" u="none" strike="noStrike" cap="none" spc="0" normalizeH="0" baseline="0" dirty="0">
                <a:ln>
                  <a:noFill/>
                </a:ln>
                <a:solidFill>
                  <a:srgbClr val="FFFFFF"/>
                </a:solidFill>
                <a:effectLst/>
                <a:uFillTx/>
                <a:latin typeface="Helvetica Neue"/>
                <a:ea typeface="Helvetica Neue"/>
                <a:cs typeface="Helvetica Neue"/>
                <a:sym typeface="Helvetica Neue"/>
              </a:rPr>
              <a:t>Оптимистический</a:t>
            </a:r>
          </a:p>
        </p:txBody>
      </p:sp>
      <p:pic>
        <p:nvPicPr>
          <p:cNvPr id="1026" name="Picture 2" descr="Picture background">
            <a:extLst>
              <a:ext uri="{FF2B5EF4-FFF2-40B4-BE49-F238E27FC236}">
                <a16:creationId xmlns:a16="http://schemas.microsoft.com/office/drawing/2014/main" id="{6BA72BB9-1204-7ADE-6224-27A20AFD2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6267" y="1823212"/>
            <a:ext cx="12005733" cy="75035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background">
            <a:extLst>
              <a:ext uri="{FF2B5EF4-FFF2-40B4-BE49-F238E27FC236}">
                <a16:creationId xmlns:a16="http://schemas.microsoft.com/office/drawing/2014/main" id="{4EB888BA-764B-9D21-7926-42A26E5B7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992" y="6542487"/>
            <a:ext cx="11191876" cy="6640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92055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1BEBC5F-D9B4-4F50-FE64-A576B5BA6686}"/>
              </a:ext>
            </a:extLst>
          </p:cNvPr>
          <p:cNvSpPr txBox="1"/>
          <p:nvPr/>
        </p:nvSpPr>
        <p:spPr>
          <a:xfrm>
            <a:off x="0" y="0"/>
            <a:ext cx="24384000" cy="1323439"/>
          </a:xfrm>
          <a:prstGeom prst="rect">
            <a:avLst/>
          </a:prstGeom>
          <a:solidFill>
            <a:schemeClr val="bg1">
              <a:lumMod val="75000"/>
            </a:schemeClr>
          </a:solidFill>
        </p:spPr>
        <p:txBody>
          <a:bodyPr wrap="square" rtlCol="0">
            <a:spAutoFit/>
          </a:bodyPr>
          <a:lstStyle/>
          <a:p>
            <a:pPr algn="ctr"/>
            <a:r>
              <a:rPr lang="ru-RU" sz="8000" dirty="0">
                <a:solidFill>
                  <a:schemeClr val="tx1"/>
                </a:solidFill>
                <a:latin typeface="+mn-lt"/>
                <a:ea typeface="PMingLiU"/>
              </a:rPr>
              <a:t>Орбитальный комплекс (ОК) «Нуклон» </a:t>
            </a:r>
            <a:endParaRPr lang="ru-RU" sz="13200" dirty="0">
              <a:solidFill>
                <a:schemeClr val="tx1"/>
              </a:solidFill>
              <a:latin typeface="+mn-lt"/>
            </a:endParaRPr>
          </a:p>
        </p:txBody>
      </p:sp>
      <p:pic>
        <p:nvPicPr>
          <p:cNvPr id="2" name="Рисунок 1">
            <a:extLst>
              <a:ext uri="{FF2B5EF4-FFF2-40B4-BE49-F238E27FC236}">
                <a16:creationId xmlns:a16="http://schemas.microsoft.com/office/drawing/2014/main" id="{7D7B1831-7E21-DEB4-14AD-5D2CEF343FA7}"/>
              </a:ext>
            </a:extLst>
          </p:cNvPr>
          <p:cNvPicPr>
            <a:picLocks noChangeAspect="1"/>
          </p:cNvPicPr>
          <p:nvPr/>
        </p:nvPicPr>
        <p:blipFill rotWithShape="1">
          <a:blip r:embed="rId3">
            <a:extLst>
              <a:ext uri="{28A0092B-C50C-407E-A947-70E740481C1C}">
                <a14:useLocalDpi xmlns:a14="http://schemas.microsoft.com/office/drawing/2010/main" val="0"/>
              </a:ext>
            </a:extLst>
          </a:blip>
          <a:srcRect l="2476" t="-8" r="4247" b="8"/>
          <a:stretch/>
        </p:blipFill>
        <p:spPr>
          <a:xfrm>
            <a:off x="9611044" y="2832720"/>
            <a:ext cx="13096556" cy="8050560"/>
          </a:xfrm>
          <a:prstGeom prst="rect">
            <a:avLst/>
          </a:prstGeom>
        </p:spPr>
      </p:pic>
      <p:sp>
        <p:nvSpPr>
          <p:cNvPr id="7" name="TextBox 6">
            <a:extLst>
              <a:ext uri="{FF2B5EF4-FFF2-40B4-BE49-F238E27FC236}">
                <a16:creationId xmlns:a16="http://schemas.microsoft.com/office/drawing/2014/main" id="{74416E1B-D56F-925F-D87F-9740C41668E1}"/>
              </a:ext>
            </a:extLst>
          </p:cNvPr>
          <p:cNvSpPr txBox="1"/>
          <p:nvPr/>
        </p:nvSpPr>
        <p:spPr>
          <a:xfrm>
            <a:off x="778934" y="2333495"/>
            <a:ext cx="7975960" cy="3046988"/>
          </a:xfrm>
          <a:prstGeom prst="rect">
            <a:avLst/>
          </a:prstGeom>
          <a:noFill/>
        </p:spPr>
        <p:txBody>
          <a:bodyPr wrap="square" rtlCol="0">
            <a:spAutoFit/>
          </a:bodyPr>
          <a:lstStyle/>
          <a:p>
            <a:r>
              <a:rPr lang="en-US" sz="4800" dirty="0">
                <a:latin typeface="+mn-lt"/>
              </a:rPr>
              <a:t>1. </a:t>
            </a:r>
            <a:r>
              <a:rPr lang="ru-RU" sz="4800" dirty="0">
                <a:latin typeface="+mn-lt"/>
              </a:rPr>
              <a:t>Транспортно-энергетический модуль (ТЭМ) с ядерной энергоустановкой (ЯЭУ)</a:t>
            </a:r>
          </a:p>
        </p:txBody>
      </p:sp>
      <p:sp>
        <p:nvSpPr>
          <p:cNvPr id="9" name="TextBox 8">
            <a:extLst>
              <a:ext uri="{FF2B5EF4-FFF2-40B4-BE49-F238E27FC236}">
                <a16:creationId xmlns:a16="http://schemas.microsoft.com/office/drawing/2014/main" id="{CE884838-F5E1-14B7-AD5C-FE7F4DF5992E}"/>
              </a:ext>
            </a:extLst>
          </p:cNvPr>
          <p:cNvSpPr txBox="1"/>
          <p:nvPr/>
        </p:nvSpPr>
        <p:spPr>
          <a:xfrm>
            <a:off x="744130" y="6387884"/>
            <a:ext cx="7975960" cy="1569660"/>
          </a:xfrm>
          <a:prstGeom prst="rect">
            <a:avLst/>
          </a:prstGeom>
          <a:noFill/>
        </p:spPr>
        <p:txBody>
          <a:bodyPr wrap="square" rtlCol="0">
            <a:spAutoFit/>
          </a:bodyPr>
          <a:lstStyle/>
          <a:p>
            <a:r>
              <a:rPr lang="en-US" sz="4800" dirty="0">
                <a:latin typeface="+mn-lt"/>
              </a:rPr>
              <a:t>2. </a:t>
            </a:r>
            <a:r>
              <a:rPr lang="ru-RU" sz="4800" dirty="0">
                <a:latin typeface="+mn-lt"/>
              </a:rPr>
              <a:t>Модуль полезной нагрузки (МПН)</a:t>
            </a:r>
          </a:p>
        </p:txBody>
      </p:sp>
      <p:sp>
        <p:nvSpPr>
          <p:cNvPr id="3" name="Овал 2">
            <a:extLst>
              <a:ext uri="{FF2B5EF4-FFF2-40B4-BE49-F238E27FC236}">
                <a16:creationId xmlns:a16="http://schemas.microsoft.com/office/drawing/2014/main" id="{D4A75312-0799-D526-1374-AB0B066E5051}"/>
              </a:ext>
            </a:extLst>
          </p:cNvPr>
          <p:cNvSpPr/>
          <p:nvPr/>
        </p:nvSpPr>
        <p:spPr>
          <a:xfrm>
            <a:off x="9611044" y="2875861"/>
            <a:ext cx="8880156" cy="5710998"/>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6000"/>
          </a:p>
        </p:txBody>
      </p:sp>
      <p:sp>
        <p:nvSpPr>
          <p:cNvPr id="5" name="Овал 4">
            <a:extLst>
              <a:ext uri="{FF2B5EF4-FFF2-40B4-BE49-F238E27FC236}">
                <a16:creationId xmlns:a16="http://schemas.microsoft.com/office/drawing/2014/main" id="{52AD9879-498C-BD20-3BE5-F39CE89E16C0}"/>
              </a:ext>
            </a:extLst>
          </p:cNvPr>
          <p:cNvSpPr/>
          <p:nvPr/>
        </p:nvSpPr>
        <p:spPr>
          <a:xfrm>
            <a:off x="16878053" y="6911104"/>
            <a:ext cx="4938594" cy="3351508"/>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6000"/>
          </a:p>
        </p:txBody>
      </p:sp>
      <p:cxnSp>
        <p:nvCxnSpPr>
          <p:cNvPr id="8" name="Прямая соединительная линия 7">
            <a:extLst>
              <a:ext uri="{FF2B5EF4-FFF2-40B4-BE49-F238E27FC236}">
                <a16:creationId xmlns:a16="http://schemas.microsoft.com/office/drawing/2014/main" id="{E829BFFE-9464-B25C-346E-C3CEACAB8D5C}"/>
              </a:ext>
            </a:extLst>
          </p:cNvPr>
          <p:cNvCxnSpPr>
            <a:cxnSpLocks/>
            <a:stCxn id="3" idx="2"/>
            <a:endCxn id="7" idx="2"/>
          </p:cNvCxnSpPr>
          <p:nvPr/>
        </p:nvCxnSpPr>
        <p:spPr>
          <a:xfrm flipH="1" flipV="1">
            <a:off x="4766914" y="5380483"/>
            <a:ext cx="4844130" cy="350877"/>
          </a:xfrm>
          <a:prstGeom prst="lin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cxnSp>
      <p:cxnSp>
        <p:nvCxnSpPr>
          <p:cNvPr id="10" name="Прямая соединительная линия 9">
            <a:extLst>
              <a:ext uri="{FF2B5EF4-FFF2-40B4-BE49-F238E27FC236}">
                <a16:creationId xmlns:a16="http://schemas.microsoft.com/office/drawing/2014/main" id="{CC7202AD-4707-7C84-9D84-977A2C046900}"/>
              </a:ext>
            </a:extLst>
          </p:cNvPr>
          <p:cNvCxnSpPr>
            <a:cxnSpLocks/>
            <a:stCxn id="5" idx="3"/>
            <a:endCxn id="9" idx="2"/>
          </p:cNvCxnSpPr>
          <p:nvPr/>
        </p:nvCxnSpPr>
        <p:spPr>
          <a:xfrm flipH="1" flipV="1">
            <a:off x="4732110" y="7957544"/>
            <a:ext cx="12869183" cy="1814251"/>
          </a:xfrm>
          <a:prstGeom prst="lin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cxnSp>
      <p:sp>
        <p:nvSpPr>
          <p:cNvPr id="22" name="TextBox 21">
            <a:extLst>
              <a:ext uri="{FF2B5EF4-FFF2-40B4-BE49-F238E27FC236}">
                <a16:creationId xmlns:a16="http://schemas.microsoft.com/office/drawing/2014/main" id="{4A4C5123-48CE-D1BA-F8D7-4638EF24E33C}"/>
              </a:ext>
            </a:extLst>
          </p:cNvPr>
          <p:cNvSpPr txBox="1"/>
          <p:nvPr/>
        </p:nvSpPr>
        <p:spPr>
          <a:xfrm>
            <a:off x="778934" y="10048794"/>
            <a:ext cx="7975960" cy="1815882"/>
          </a:xfrm>
          <a:prstGeom prst="rect">
            <a:avLst/>
          </a:prstGeom>
          <a:noFill/>
        </p:spPr>
        <p:txBody>
          <a:bodyPr wrap="square" rtlCol="0">
            <a:spAutoFit/>
          </a:bodyPr>
          <a:lstStyle/>
          <a:p>
            <a:r>
              <a:rPr lang="ru-RU" sz="5600" dirty="0">
                <a:latin typeface="+mn-lt"/>
              </a:rPr>
              <a:t>Масса</a:t>
            </a:r>
            <a:r>
              <a:rPr lang="en-US" sz="5600" dirty="0">
                <a:latin typeface="+mn-lt"/>
              </a:rPr>
              <a:t>: 38 </a:t>
            </a:r>
            <a:r>
              <a:rPr lang="ru-RU" sz="5600" dirty="0">
                <a:latin typeface="+mn-lt"/>
              </a:rPr>
              <a:t>тонн</a:t>
            </a:r>
            <a:endParaRPr lang="en-US" sz="5600" dirty="0">
              <a:latin typeface="+mn-lt"/>
            </a:endParaRPr>
          </a:p>
          <a:p>
            <a:r>
              <a:rPr lang="ru-RU" sz="5600" dirty="0">
                <a:latin typeface="+mn-lt"/>
              </a:rPr>
              <a:t>Мощность</a:t>
            </a:r>
            <a:r>
              <a:rPr lang="en-US" sz="5600" dirty="0">
                <a:latin typeface="+mn-lt"/>
              </a:rPr>
              <a:t>: 500 </a:t>
            </a:r>
            <a:r>
              <a:rPr lang="ru-RU" sz="5600" dirty="0">
                <a:latin typeface="+mn-lt"/>
              </a:rPr>
              <a:t>кВт</a:t>
            </a:r>
          </a:p>
        </p:txBody>
      </p:sp>
    </p:spTree>
    <p:extLst>
      <p:ext uri="{BB962C8B-B14F-4D97-AF65-F5344CB8AC3E}">
        <p14:creationId xmlns:p14="http://schemas.microsoft.com/office/powerpoint/2010/main" val="246739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TerraGenesis: как бы выглядели спутники Юпитера, если бы они были  жизнепригодны | Пикабу"/>
          <p:cNvPicPr>
            <a:picLocks noChangeAspect="1" noChangeArrowheads="1"/>
          </p:cNvPicPr>
          <p:nvPr/>
        </p:nvPicPr>
        <p:blipFill>
          <a:blip r:embed="rId2" cstate="print"/>
          <a:srcRect/>
          <a:stretch>
            <a:fillRect/>
          </a:stretch>
        </p:blipFill>
        <p:spPr bwMode="auto">
          <a:xfrm>
            <a:off x="5815378" y="1965580"/>
            <a:ext cx="13976832" cy="6988416"/>
          </a:xfrm>
          <a:prstGeom prst="rect">
            <a:avLst/>
          </a:prstGeom>
          <a:noFill/>
          <a:ln>
            <a:solidFill>
              <a:schemeClr val="bg2"/>
            </a:solidFill>
          </a:ln>
        </p:spPr>
      </p:pic>
      <p:pic>
        <p:nvPicPr>
          <p:cNvPr id="3" name="Picture 2" descr="Спутник Ганимед - главное украшение орбиты Юпитера"/>
          <p:cNvPicPr>
            <a:picLocks noChangeAspect="1" noChangeArrowheads="1"/>
          </p:cNvPicPr>
          <p:nvPr/>
        </p:nvPicPr>
        <p:blipFill>
          <a:blip r:embed="rId3" cstate="print"/>
          <a:srcRect/>
          <a:stretch>
            <a:fillRect/>
          </a:stretch>
        </p:blipFill>
        <p:spPr bwMode="auto">
          <a:xfrm>
            <a:off x="19344040" y="8645236"/>
            <a:ext cx="5039960" cy="5130140"/>
          </a:xfrm>
          <a:prstGeom prst="rect">
            <a:avLst/>
          </a:prstGeom>
          <a:noFill/>
        </p:spPr>
      </p:pic>
      <p:pic>
        <p:nvPicPr>
          <p:cNvPr id="43012" name="Picture 4" descr="Космос"/>
          <p:cNvPicPr>
            <a:picLocks noChangeAspect="1" noChangeArrowheads="1"/>
          </p:cNvPicPr>
          <p:nvPr/>
        </p:nvPicPr>
        <p:blipFill>
          <a:blip r:embed="rId4" cstate="print"/>
          <a:srcRect/>
          <a:stretch>
            <a:fillRect/>
          </a:stretch>
        </p:blipFill>
        <p:spPr bwMode="auto">
          <a:xfrm>
            <a:off x="151164" y="8953997"/>
            <a:ext cx="7350084" cy="4750130"/>
          </a:xfrm>
          <a:prstGeom prst="rect">
            <a:avLst/>
          </a:prstGeom>
          <a:noFill/>
        </p:spPr>
      </p:pic>
      <p:sp>
        <p:nvSpPr>
          <p:cNvPr id="5" name="TextBox 4"/>
          <p:cNvSpPr txBox="1"/>
          <p:nvPr/>
        </p:nvSpPr>
        <p:spPr>
          <a:xfrm>
            <a:off x="4917359" y="64085"/>
            <a:ext cx="16160193" cy="1200329"/>
          </a:xfrm>
          <a:prstGeom prst="rect">
            <a:avLst/>
          </a:prstGeom>
          <a:noFill/>
        </p:spPr>
        <p:txBody>
          <a:bodyPr wrap="none" rtlCol="0">
            <a:spAutoFit/>
          </a:bodyPr>
          <a:lstStyle/>
          <a:p>
            <a:r>
              <a:rPr lang="ru-RU" sz="7200" dirty="0">
                <a:latin typeface="+mn-lt"/>
              </a:rPr>
              <a:t>Исследования спутников Юпитера</a:t>
            </a:r>
          </a:p>
        </p:txBody>
      </p:sp>
      <p:cxnSp>
        <p:nvCxnSpPr>
          <p:cNvPr id="8" name="Прямая со стрелкой 7"/>
          <p:cNvCxnSpPr>
            <a:cxnSpLocks/>
          </p:cNvCxnSpPr>
          <p:nvPr/>
        </p:nvCxnSpPr>
        <p:spPr>
          <a:xfrm>
            <a:off x="15552717" y="6151423"/>
            <a:ext cx="4239494" cy="280257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9443081" y="7907782"/>
            <a:ext cx="6519554" cy="7718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6000"/>
          </a:p>
        </p:txBody>
      </p:sp>
      <p:cxnSp>
        <p:nvCxnSpPr>
          <p:cNvPr id="16" name="Прямая со стрелкой 15"/>
          <p:cNvCxnSpPr>
            <a:cxnSpLocks/>
          </p:cNvCxnSpPr>
          <p:nvPr/>
        </p:nvCxnSpPr>
        <p:spPr>
          <a:xfrm flipH="1">
            <a:off x="6526143" y="5459789"/>
            <a:ext cx="6094226" cy="41077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0" name="Picture 2" descr="Picture background">
            <a:extLst>
              <a:ext uri="{FF2B5EF4-FFF2-40B4-BE49-F238E27FC236}">
                <a16:creationId xmlns:a16="http://schemas.microsoft.com/office/drawing/2014/main" id="{6B4E2E3D-E642-E39F-2FBD-8F9D1AB29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9104" y="9477939"/>
            <a:ext cx="5753100" cy="38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621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9AE61F-5386-4122-95CF-53430201A8D6}"/>
              </a:ext>
            </a:extLst>
          </p:cNvPr>
          <p:cNvSpPr>
            <a:spLocks noGrp="1"/>
          </p:cNvSpPr>
          <p:nvPr>
            <p:ph type="title"/>
          </p:nvPr>
        </p:nvSpPr>
        <p:spPr>
          <a:xfrm>
            <a:off x="1676400" y="-30493"/>
            <a:ext cx="21031200" cy="1955718"/>
          </a:xfrm>
        </p:spPr>
        <p:txBody>
          <a:bodyPr/>
          <a:lstStyle/>
          <a:p>
            <a:r>
              <a:rPr lang="ru-RU" b="1" dirty="0"/>
              <a:t>Освоение космоса</a:t>
            </a:r>
          </a:p>
        </p:txBody>
      </p:sp>
      <p:sp>
        <p:nvSpPr>
          <p:cNvPr id="4" name="TextBox 3">
            <a:extLst>
              <a:ext uri="{FF2B5EF4-FFF2-40B4-BE49-F238E27FC236}">
                <a16:creationId xmlns:a16="http://schemas.microsoft.com/office/drawing/2014/main" id="{2D6ABA85-3319-4BB6-91BF-51FA984A89C6}"/>
              </a:ext>
            </a:extLst>
          </p:cNvPr>
          <p:cNvSpPr txBox="1"/>
          <p:nvPr/>
        </p:nvSpPr>
        <p:spPr>
          <a:xfrm>
            <a:off x="341791" y="4519183"/>
            <a:ext cx="12325810" cy="6001643"/>
          </a:xfrm>
          <a:prstGeom prst="rect">
            <a:avLst/>
          </a:prstGeom>
          <a:noFill/>
        </p:spPr>
        <p:txBody>
          <a:bodyPr wrap="none" rtlCol="0">
            <a:spAutoFit/>
          </a:bodyPr>
          <a:lstStyle/>
          <a:p>
            <a:r>
              <a:rPr lang="ru-RU" sz="4800" dirty="0">
                <a:latin typeface="+mn-lt"/>
              </a:rPr>
              <a:t>Энергия цивилизации</a:t>
            </a:r>
          </a:p>
          <a:p>
            <a:pPr marL="761964" indent="-761964" algn="l">
              <a:buSzPct val="75000"/>
              <a:buFont typeface="Wingdings" charset="2"/>
              <a:buChar char="Ø"/>
            </a:pPr>
            <a:r>
              <a:rPr lang="ru-RU" sz="4800" dirty="0">
                <a:latin typeface="+mn-lt"/>
              </a:rPr>
              <a:t>начало   XX  века    	    30  </a:t>
            </a:r>
            <a:r>
              <a:rPr lang="ru-RU" sz="4800" dirty="0" err="1">
                <a:latin typeface="+mn-lt"/>
              </a:rPr>
              <a:t>ЭДж</a:t>
            </a:r>
            <a:r>
              <a:rPr lang="ru-RU" sz="4800" dirty="0">
                <a:latin typeface="+mn-lt"/>
              </a:rPr>
              <a:t>/год</a:t>
            </a:r>
          </a:p>
          <a:p>
            <a:pPr marL="761964" indent="-761964" algn="l">
              <a:buSzPct val="75000"/>
              <a:buFont typeface="Wingdings" charset="2"/>
              <a:buChar char="Ø"/>
            </a:pPr>
            <a:r>
              <a:rPr lang="ru-RU" sz="4800" dirty="0">
                <a:latin typeface="+mn-lt"/>
              </a:rPr>
              <a:t>начало  XXI  века   	  450  </a:t>
            </a:r>
            <a:r>
              <a:rPr lang="ru-RU" sz="4800" dirty="0" err="1">
                <a:latin typeface="+mn-lt"/>
              </a:rPr>
              <a:t>ЭДж</a:t>
            </a:r>
            <a:r>
              <a:rPr lang="ru-RU" sz="4800" dirty="0">
                <a:latin typeface="+mn-lt"/>
              </a:rPr>
              <a:t>/год</a:t>
            </a:r>
          </a:p>
          <a:p>
            <a:pPr marL="761964" indent="-761964" algn="l">
              <a:buSzPct val="75000"/>
              <a:buFont typeface="Wingdings" charset="2"/>
              <a:buChar char="Ø"/>
            </a:pPr>
            <a:r>
              <a:rPr lang="ru-RU" sz="4800" dirty="0">
                <a:latin typeface="+mn-lt"/>
              </a:rPr>
              <a:t>начало XXII  века      	      ?</a:t>
            </a:r>
          </a:p>
          <a:p>
            <a:pPr marL="761964" indent="-761964" algn="l">
              <a:buSzPct val="75000"/>
              <a:buFont typeface="Wingdings" charset="2"/>
              <a:buChar char="Ø"/>
            </a:pPr>
            <a:r>
              <a:rPr lang="ru-RU" sz="4800" dirty="0">
                <a:latin typeface="+mn-lt"/>
              </a:rPr>
              <a:t>потенциал солнечной </a:t>
            </a:r>
          </a:p>
          <a:p>
            <a:pPr algn="l">
              <a:buSzPct val="75000"/>
            </a:pPr>
            <a:r>
              <a:rPr lang="ru-RU" sz="4800" dirty="0">
                <a:latin typeface="+mn-lt"/>
              </a:rPr>
              <a:t>      энергетики на Земле   3000 </a:t>
            </a:r>
            <a:r>
              <a:rPr lang="ru-RU" sz="4800" dirty="0" err="1">
                <a:latin typeface="+mn-lt"/>
              </a:rPr>
              <a:t>ЭДж</a:t>
            </a:r>
            <a:r>
              <a:rPr lang="ru-RU" sz="4800" dirty="0">
                <a:latin typeface="+mn-lt"/>
              </a:rPr>
              <a:t>/год </a:t>
            </a:r>
          </a:p>
          <a:p>
            <a:pPr algn="l">
              <a:buSzPct val="75000"/>
            </a:pPr>
            <a:r>
              <a:rPr lang="ru-RU" sz="4800" dirty="0">
                <a:latin typeface="+mn-lt"/>
              </a:rPr>
              <a:t>	(0.1%)</a:t>
            </a:r>
          </a:p>
          <a:p>
            <a:pPr>
              <a:buSzPct val="75000"/>
            </a:pPr>
            <a:endParaRPr lang="ru-RU" sz="4800" dirty="0">
              <a:latin typeface="+mn-lt"/>
            </a:endParaRPr>
          </a:p>
        </p:txBody>
      </p:sp>
      <p:sp>
        <p:nvSpPr>
          <p:cNvPr id="6" name="TextBox 5">
            <a:extLst>
              <a:ext uri="{FF2B5EF4-FFF2-40B4-BE49-F238E27FC236}">
                <a16:creationId xmlns:a16="http://schemas.microsoft.com/office/drawing/2014/main" id="{6768C92A-86AB-4D13-8893-23AA7EBB6C55}"/>
              </a:ext>
            </a:extLst>
          </p:cNvPr>
          <p:cNvSpPr txBox="1"/>
          <p:nvPr/>
        </p:nvSpPr>
        <p:spPr>
          <a:xfrm>
            <a:off x="510746" y="2046414"/>
            <a:ext cx="21031200" cy="1816266"/>
          </a:xfrm>
          <a:prstGeom prst="rect">
            <a:avLst/>
          </a:prstGeom>
          <a:noFill/>
        </p:spPr>
        <p:txBody>
          <a:bodyPr wrap="square" rtlCol="0">
            <a:spAutoFit/>
          </a:bodyPr>
          <a:lstStyle/>
          <a:p>
            <a:r>
              <a:rPr lang="ru-RU" sz="3734" dirty="0">
                <a:latin typeface="+mn-lt"/>
              </a:rPr>
              <a:t>Естественная экспансия человечества, биосферы в целом</a:t>
            </a:r>
          </a:p>
          <a:p>
            <a:r>
              <a:rPr lang="ru-RU" sz="3734" dirty="0">
                <a:latin typeface="+mn-lt"/>
              </a:rPr>
              <a:t>	освоение Сибири и полярной зоны России началось 500 лет назад,  </a:t>
            </a:r>
          </a:p>
          <a:p>
            <a:r>
              <a:rPr lang="ru-RU" sz="3734" dirty="0">
                <a:latin typeface="+mn-lt"/>
              </a:rPr>
              <a:t>	но привело к качественному скачку только в XIX и XX веке</a:t>
            </a:r>
          </a:p>
        </p:txBody>
      </p:sp>
      <p:pic>
        <p:nvPicPr>
          <p:cNvPr id="12" name="Рисунок 11">
            <a:extLst>
              <a:ext uri="{FF2B5EF4-FFF2-40B4-BE49-F238E27FC236}">
                <a16:creationId xmlns:a16="http://schemas.microsoft.com/office/drawing/2014/main" id="{4264009C-E6F8-4162-9B8F-1D20BF9C028B}"/>
              </a:ext>
            </a:extLst>
          </p:cNvPr>
          <p:cNvPicPr>
            <a:picLocks noChangeAspect="1"/>
          </p:cNvPicPr>
          <p:nvPr/>
        </p:nvPicPr>
        <p:blipFill>
          <a:blip r:embed="rId2" cstate="print"/>
          <a:stretch>
            <a:fillRect/>
          </a:stretch>
        </p:blipFill>
        <p:spPr>
          <a:xfrm>
            <a:off x="13200883" y="4322236"/>
            <a:ext cx="10834982" cy="8110204"/>
          </a:xfrm>
          <a:prstGeom prst="rect">
            <a:avLst/>
          </a:prstGeom>
        </p:spPr>
      </p:pic>
      <p:sp>
        <p:nvSpPr>
          <p:cNvPr id="3" name="TextBox 2">
            <a:extLst>
              <a:ext uri="{FF2B5EF4-FFF2-40B4-BE49-F238E27FC236}">
                <a16:creationId xmlns:a16="http://schemas.microsoft.com/office/drawing/2014/main" id="{CD2678FA-C045-CF8A-B5A7-EA08E9821C65}"/>
              </a:ext>
            </a:extLst>
          </p:cNvPr>
          <p:cNvSpPr txBox="1"/>
          <p:nvPr/>
        </p:nvSpPr>
        <p:spPr>
          <a:xfrm>
            <a:off x="341791" y="11029420"/>
            <a:ext cx="12690136" cy="1569660"/>
          </a:xfrm>
          <a:prstGeom prst="rect">
            <a:avLst/>
          </a:prstGeom>
          <a:noFill/>
        </p:spPr>
        <p:txBody>
          <a:bodyPr wrap="square" rtlCol="0">
            <a:spAutoFit/>
          </a:bodyPr>
          <a:lstStyle/>
          <a:p>
            <a:pPr algn="ctr"/>
            <a:r>
              <a:rPr lang="ru-RU" sz="4800" dirty="0">
                <a:solidFill>
                  <a:srgbClr val="FF0000"/>
                </a:solidFill>
                <a:latin typeface="+mn-lt"/>
              </a:rPr>
              <a:t>Освоение космоса</a:t>
            </a:r>
            <a:r>
              <a:rPr lang="en-US" sz="4800" dirty="0">
                <a:solidFill>
                  <a:srgbClr val="FF0000"/>
                </a:solidFill>
                <a:latin typeface="+mn-lt"/>
              </a:rPr>
              <a:t> </a:t>
            </a:r>
            <a:r>
              <a:rPr lang="ru-RU" sz="4800" dirty="0">
                <a:solidFill>
                  <a:srgbClr val="FF0000"/>
                </a:solidFill>
                <a:latin typeface="+mn-lt"/>
              </a:rPr>
              <a:t>необходимо продолжать</a:t>
            </a:r>
          </a:p>
        </p:txBody>
      </p:sp>
    </p:spTree>
    <p:extLst>
      <p:ext uri="{BB962C8B-B14F-4D97-AF65-F5344CB8AC3E}">
        <p14:creationId xmlns:p14="http://schemas.microsoft.com/office/powerpoint/2010/main" val="1664113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D41031B3-13C7-E472-0BBA-51F1CE38F170}"/>
              </a:ext>
            </a:extLst>
          </p:cNvPr>
          <p:cNvSpPr>
            <a:spLocks noGrp="1"/>
          </p:cNvSpPr>
          <p:nvPr>
            <p:ph type="title"/>
          </p:nvPr>
        </p:nvSpPr>
        <p:spPr/>
        <p:txBody>
          <a:bodyPr>
            <a:normAutofit fontScale="90000"/>
          </a:bodyPr>
          <a:lstStyle/>
          <a:p>
            <a:r>
              <a:rPr lang="ru-RU" dirty="0"/>
              <a:t>Космические исследования. Зачем?</a:t>
            </a:r>
          </a:p>
        </p:txBody>
      </p:sp>
      <p:sp>
        <p:nvSpPr>
          <p:cNvPr id="7" name="Текст 6">
            <a:extLst>
              <a:ext uri="{FF2B5EF4-FFF2-40B4-BE49-F238E27FC236}">
                <a16:creationId xmlns:a16="http://schemas.microsoft.com/office/drawing/2014/main" id="{20B5605A-BF4F-0987-30B7-39143ABB32A1}"/>
              </a:ext>
            </a:extLst>
          </p:cNvPr>
          <p:cNvSpPr>
            <a:spLocks noGrp="1"/>
          </p:cNvSpPr>
          <p:nvPr>
            <p:ph type="body" idx="1"/>
          </p:nvPr>
        </p:nvSpPr>
        <p:spPr>
          <a:xfrm>
            <a:off x="469900" y="3031067"/>
            <a:ext cx="21005800" cy="9787466"/>
          </a:xfrm>
        </p:spPr>
        <p:txBody>
          <a:bodyPr>
            <a:normAutofit/>
          </a:bodyPr>
          <a:lstStyle/>
          <a:p>
            <a:pPr>
              <a:spcBef>
                <a:spcPts val="600"/>
              </a:spcBef>
            </a:pPr>
            <a:r>
              <a:rPr lang="ru-RU" dirty="0"/>
              <a:t>Фундаментальные («чистая наука»)</a:t>
            </a:r>
          </a:p>
          <a:p>
            <a:pPr lvl="1">
              <a:spcBef>
                <a:spcPts val="600"/>
              </a:spcBef>
            </a:pPr>
            <a:r>
              <a:rPr lang="ru-RU" dirty="0"/>
              <a:t>Исследования Вселенной</a:t>
            </a:r>
          </a:p>
          <a:p>
            <a:pPr lvl="2">
              <a:spcBef>
                <a:spcPts val="600"/>
              </a:spcBef>
            </a:pPr>
            <a:r>
              <a:rPr lang="ru-RU" dirty="0"/>
              <a:t>Исследования физических процессов в астрономических объектах (астрофизика)</a:t>
            </a:r>
          </a:p>
          <a:p>
            <a:pPr lvl="2">
              <a:spcBef>
                <a:spcPts val="600"/>
              </a:spcBef>
            </a:pPr>
            <a:r>
              <a:rPr lang="ru-RU" dirty="0"/>
              <a:t>Исследования звездных систем и планет вне Солнечной системы</a:t>
            </a:r>
          </a:p>
          <a:p>
            <a:pPr lvl="2">
              <a:spcBef>
                <a:spcPts val="600"/>
              </a:spcBef>
            </a:pPr>
            <a:r>
              <a:rPr lang="ru-RU" dirty="0"/>
              <a:t>Исследование планет, спутников и малых тел Солнечной системы</a:t>
            </a:r>
          </a:p>
          <a:p>
            <a:pPr lvl="2">
              <a:spcBef>
                <a:spcPts val="600"/>
              </a:spcBef>
            </a:pPr>
            <a:r>
              <a:rPr lang="ru-RU" dirty="0"/>
              <a:t>Исследования Луны</a:t>
            </a:r>
          </a:p>
          <a:p>
            <a:pPr lvl="2">
              <a:spcBef>
                <a:spcPts val="600"/>
              </a:spcBef>
            </a:pPr>
            <a:r>
              <a:rPr lang="ru-RU" dirty="0"/>
              <a:t>Исследования Земли из космоса</a:t>
            </a:r>
          </a:p>
          <a:p>
            <a:pPr lvl="2">
              <a:spcBef>
                <a:spcPts val="600"/>
              </a:spcBef>
            </a:pPr>
            <a:r>
              <a:rPr lang="ru-RU" dirty="0"/>
              <a:t>Исследования законов мироздания</a:t>
            </a:r>
          </a:p>
          <a:p>
            <a:pPr lvl="2">
              <a:spcBef>
                <a:spcPts val="600"/>
              </a:spcBef>
            </a:pPr>
            <a:r>
              <a:rPr lang="ru-RU" dirty="0"/>
              <a:t>Исследования человека и живых организмов</a:t>
            </a:r>
          </a:p>
          <a:p>
            <a:pPr>
              <a:spcBef>
                <a:spcPts val="600"/>
              </a:spcBef>
            </a:pPr>
            <a:r>
              <a:rPr lang="ru-RU" dirty="0"/>
              <a:t>Прикладные (ради создания новой техники и технологий)</a:t>
            </a:r>
          </a:p>
        </p:txBody>
      </p:sp>
      <p:pic>
        <p:nvPicPr>
          <p:cNvPr id="8" name="Рисунок 5" descr="53459395_Tri_kita.jpg">
            <a:extLst>
              <a:ext uri="{FF2B5EF4-FFF2-40B4-BE49-F238E27FC236}">
                <a16:creationId xmlns:a16="http://schemas.microsoft.com/office/drawing/2014/main" id="{213B64DE-87F0-5CEB-6CC9-5A5E6DEE2E93}"/>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rcRect/>
          <a:stretch>
            <a:fillRect/>
          </a:stretch>
        </p:blipFill>
        <p:spPr bwMode="auto">
          <a:xfrm>
            <a:off x="18135600" y="8846956"/>
            <a:ext cx="6248400" cy="486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145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4F6290-5A93-AFE5-3711-ECA256F54655}"/>
              </a:ext>
            </a:extLst>
          </p:cNvPr>
          <p:cNvSpPr>
            <a:spLocks noGrp="1"/>
          </p:cNvSpPr>
          <p:nvPr>
            <p:ph type="title"/>
          </p:nvPr>
        </p:nvSpPr>
        <p:spPr/>
        <p:txBody>
          <a:bodyPr/>
          <a:lstStyle/>
          <a:p>
            <a:r>
              <a:rPr lang="ru-RU" dirty="0"/>
              <a:t>Земляне в Солнечной системе</a:t>
            </a:r>
          </a:p>
        </p:txBody>
      </p:sp>
      <p:pic>
        <p:nvPicPr>
          <p:cNvPr id="4" name="Рисунок 3">
            <a:extLst>
              <a:ext uri="{FF2B5EF4-FFF2-40B4-BE49-F238E27FC236}">
                <a16:creationId xmlns:a16="http://schemas.microsoft.com/office/drawing/2014/main" id="{DF428800-5FB0-E1AD-BD96-F196C479F6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33" y="3169128"/>
            <a:ext cx="24186740" cy="10191271"/>
          </a:xfrm>
          <a:prstGeom prst="rect">
            <a:avLst/>
          </a:prstGeom>
        </p:spPr>
      </p:pic>
    </p:spTree>
    <p:extLst>
      <p:ext uri="{BB962C8B-B14F-4D97-AF65-F5344CB8AC3E}">
        <p14:creationId xmlns:p14="http://schemas.microsoft.com/office/powerpoint/2010/main" val="96055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C90A6B-0B57-8775-1ECD-7FD1274CB5D5}"/>
              </a:ext>
            </a:extLst>
          </p:cNvPr>
          <p:cNvSpPr>
            <a:spLocks noGrp="1"/>
          </p:cNvSpPr>
          <p:nvPr>
            <p:ph type="title"/>
          </p:nvPr>
        </p:nvSpPr>
        <p:spPr/>
        <p:txBody>
          <a:bodyPr/>
          <a:lstStyle/>
          <a:p>
            <a:r>
              <a:rPr lang="ru-RU" dirty="0"/>
              <a:t>Космос </a:t>
            </a:r>
            <a:r>
              <a:rPr lang="en-US" dirty="0"/>
              <a:t>XXI </a:t>
            </a:r>
            <a:r>
              <a:rPr lang="ru-RU" dirty="0"/>
              <a:t>века</a:t>
            </a:r>
          </a:p>
        </p:txBody>
      </p:sp>
      <p:sp>
        <p:nvSpPr>
          <p:cNvPr id="3" name="Текст 2">
            <a:extLst>
              <a:ext uri="{FF2B5EF4-FFF2-40B4-BE49-F238E27FC236}">
                <a16:creationId xmlns:a16="http://schemas.microsoft.com/office/drawing/2014/main" id="{61693727-79B2-90BF-65B2-66B72935CA6A}"/>
              </a:ext>
            </a:extLst>
          </p:cNvPr>
          <p:cNvSpPr>
            <a:spLocks noGrp="1"/>
          </p:cNvSpPr>
          <p:nvPr>
            <p:ph type="body" idx="1"/>
          </p:nvPr>
        </p:nvSpPr>
        <p:spPr>
          <a:xfrm>
            <a:off x="12644967" y="2641600"/>
            <a:ext cx="11518900" cy="4995333"/>
          </a:xfrm>
        </p:spPr>
        <p:txBody>
          <a:bodyPr/>
          <a:lstStyle/>
          <a:p>
            <a:pPr marL="0" indent="0">
              <a:spcBef>
                <a:spcPts val="600"/>
              </a:spcBef>
              <a:buNone/>
            </a:pPr>
            <a:r>
              <a:rPr lang="ru-RU" sz="6000" b="1" dirty="0"/>
              <a:t>Новая наука</a:t>
            </a:r>
          </a:p>
          <a:p>
            <a:pPr>
              <a:spcBef>
                <a:spcPts val="600"/>
              </a:spcBef>
            </a:pPr>
            <a:r>
              <a:rPr lang="ru-RU" dirty="0"/>
              <a:t>Новая физика и космология</a:t>
            </a:r>
          </a:p>
          <a:p>
            <a:pPr>
              <a:spcBef>
                <a:spcPts val="600"/>
              </a:spcBef>
            </a:pPr>
            <a:r>
              <a:rPr lang="ru-RU" dirty="0"/>
              <a:t>Поиск жизни</a:t>
            </a:r>
          </a:p>
          <a:p>
            <a:pPr>
              <a:spcBef>
                <a:spcPts val="600"/>
              </a:spcBef>
            </a:pPr>
            <a:r>
              <a:rPr lang="ru-RU" dirty="0"/>
              <a:t>Земля, как космическая экосистема</a:t>
            </a:r>
          </a:p>
          <a:p>
            <a:pPr>
              <a:spcBef>
                <a:spcPts val="600"/>
              </a:spcBef>
            </a:pPr>
            <a:r>
              <a:rPr lang="ru-RU" dirty="0"/>
              <a:t>Освоение космоса</a:t>
            </a:r>
          </a:p>
        </p:txBody>
      </p:sp>
      <p:pic>
        <p:nvPicPr>
          <p:cNvPr id="4" name="Picture 2" descr="The populations of exoplanets identified so far, plotted according to the radius of the planet and how many days it takes to orbit. The circles in yellow represent planets found by Kepler, light blue by using ground-based radial velocity, and pink for transiting planets not found by Kepler, and green, purple and red other ground-based methods. (NASA Ames Research Center)">
            <a:extLst>
              <a:ext uri="{FF2B5EF4-FFF2-40B4-BE49-F238E27FC236}">
                <a16:creationId xmlns:a16="http://schemas.microsoft.com/office/drawing/2014/main" id="{61BC3E5E-775C-3B49-9361-F85215AC17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56001" y="7698504"/>
            <a:ext cx="8128000" cy="60350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EIT">
            <a:extLst>
              <a:ext uri="{FF2B5EF4-FFF2-40B4-BE49-F238E27FC236}">
                <a16:creationId xmlns:a16="http://schemas.microsoft.com/office/drawing/2014/main" id="{C1D3F809-3B60-863D-3AAE-085F4C9208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909" t="7866" r="-1244" b="230"/>
          <a:stretch>
            <a:fillRect/>
          </a:stretch>
        </p:blipFill>
        <p:spPr bwMode="auto">
          <a:xfrm>
            <a:off x="-1" y="-15233"/>
            <a:ext cx="6282267" cy="592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nssl0010">
            <a:extLst>
              <a:ext uri="{FF2B5EF4-FFF2-40B4-BE49-F238E27FC236}">
                <a16:creationId xmlns:a16="http://schemas.microsoft.com/office/drawing/2014/main" id="{B7CC829A-10A6-DA7F-3C9C-A2BEA6F43C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3920"/>
          <a:stretch/>
        </p:blipFill>
        <p:spPr bwMode="auto">
          <a:xfrm>
            <a:off x="10193867" y="7802604"/>
            <a:ext cx="5820031" cy="59133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terranorte_rlc 2010">
            <a:extLst>
              <a:ext uri="{FF2B5EF4-FFF2-40B4-BE49-F238E27FC236}">
                <a16:creationId xmlns:a16="http://schemas.microsoft.com/office/drawing/2014/main" id="{A2E0BD62-451B-4B7C-9045-8D46CC27396C}"/>
              </a:ext>
            </a:extLst>
          </p:cNvPr>
          <p:cNvPicPr>
            <a:picLocks noChangeAspect="1" noChangeArrowheads="1"/>
          </p:cNvPicPr>
          <p:nvPr/>
        </p:nvPicPr>
        <p:blipFill>
          <a:blip r:embed="rId5" cstate="print"/>
          <a:srcRect/>
          <a:stretch>
            <a:fillRect/>
          </a:stretch>
        </p:blipFill>
        <p:spPr bwMode="auto">
          <a:xfrm>
            <a:off x="-1" y="7802604"/>
            <a:ext cx="9693381" cy="5913396"/>
          </a:xfrm>
          <a:prstGeom prst="rect">
            <a:avLst/>
          </a:prstGeom>
          <a:noFill/>
          <a:ln w="9525">
            <a:noFill/>
            <a:miter lim="800000"/>
            <a:headEnd/>
            <a:tailEnd/>
          </a:ln>
        </p:spPr>
      </p:pic>
      <p:pic>
        <p:nvPicPr>
          <p:cNvPr id="5" name="Picture 10" descr="CMB_Timeline75c">
            <a:extLst>
              <a:ext uri="{FF2B5EF4-FFF2-40B4-BE49-F238E27FC236}">
                <a16:creationId xmlns:a16="http://schemas.microsoft.com/office/drawing/2014/main" id="{555DF6AB-B21D-C80F-F6FF-CABD7B43F6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2314" t="11165" r="11475" b="24390"/>
          <a:stretch>
            <a:fillRect/>
          </a:stretch>
        </p:blipFill>
        <p:spPr bwMode="auto">
          <a:xfrm>
            <a:off x="5287116" y="2638930"/>
            <a:ext cx="6927356" cy="457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428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C90A6B-0B57-8775-1ECD-7FD1274CB5D5}"/>
              </a:ext>
            </a:extLst>
          </p:cNvPr>
          <p:cNvSpPr>
            <a:spLocks noGrp="1"/>
          </p:cNvSpPr>
          <p:nvPr>
            <p:ph type="title"/>
          </p:nvPr>
        </p:nvSpPr>
        <p:spPr/>
        <p:txBody>
          <a:bodyPr/>
          <a:lstStyle/>
          <a:p>
            <a:r>
              <a:rPr lang="ru-RU" dirty="0"/>
              <a:t>Космос </a:t>
            </a:r>
            <a:r>
              <a:rPr lang="en-US" dirty="0"/>
              <a:t>XXI </a:t>
            </a:r>
            <a:r>
              <a:rPr lang="ru-RU" dirty="0"/>
              <a:t>века</a:t>
            </a:r>
          </a:p>
        </p:txBody>
      </p:sp>
      <p:sp>
        <p:nvSpPr>
          <p:cNvPr id="3" name="Текст 2">
            <a:extLst>
              <a:ext uri="{FF2B5EF4-FFF2-40B4-BE49-F238E27FC236}">
                <a16:creationId xmlns:a16="http://schemas.microsoft.com/office/drawing/2014/main" id="{61693727-79B2-90BF-65B2-66B72935CA6A}"/>
              </a:ext>
            </a:extLst>
          </p:cNvPr>
          <p:cNvSpPr>
            <a:spLocks noGrp="1"/>
          </p:cNvSpPr>
          <p:nvPr>
            <p:ph type="body" idx="1"/>
          </p:nvPr>
        </p:nvSpPr>
        <p:spPr>
          <a:xfrm>
            <a:off x="12644967" y="2641600"/>
            <a:ext cx="11518900" cy="4995333"/>
          </a:xfrm>
        </p:spPr>
        <p:txBody>
          <a:bodyPr>
            <a:normAutofit fontScale="70000" lnSpcReduction="20000"/>
          </a:bodyPr>
          <a:lstStyle/>
          <a:p>
            <a:pPr marL="0" indent="0">
              <a:spcBef>
                <a:spcPts val="600"/>
              </a:spcBef>
              <a:buNone/>
            </a:pPr>
            <a:r>
              <a:rPr lang="ru-RU" sz="6000" b="1" dirty="0"/>
              <a:t>Следующий качественный этап развития возможен только на основе новых неизвестных сейчас физических законов</a:t>
            </a:r>
          </a:p>
          <a:p>
            <a:pPr marL="0" indent="0">
              <a:spcBef>
                <a:spcPts val="600"/>
              </a:spcBef>
              <a:buNone/>
            </a:pPr>
            <a:endParaRPr lang="ru-RU" sz="6000" b="1" dirty="0"/>
          </a:p>
          <a:p>
            <a:pPr marL="0" indent="0">
              <a:spcBef>
                <a:spcPts val="600"/>
              </a:spcBef>
              <a:buNone/>
            </a:pPr>
            <a:r>
              <a:rPr lang="ru-RU" sz="6000" b="1" dirty="0"/>
              <a:t>Первые шаги к технологиям XXII века:</a:t>
            </a:r>
          </a:p>
          <a:p>
            <a:pPr>
              <a:spcBef>
                <a:spcPts val="600"/>
              </a:spcBef>
            </a:pPr>
            <a:r>
              <a:rPr lang="ru-RU" sz="6000" dirty="0"/>
              <a:t>темная материя и темная энергия </a:t>
            </a:r>
          </a:p>
          <a:p>
            <a:pPr>
              <a:spcBef>
                <a:spcPts val="600"/>
              </a:spcBef>
            </a:pPr>
            <a:r>
              <a:rPr lang="ru-RU" sz="6000" dirty="0"/>
              <a:t>космологические теории </a:t>
            </a:r>
          </a:p>
          <a:p>
            <a:pPr>
              <a:spcBef>
                <a:spcPts val="600"/>
              </a:spcBef>
            </a:pPr>
            <a:r>
              <a:rPr lang="ru-RU" sz="6000" dirty="0"/>
              <a:t>проверка теорий элементарных частиц</a:t>
            </a:r>
          </a:p>
        </p:txBody>
      </p:sp>
      <p:sp>
        <p:nvSpPr>
          <p:cNvPr id="9" name="Text Box 8">
            <a:extLst>
              <a:ext uri="{FF2B5EF4-FFF2-40B4-BE49-F238E27FC236}">
                <a16:creationId xmlns:a16="http://schemas.microsoft.com/office/drawing/2014/main" id="{FE1AF7A0-B0ED-5DA5-2D2B-E67D22B80608}"/>
              </a:ext>
            </a:extLst>
          </p:cNvPr>
          <p:cNvSpPr txBox="1">
            <a:spLocks noChangeArrowheads="1"/>
          </p:cNvSpPr>
          <p:nvPr/>
        </p:nvSpPr>
        <p:spPr bwMode="auto">
          <a:xfrm>
            <a:off x="627817" y="2488595"/>
            <a:ext cx="1054818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ru-RU" sz="4800" b="0" dirty="0">
                <a:solidFill>
                  <a:srgbClr val="FFFFFF"/>
                </a:solidFill>
                <a:latin typeface="Helvetica Neue"/>
              </a:rPr>
              <a:t>Цивилизация начала  </a:t>
            </a:r>
            <a:r>
              <a:rPr lang="en-US" altLang="ru-RU" sz="4800" b="0" dirty="0">
                <a:solidFill>
                  <a:srgbClr val="FFFFFF"/>
                </a:solidFill>
                <a:latin typeface="Helvetica Neue"/>
              </a:rPr>
              <a:t>XXI </a:t>
            </a:r>
            <a:r>
              <a:rPr lang="ru-RU" altLang="ru-RU" sz="4800" b="0" dirty="0">
                <a:solidFill>
                  <a:srgbClr val="FFFFFF"/>
                </a:solidFill>
                <a:latin typeface="Helvetica Neue"/>
              </a:rPr>
              <a:t>века основана на открытиях физики </a:t>
            </a:r>
            <a:r>
              <a:rPr lang="en-US" altLang="ru-RU" sz="4800" b="0" dirty="0">
                <a:solidFill>
                  <a:srgbClr val="FFFFFF"/>
                </a:solidFill>
                <a:latin typeface="Helvetica Neue"/>
              </a:rPr>
              <a:t>XIX </a:t>
            </a:r>
            <a:r>
              <a:rPr lang="ru-RU" altLang="ru-RU" sz="4800" b="0" dirty="0">
                <a:solidFill>
                  <a:srgbClr val="FFFFFF"/>
                </a:solidFill>
                <a:latin typeface="Helvetica Neue"/>
              </a:rPr>
              <a:t>и </a:t>
            </a:r>
            <a:r>
              <a:rPr lang="en-US" altLang="ru-RU" sz="4800" b="0" dirty="0">
                <a:solidFill>
                  <a:srgbClr val="FFFFFF"/>
                </a:solidFill>
                <a:latin typeface="Helvetica Neue"/>
              </a:rPr>
              <a:t>XX </a:t>
            </a:r>
            <a:r>
              <a:rPr lang="ru-RU" altLang="ru-RU" sz="4800" b="0" dirty="0" err="1">
                <a:solidFill>
                  <a:srgbClr val="FFFFFF"/>
                </a:solidFill>
                <a:latin typeface="Helvetica Neue"/>
              </a:rPr>
              <a:t>вв</a:t>
            </a:r>
            <a:endParaRPr lang="ru-RU" altLang="ru-RU" sz="4800" b="0" dirty="0">
              <a:solidFill>
                <a:srgbClr val="FFFFFF"/>
              </a:solidFill>
              <a:latin typeface="Helvetica Neue"/>
            </a:endParaRPr>
          </a:p>
        </p:txBody>
      </p:sp>
      <p:sp>
        <p:nvSpPr>
          <p:cNvPr id="10" name="Rectangle 34">
            <a:extLst>
              <a:ext uri="{FF2B5EF4-FFF2-40B4-BE49-F238E27FC236}">
                <a16:creationId xmlns:a16="http://schemas.microsoft.com/office/drawing/2014/main" id="{A8C7C466-02BA-B5D1-5F1E-D94DDE8B9D9B}"/>
              </a:ext>
            </a:extLst>
          </p:cNvPr>
          <p:cNvSpPr>
            <a:spLocks noChangeArrowheads="1"/>
          </p:cNvSpPr>
          <p:nvPr/>
        </p:nvSpPr>
        <p:spPr bwMode="auto">
          <a:xfrm>
            <a:off x="623255" y="5139266"/>
            <a:ext cx="591301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marL="457200" indent="-457200" algn="l">
              <a:buSzPct val="75000"/>
              <a:buFont typeface="Arial" panose="020B0604020202020204" pitchFamily="34" charset="0"/>
              <a:buChar char="•"/>
            </a:pPr>
            <a:r>
              <a:rPr lang="ru-RU" altLang="x-none" sz="3200" dirty="0">
                <a:latin typeface="Book Antiqua" panose="02040602050305030304" pitchFamily="18" charset="0"/>
              </a:rPr>
              <a:t>электромагнетизм </a:t>
            </a:r>
            <a:r>
              <a:rPr lang="en-US" altLang="x-none" sz="3200" dirty="0">
                <a:latin typeface="Book Antiqua" panose="02040602050305030304" pitchFamily="18" charset="0"/>
              </a:rPr>
              <a:t>                </a:t>
            </a:r>
            <a:endParaRPr lang="ru-RU" altLang="x-none" sz="3200" dirty="0">
              <a:latin typeface="Book Antiqua" panose="02040602050305030304" pitchFamily="18" charset="0"/>
            </a:endParaRPr>
          </a:p>
          <a:p>
            <a:pPr marL="457200" indent="-457200" algn="l">
              <a:buSzPct val="75000"/>
              <a:buFont typeface="Arial" panose="020B0604020202020204" pitchFamily="34" charset="0"/>
              <a:buChar char="•"/>
            </a:pPr>
            <a:r>
              <a:rPr lang="ru-RU" altLang="x-none" sz="3200" dirty="0">
                <a:latin typeface="Book Antiqua" panose="02040602050305030304" pitchFamily="18" charset="0"/>
              </a:rPr>
              <a:t>теория относительности</a:t>
            </a:r>
          </a:p>
          <a:p>
            <a:pPr marL="457200" indent="-457200" algn="l">
              <a:buSzPct val="75000"/>
              <a:buFont typeface="Arial" panose="020B0604020202020204" pitchFamily="34" charset="0"/>
              <a:buChar char="•"/>
            </a:pPr>
            <a:r>
              <a:rPr lang="ru-RU" altLang="x-none" sz="3200" dirty="0">
                <a:latin typeface="Book Antiqua" panose="02040602050305030304" pitchFamily="18" charset="0"/>
              </a:rPr>
              <a:t>квантовая теория</a:t>
            </a:r>
          </a:p>
        </p:txBody>
      </p:sp>
      <p:pic>
        <p:nvPicPr>
          <p:cNvPr id="11" name="Picture 9" descr="nssl0010">
            <a:extLst>
              <a:ext uri="{FF2B5EF4-FFF2-40B4-BE49-F238E27FC236}">
                <a16:creationId xmlns:a16="http://schemas.microsoft.com/office/drawing/2014/main" id="{874B9E9C-2DCB-104A-C6F5-53CC879895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920"/>
          <a:stretch/>
        </p:blipFill>
        <p:spPr bwMode="auto">
          <a:xfrm>
            <a:off x="8602134" y="4392100"/>
            <a:ext cx="2857440" cy="29032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quantum-image">
            <a:extLst>
              <a:ext uri="{FF2B5EF4-FFF2-40B4-BE49-F238E27FC236}">
                <a16:creationId xmlns:a16="http://schemas.microsoft.com/office/drawing/2014/main" id="{0C9C3F51-2F4A-C89C-1EEA-B3564DC4B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544"/>
          <a:stretch>
            <a:fillRect/>
          </a:stretch>
        </p:blipFill>
        <p:spPr bwMode="auto">
          <a:xfrm>
            <a:off x="0" y="8274069"/>
            <a:ext cx="7604794" cy="54419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MB_Timeline75c">
            <a:extLst>
              <a:ext uri="{FF2B5EF4-FFF2-40B4-BE49-F238E27FC236}">
                <a16:creationId xmlns:a16="http://schemas.microsoft.com/office/drawing/2014/main" id="{6C5019AF-31C7-31A1-034F-107C8FCE88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21" t="21175" r="11473" b="24399"/>
          <a:stretch/>
        </p:blipFill>
        <p:spPr bwMode="auto">
          <a:xfrm>
            <a:off x="15646400" y="8574358"/>
            <a:ext cx="8737600" cy="49453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assini-general_relativity">
            <a:extLst>
              <a:ext uri="{FF2B5EF4-FFF2-40B4-BE49-F238E27FC236}">
                <a16:creationId xmlns:a16="http://schemas.microsoft.com/office/drawing/2014/main" id="{6756147B-E947-205E-7F2B-3301CADAA8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44670"/>
          <a:stretch>
            <a:fillRect/>
          </a:stretch>
        </p:blipFill>
        <p:spPr bwMode="auto">
          <a:xfrm>
            <a:off x="8110509" y="8246532"/>
            <a:ext cx="6814598" cy="544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226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AD1A11-D61E-4A0D-94BD-AB8199378766}"/>
              </a:ext>
            </a:extLst>
          </p:cNvPr>
          <p:cNvSpPr>
            <a:spLocks noGrp="1"/>
          </p:cNvSpPr>
          <p:nvPr>
            <p:ph type="title"/>
          </p:nvPr>
        </p:nvSpPr>
        <p:spPr>
          <a:xfrm>
            <a:off x="822758" y="49997"/>
            <a:ext cx="21031200" cy="1798825"/>
          </a:xfrm>
        </p:spPr>
        <p:txBody>
          <a:bodyPr>
            <a:normAutofit fontScale="90000"/>
          </a:bodyPr>
          <a:lstStyle/>
          <a:p>
            <a:r>
              <a:rPr lang="ru-RU" b="1" dirty="0">
                <a:latin typeface="+mj-lt"/>
              </a:rPr>
              <a:t>В поисках новой физики</a:t>
            </a:r>
          </a:p>
        </p:txBody>
      </p:sp>
      <p:pic>
        <p:nvPicPr>
          <p:cNvPr id="4" name="Рисунок 3" descr="Общий вид РМ">
            <a:extLst>
              <a:ext uri="{FF2B5EF4-FFF2-40B4-BE49-F238E27FC236}">
                <a16:creationId xmlns:a16="http://schemas.microsoft.com/office/drawing/2014/main" id="{4FC27B21-B7E8-49AE-BA6D-591A78453ACC}"/>
              </a:ext>
            </a:extLst>
          </p:cNvPr>
          <p:cNvPicPr>
            <a:picLocks noChangeAspect="1" noChangeArrowheads="1"/>
          </p:cNvPicPr>
          <p:nvPr/>
        </p:nvPicPr>
        <p:blipFill>
          <a:blip r:embed="rId2" cstate="print"/>
          <a:srcRect l="10810" t="3758" r="6756" b="3758"/>
          <a:stretch>
            <a:fillRect/>
          </a:stretch>
        </p:blipFill>
        <p:spPr bwMode="auto">
          <a:xfrm>
            <a:off x="21748915" y="3499333"/>
            <a:ext cx="2101990" cy="3392674"/>
          </a:xfrm>
          <a:prstGeom prst="rect">
            <a:avLst/>
          </a:prstGeom>
          <a:noFill/>
          <a:ln w="9525">
            <a:noFill/>
            <a:miter lim="800000"/>
            <a:headEnd/>
            <a:tailEnd/>
          </a:ln>
        </p:spPr>
      </p:pic>
      <p:sp>
        <p:nvSpPr>
          <p:cNvPr id="5" name="Прямоугольник 4">
            <a:extLst>
              <a:ext uri="{FF2B5EF4-FFF2-40B4-BE49-F238E27FC236}">
                <a16:creationId xmlns:a16="http://schemas.microsoft.com/office/drawing/2014/main" id="{4614FF35-3270-4CF0-AD49-E89E0AA52FF3}"/>
              </a:ext>
            </a:extLst>
          </p:cNvPr>
          <p:cNvSpPr/>
          <p:nvPr/>
        </p:nvSpPr>
        <p:spPr>
          <a:xfrm>
            <a:off x="17250623" y="12304033"/>
            <a:ext cx="6533596" cy="769441"/>
          </a:xfrm>
          <a:prstGeom prst="rect">
            <a:avLst/>
          </a:prstGeom>
        </p:spPr>
        <p:txBody>
          <a:bodyPr wrap="square">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5635" algn="l" rtl="0" fontAlgn="base">
              <a:spcBef>
                <a:spcPct val="0"/>
              </a:spcBef>
              <a:spcAft>
                <a:spcPct val="0"/>
              </a:spcAft>
              <a:defRPr kern="1200">
                <a:solidFill>
                  <a:schemeClr val="tx1"/>
                </a:solidFill>
                <a:latin typeface="Arial" charset="0"/>
                <a:ea typeface="+mn-ea"/>
                <a:cs typeface="Arial" charset="0"/>
              </a:defRPr>
            </a:lvl2pPr>
            <a:lvl3pPr marL="911277" algn="l" rtl="0" fontAlgn="base">
              <a:spcBef>
                <a:spcPct val="0"/>
              </a:spcBef>
              <a:spcAft>
                <a:spcPct val="0"/>
              </a:spcAft>
              <a:defRPr kern="1200">
                <a:solidFill>
                  <a:schemeClr val="tx1"/>
                </a:solidFill>
                <a:latin typeface="Arial" charset="0"/>
                <a:ea typeface="+mn-ea"/>
                <a:cs typeface="Arial" charset="0"/>
              </a:defRPr>
            </a:lvl3pPr>
            <a:lvl4pPr marL="1366918" algn="l" rtl="0" fontAlgn="base">
              <a:spcBef>
                <a:spcPct val="0"/>
              </a:spcBef>
              <a:spcAft>
                <a:spcPct val="0"/>
              </a:spcAft>
              <a:defRPr kern="1200">
                <a:solidFill>
                  <a:schemeClr val="tx1"/>
                </a:solidFill>
                <a:latin typeface="Arial" charset="0"/>
                <a:ea typeface="+mn-ea"/>
                <a:cs typeface="Arial" charset="0"/>
              </a:defRPr>
            </a:lvl4pPr>
            <a:lvl5pPr marL="1822554" algn="l" rtl="0" fontAlgn="base">
              <a:spcBef>
                <a:spcPct val="0"/>
              </a:spcBef>
              <a:spcAft>
                <a:spcPct val="0"/>
              </a:spcAft>
              <a:defRPr kern="1200">
                <a:solidFill>
                  <a:schemeClr val="tx1"/>
                </a:solidFill>
                <a:latin typeface="Arial" charset="0"/>
                <a:ea typeface="+mn-ea"/>
                <a:cs typeface="Arial" charset="0"/>
              </a:defRPr>
            </a:lvl5pPr>
            <a:lvl6pPr marL="2278196" algn="l" defTabSz="911277" rtl="0" eaLnBrk="1" latinLnBrk="0" hangingPunct="1">
              <a:defRPr kern="1200">
                <a:solidFill>
                  <a:schemeClr val="tx1"/>
                </a:solidFill>
                <a:latin typeface="Arial" charset="0"/>
                <a:ea typeface="+mn-ea"/>
                <a:cs typeface="Arial" charset="0"/>
              </a:defRPr>
            </a:lvl6pPr>
            <a:lvl7pPr marL="2733832" algn="l" defTabSz="911277" rtl="0" eaLnBrk="1" latinLnBrk="0" hangingPunct="1">
              <a:defRPr kern="1200">
                <a:solidFill>
                  <a:schemeClr val="tx1"/>
                </a:solidFill>
                <a:latin typeface="Arial" charset="0"/>
                <a:ea typeface="+mn-ea"/>
                <a:cs typeface="Arial" charset="0"/>
              </a:defRPr>
            </a:lvl7pPr>
            <a:lvl8pPr marL="3189462" algn="l" defTabSz="911277" rtl="0" eaLnBrk="1" latinLnBrk="0" hangingPunct="1">
              <a:defRPr kern="1200">
                <a:solidFill>
                  <a:schemeClr val="tx1"/>
                </a:solidFill>
                <a:latin typeface="Arial" charset="0"/>
                <a:ea typeface="+mn-ea"/>
                <a:cs typeface="Arial" charset="0"/>
              </a:defRPr>
            </a:lvl8pPr>
            <a:lvl9pPr marL="3645106" algn="l" defTabSz="911277" rtl="0" eaLnBrk="1" latinLnBrk="0" hangingPunct="1">
              <a:defRPr kern="1200">
                <a:solidFill>
                  <a:schemeClr val="tx1"/>
                </a:solidFill>
                <a:latin typeface="Arial" charset="0"/>
                <a:ea typeface="+mn-ea"/>
                <a:cs typeface="Arial" charset="0"/>
              </a:defRPr>
            </a:lvl9pPr>
          </a:lstStyle>
          <a:p>
            <a:pPr algn="ctr"/>
            <a:r>
              <a:rPr lang="ru-RU" sz="4400" dirty="0">
                <a:solidFill>
                  <a:srgbClr val="FFFF00"/>
                </a:solidFill>
                <a:latin typeface="+mn-lt"/>
              </a:rPr>
              <a:t>Гамма-400/ Спектр</a:t>
            </a:r>
            <a:r>
              <a:rPr lang="en-US" sz="4400" dirty="0">
                <a:solidFill>
                  <a:srgbClr val="FFFF00"/>
                </a:solidFill>
                <a:latin typeface="+mn-lt"/>
              </a:rPr>
              <a:t>-</a:t>
            </a:r>
            <a:r>
              <a:rPr lang="ru-RU" sz="4400" dirty="0">
                <a:solidFill>
                  <a:srgbClr val="FFFF00"/>
                </a:solidFill>
                <a:latin typeface="+mn-lt"/>
              </a:rPr>
              <a:t>Л</a:t>
            </a:r>
          </a:p>
        </p:txBody>
      </p:sp>
      <p:pic>
        <p:nvPicPr>
          <p:cNvPr id="6" name="Рисунок 5">
            <a:extLst>
              <a:ext uri="{FF2B5EF4-FFF2-40B4-BE49-F238E27FC236}">
                <a16:creationId xmlns:a16="http://schemas.microsoft.com/office/drawing/2014/main" id="{37046DFC-A9D7-473B-A342-ECF1E8AE6373}"/>
              </a:ext>
            </a:extLst>
          </p:cNvPr>
          <p:cNvPicPr>
            <a:picLocks noChangeAspect="1"/>
          </p:cNvPicPr>
          <p:nvPr/>
        </p:nvPicPr>
        <p:blipFill>
          <a:blip r:embed="rId3" cstate="print"/>
          <a:srcRect/>
          <a:stretch>
            <a:fillRect/>
          </a:stretch>
        </p:blipFill>
        <p:spPr bwMode="auto">
          <a:xfrm>
            <a:off x="15803145" y="3316442"/>
            <a:ext cx="2185654" cy="3694300"/>
          </a:xfrm>
          <a:prstGeom prst="rect">
            <a:avLst/>
          </a:prstGeom>
          <a:noFill/>
          <a:ln w="9525">
            <a:noFill/>
            <a:miter lim="800000"/>
            <a:headEnd/>
            <a:tailEnd/>
          </a:ln>
        </p:spPr>
      </p:pic>
      <p:sp>
        <p:nvSpPr>
          <p:cNvPr id="7" name="Прямоугольник 6">
            <a:extLst>
              <a:ext uri="{FF2B5EF4-FFF2-40B4-BE49-F238E27FC236}">
                <a16:creationId xmlns:a16="http://schemas.microsoft.com/office/drawing/2014/main" id="{63BD411A-9CDC-4CEA-A3E8-A73E24F9852F}"/>
              </a:ext>
            </a:extLst>
          </p:cNvPr>
          <p:cNvSpPr/>
          <p:nvPr/>
        </p:nvSpPr>
        <p:spPr>
          <a:xfrm>
            <a:off x="16710784" y="3316933"/>
            <a:ext cx="6232480" cy="2123658"/>
          </a:xfrm>
          <a:prstGeom prst="rect">
            <a:avLst/>
          </a:prstGeom>
        </p:spPr>
        <p:txBody>
          <a:bodyPr wrap="square">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5635" algn="l" rtl="0" fontAlgn="base">
              <a:spcBef>
                <a:spcPct val="0"/>
              </a:spcBef>
              <a:spcAft>
                <a:spcPct val="0"/>
              </a:spcAft>
              <a:defRPr kern="1200">
                <a:solidFill>
                  <a:schemeClr val="tx1"/>
                </a:solidFill>
                <a:latin typeface="Arial" charset="0"/>
                <a:ea typeface="+mn-ea"/>
                <a:cs typeface="Arial" charset="0"/>
              </a:defRPr>
            </a:lvl2pPr>
            <a:lvl3pPr marL="911277" algn="l" rtl="0" fontAlgn="base">
              <a:spcBef>
                <a:spcPct val="0"/>
              </a:spcBef>
              <a:spcAft>
                <a:spcPct val="0"/>
              </a:spcAft>
              <a:defRPr kern="1200">
                <a:solidFill>
                  <a:schemeClr val="tx1"/>
                </a:solidFill>
                <a:latin typeface="Arial" charset="0"/>
                <a:ea typeface="+mn-ea"/>
                <a:cs typeface="Arial" charset="0"/>
              </a:defRPr>
            </a:lvl3pPr>
            <a:lvl4pPr marL="1366918" algn="l" rtl="0" fontAlgn="base">
              <a:spcBef>
                <a:spcPct val="0"/>
              </a:spcBef>
              <a:spcAft>
                <a:spcPct val="0"/>
              </a:spcAft>
              <a:defRPr kern="1200">
                <a:solidFill>
                  <a:schemeClr val="tx1"/>
                </a:solidFill>
                <a:latin typeface="Arial" charset="0"/>
                <a:ea typeface="+mn-ea"/>
                <a:cs typeface="Arial" charset="0"/>
              </a:defRPr>
            </a:lvl4pPr>
            <a:lvl5pPr marL="1822554" algn="l" rtl="0" fontAlgn="base">
              <a:spcBef>
                <a:spcPct val="0"/>
              </a:spcBef>
              <a:spcAft>
                <a:spcPct val="0"/>
              </a:spcAft>
              <a:defRPr kern="1200">
                <a:solidFill>
                  <a:schemeClr val="tx1"/>
                </a:solidFill>
                <a:latin typeface="Arial" charset="0"/>
                <a:ea typeface="+mn-ea"/>
                <a:cs typeface="Arial" charset="0"/>
              </a:defRPr>
            </a:lvl5pPr>
            <a:lvl6pPr marL="2278196" algn="l" defTabSz="911277" rtl="0" eaLnBrk="1" latinLnBrk="0" hangingPunct="1">
              <a:defRPr kern="1200">
                <a:solidFill>
                  <a:schemeClr val="tx1"/>
                </a:solidFill>
                <a:latin typeface="Arial" charset="0"/>
                <a:ea typeface="+mn-ea"/>
                <a:cs typeface="Arial" charset="0"/>
              </a:defRPr>
            </a:lvl6pPr>
            <a:lvl7pPr marL="2733832" algn="l" defTabSz="911277" rtl="0" eaLnBrk="1" latinLnBrk="0" hangingPunct="1">
              <a:defRPr kern="1200">
                <a:solidFill>
                  <a:schemeClr val="tx1"/>
                </a:solidFill>
                <a:latin typeface="Arial" charset="0"/>
                <a:ea typeface="+mn-ea"/>
                <a:cs typeface="Arial" charset="0"/>
              </a:defRPr>
            </a:lvl7pPr>
            <a:lvl8pPr marL="3189462" algn="l" defTabSz="911277" rtl="0" eaLnBrk="1" latinLnBrk="0" hangingPunct="1">
              <a:defRPr kern="1200">
                <a:solidFill>
                  <a:schemeClr val="tx1"/>
                </a:solidFill>
                <a:latin typeface="Arial" charset="0"/>
                <a:ea typeface="+mn-ea"/>
                <a:cs typeface="Arial" charset="0"/>
              </a:defRPr>
            </a:lvl8pPr>
            <a:lvl9pPr marL="3645106" algn="l" defTabSz="911277" rtl="0" eaLnBrk="1" latinLnBrk="0" hangingPunct="1">
              <a:defRPr kern="1200">
                <a:solidFill>
                  <a:schemeClr val="tx1"/>
                </a:solidFill>
                <a:latin typeface="Arial" charset="0"/>
                <a:ea typeface="+mn-ea"/>
                <a:cs typeface="Arial" charset="0"/>
              </a:defRPr>
            </a:lvl9pPr>
          </a:lstStyle>
          <a:p>
            <a:pPr algn="ctr"/>
            <a:r>
              <a:rPr lang="ru-RU" altLang="ru-RU" sz="4400" dirty="0">
                <a:solidFill>
                  <a:srgbClr val="FFFF00"/>
                </a:solidFill>
                <a:latin typeface="+mn-lt"/>
                <a:cs typeface="Arial" pitchFamily="34" charset="0"/>
              </a:rPr>
              <a:t>МВН, 2024,</a:t>
            </a:r>
          </a:p>
          <a:p>
            <a:pPr algn="ctr"/>
            <a:r>
              <a:rPr lang="ru-RU" altLang="ru-RU" sz="4400" dirty="0">
                <a:solidFill>
                  <a:srgbClr val="FFFF00"/>
                </a:solidFill>
                <a:latin typeface="+mn-lt"/>
                <a:cs typeface="Arial" pitchFamily="34" charset="0"/>
              </a:rPr>
              <a:t>МКС, </a:t>
            </a:r>
          </a:p>
          <a:p>
            <a:pPr algn="ctr"/>
            <a:r>
              <a:rPr lang="ru-RU" altLang="ru-RU" sz="4400" dirty="0">
                <a:solidFill>
                  <a:srgbClr val="FFFF00"/>
                </a:solidFill>
                <a:latin typeface="+mn-lt"/>
                <a:cs typeface="Arial" pitchFamily="34" charset="0"/>
              </a:rPr>
              <a:t>МВН-2, РОС</a:t>
            </a:r>
          </a:p>
        </p:txBody>
      </p:sp>
      <p:pic>
        <p:nvPicPr>
          <p:cNvPr id="9" name="Рисунок 8" descr="3 МВН М-2 в космосе.jpg">
            <a:extLst>
              <a:ext uri="{FF2B5EF4-FFF2-40B4-BE49-F238E27FC236}">
                <a16:creationId xmlns:a16="http://schemas.microsoft.com/office/drawing/2014/main" id="{6A1208B8-2AA3-4372-9620-E1977956D992}"/>
              </a:ext>
            </a:extLst>
          </p:cNvPr>
          <p:cNvPicPr>
            <a:picLocks noChangeAspect="1"/>
          </p:cNvPicPr>
          <p:nvPr/>
        </p:nvPicPr>
        <p:blipFill rotWithShape="1">
          <a:blip r:embed="rId4" cstate="print"/>
          <a:srcRect l="32313" t="7255" r="26671" b="46480"/>
          <a:stretch/>
        </p:blipFill>
        <p:spPr>
          <a:xfrm>
            <a:off x="17874189" y="7835447"/>
            <a:ext cx="5286464" cy="4472248"/>
          </a:xfrm>
          <a:prstGeom prst="rect">
            <a:avLst/>
          </a:prstGeom>
        </p:spPr>
      </p:pic>
      <p:pic>
        <p:nvPicPr>
          <p:cNvPr id="10" name="Picture 2">
            <a:extLst>
              <a:ext uri="{FF2B5EF4-FFF2-40B4-BE49-F238E27FC236}">
                <a16:creationId xmlns:a16="http://schemas.microsoft.com/office/drawing/2014/main" id="{F431E954-7404-46BD-A410-6CDC578DDD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2463" y="6858000"/>
            <a:ext cx="5147860" cy="499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94B7DCA-5A8C-4C32-9697-44316EFDF2A0}"/>
              </a:ext>
            </a:extLst>
          </p:cNvPr>
          <p:cNvSpPr txBox="1"/>
          <p:nvPr/>
        </p:nvSpPr>
        <p:spPr>
          <a:xfrm>
            <a:off x="501645" y="1776362"/>
            <a:ext cx="23645288" cy="2171428"/>
          </a:xfrm>
          <a:prstGeom prst="rect">
            <a:avLst/>
          </a:prstGeom>
          <a:noFill/>
        </p:spPr>
        <p:txBody>
          <a:bodyPr wrap="square" rtlCol="0">
            <a:spAutoFit/>
          </a:bodyPr>
          <a:lstStyle/>
          <a:p>
            <a:pPr marL="571500" indent="-571500" algn="l">
              <a:lnSpc>
                <a:spcPct val="150000"/>
              </a:lnSpc>
              <a:buFont typeface="Wingdings" panose="05000000000000000000" pitchFamily="2" charset="2"/>
              <a:buChar char="§"/>
            </a:pPr>
            <a:r>
              <a:rPr lang="ru-RU" sz="4800" dirty="0">
                <a:latin typeface="+mn-lt"/>
              </a:rPr>
              <a:t>Энергичные объекты во Вселенной – нейтронные звезды и черные дыры</a:t>
            </a:r>
          </a:p>
          <a:p>
            <a:pPr marL="571500" indent="-571500" algn="l">
              <a:lnSpc>
                <a:spcPct val="150000"/>
              </a:lnSpc>
              <a:buFont typeface="Wingdings" panose="05000000000000000000" pitchFamily="2" charset="2"/>
              <a:buChar char="§"/>
            </a:pPr>
            <a:r>
              <a:rPr lang="ru-RU" sz="4800" dirty="0">
                <a:latin typeface="+mn-lt"/>
              </a:rPr>
              <a:t>Темная материя и темная энергия</a:t>
            </a:r>
          </a:p>
        </p:txBody>
      </p:sp>
      <p:sp>
        <p:nvSpPr>
          <p:cNvPr id="12" name="TextBox 11">
            <a:extLst>
              <a:ext uri="{FF2B5EF4-FFF2-40B4-BE49-F238E27FC236}">
                <a16:creationId xmlns:a16="http://schemas.microsoft.com/office/drawing/2014/main" id="{8310E188-2607-42E9-9F49-75F14C77FAC5}"/>
              </a:ext>
            </a:extLst>
          </p:cNvPr>
          <p:cNvSpPr txBox="1"/>
          <p:nvPr/>
        </p:nvSpPr>
        <p:spPr>
          <a:xfrm>
            <a:off x="-36293" y="11245866"/>
            <a:ext cx="8557151" cy="2123658"/>
          </a:xfrm>
          <a:prstGeom prst="rect">
            <a:avLst/>
          </a:prstGeom>
          <a:noFill/>
        </p:spPr>
        <p:txBody>
          <a:bodyPr wrap="none" rtlCol="0">
            <a:spAutoFit/>
          </a:bodyPr>
          <a:lstStyle/>
          <a:p>
            <a:pPr lvl="0" algn="l"/>
            <a:r>
              <a:rPr lang="en-US" sz="4400" dirty="0">
                <a:solidFill>
                  <a:srgbClr val="FFFF00"/>
                </a:solidFill>
                <a:latin typeface="+mn-lt"/>
              </a:rPr>
              <a:t>Pulsar X-1 </a:t>
            </a:r>
            <a:r>
              <a:rPr lang="ru-RU" sz="4400" dirty="0">
                <a:solidFill>
                  <a:srgbClr val="FFFF00"/>
                </a:solidFill>
                <a:latin typeface="+mn-lt"/>
              </a:rPr>
              <a:t>гамма-спектрометр</a:t>
            </a:r>
          </a:p>
          <a:p>
            <a:pPr algn="l"/>
            <a:r>
              <a:rPr lang="ru-RU" sz="4400" dirty="0">
                <a:solidFill>
                  <a:srgbClr val="FFFF00"/>
                </a:solidFill>
                <a:latin typeface="+mn-lt"/>
              </a:rPr>
              <a:t>Мир-Квант, 1987-2001</a:t>
            </a:r>
          </a:p>
          <a:p>
            <a:pPr algn="l"/>
            <a:r>
              <a:rPr lang="ru-RU" sz="4400" dirty="0">
                <a:solidFill>
                  <a:srgbClr val="FFFF00"/>
                </a:solidFill>
                <a:latin typeface="+mn-lt"/>
              </a:rPr>
              <a:t>Гранат, 1989-1999</a:t>
            </a:r>
          </a:p>
        </p:txBody>
      </p:sp>
      <p:sp>
        <p:nvSpPr>
          <p:cNvPr id="13" name="TextBox 12">
            <a:extLst>
              <a:ext uri="{FF2B5EF4-FFF2-40B4-BE49-F238E27FC236}">
                <a16:creationId xmlns:a16="http://schemas.microsoft.com/office/drawing/2014/main" id="{459BA8B6-D2D8-4DB7-B602-4EEB000366D1}"/>
              </a:ext>
            </a:extLst>
          </p:cNvPr>
          <p:cNvSpPr txBox="1"/>
          <p:nvPr/>
        </p:nvSpPr>
        <p:spPr>
          <a:xfrm>
            <a:off x="11767485" y="12169197"/>
            <a:ext cx="2860077" cy="769441"/>
          </a:xfrm>
          <a:prstGeom prst="rect">
            <a:avLst/>
          </a:prstGeom>
          <a:noFill/>
        </p:spPr>
        <p:txBody>
          <a:bodyPr wrap="none" rtlCol="0">
            <a:spAutoFit/>
          </a:bodyPr>
          <a:lstStyle/>
          <a:p>
            <a:r>
              <a:rPr lang="ru-RU" sz="4400" dirty="0">
                <a:solidFill>
                  <a:srgbClr val="FFFF00"/>
                </a:solidFill>
                <a:latin typeface="+mn-lt"/>
              </a:rPr>
              <a:t>СРГ, 2019</a:t>
            </a:r>
          </a:p>
        </p:txBody>
      </p:sp>
      <p:pic>
        <p:nvPicPr>
          <p:cNvPr id="14" name="Рисунок 13">
            <a:extLst>
              <a:ext uri="{FF2B5EF4-FFF2-40B4-BE49-F238E27FC236}">
                <a16:creationId xmlns:a16="http://schemas.microsoft.com/office/drawing/2014/main" id="{A5CF9E98-9B7E-4756-B532-962F9B1F6C52}"/>
              </a:ext>
            </a:extLst>
          </p:cNvPr>
          <p:cNvPicPr>
            <a:picLocks noChangeAspect="1"/>
          </p:cNvPicPr>
          <p:nvPr/>
        </p:nvPicPr>
        <p:blipFill>
          <a:blip r:embed="rId6" cstate="print"/>
          <a:stretch>
            <a:fillRect/>
          </a:stretch>
        </p:blipFill>
        <p:spPr>
          <a:xfrm>
            <a:off x="181481" y="5012844"/>
            <a:ext cx="5321604" cy="4431762"/>
          </a:xfrm>
          <a:prstGeom prst="rect">
            <a:avLst/>
          </a:prstGeom>
        </p:spPr>
      </p:pic>
      <p:pic>
        <p:nvPicPr>
          <p:cNvPr id="15" name="Picture 3">
            <a:extLst>
              <a:ext uri="{FF2B5EF4-FFF2-40B4-BE49-F238E27FC236}">
                <a16:creationId xmlns:a16="http://schemas.microsoft.com/office/drawing/2014/main" id="{201C0B41-0AEA-4574-A1DC-5775ADBCF2B1}"/>
              </a:ext>
            </a:extLst>
          </p:cNvPr>
          <p:cNvPicPr>
            <a:picLocks noChangeAspect="1" noChangeArrowheads="1"/>
          </p:cNvPicPr>
          <p:nvPr/>
        </p:nvPicPr>
        <p:blipFill>
          <a:blip r:embed="rId7" cstate="print"/>
          <a:srcRect/>
          <a:stretch>
            <a:fillRect/>
          </a:stretch>
        </p:blipFill>
        <p:spPr bwMode="auto">
          <a:xfrm>
            <a:off x="5503085" y="5749050"/>
            <a:ext cx="4311438" cy="5496816"/>
          </a:xfrm>
          <a:prstGeom prst="rect">
            <a:avLst/>
          </a:prstGeom>
          <a:noFill/>
          <a:ln w="9525">
            <a:noFill/>
            <a:round/>
            <a:headEnd/>
            <a:tailEnd/>
          </a:ln>
        </p:spPr>
      </p:pic>
    </p:spTree>
    <p:extLst>
      <p:ext uri="{BB962C8B-B14F-4D97-AF65-F5344CB8AC3E}">
        <p14:creationId xmlns:p14="http://schemas.microsoft.com/office/powerpoint/2010/main" val="2079552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F:\Новая папка\RG render\SC+US+SBB.png"/>
          <p:cNvPicPr>
            <a:picLocks noChangeAspect="1" noChangeArrowheads="1"/>
          </p:cNvPicPr>
          <p:nvPr/>
        </p:nvPicPr>
        <p:blipFill>
          <a:blip r:embed="rId2" cstate="print">
            <a:extLst>
              <a:ext uri="{28A0092B-C50C-407E-A947-70E740481C1C}">
                <a14:useLocalDpi xmlns:a14="http://schemas.microsoft.com/office/drawing/2010/main" val="0"/>
              </a:ext>
            </a:extLst>
          </a:blip>
          <a:srcRect l="18652" t="6403" r="18251" b="9413"/>
          <a:stretch>
            <a:fillRect/>
          </a:stretch>
        </p:blipFill>
        <p:spPr bwMode="auto">
          <a:xfrm rot="668410">
            <a:off x="528835" y="4440861"/>
            <a:ext cx="5380606" cy="549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8"/>
          <p:cNvSpPr>
            <a:spLocks noChangeArrowheads="1"/>
          </p:cNvSpPr>
          <p:nvPr/>
        </p:nvSpPr>
        <p:spPr bwMode="auto">
          <a:xfrm>
            <a:off x="-1002248" y="1741984"/>
            <a:ext cx="7913120" cy="830997"/>
          </a:xfrm>
          <a:prstGeom prst="rect">
            <a:avLst/>
          </a:prstGeom>
          <a:noFill/>
          <a:ln>
            <a:noFill/>
          </a:ln>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eaLnBrk="1" hangingPunct="1">
              <a:spcBef>
                <a:spcPct val="0"/>
              </a:spcBef>
              <a:buClrTx/>
              <a:buSzTx/>
              <a:buFontTx/>
              <a:buNone/>
            </a:pPr>
            <a:r>
              <a:rPr lang="ru-RU" altLang="ru-RU" sz="4800" dirty="0">
                <a:latin typeface="+mn-lt"/>
                <a:cs typeface="Calibri" panose="020F0502020204030204" pitchFamily="34" charset="0"/>
              </a:rPr>
              <a:t>Спектр-РГ  2019</a:t>
            </a:r>
          </a:p>
        </p:txBody>
      </p:sp>
      <p:pic>
        <p:nvPicPr>
          <p:cNvPr id="9" name="Picture 8" descr="coma_big.jpg"/>
          <p:cNvPicPr>
            <a:picLocks noChangeAspect="1"/>
          </p:cNvPicPr>
          <p:nvPr/>
        </p:nvPicPr>
        <p:blipFill>
          <a:blip r:embed="rId3" cstate="print">
            <a:extLst>
              <a:ext uri="{28A0092B-C50C-407E-A947-70E740481C1C}">
                <a14:useLocalDpi xmlns:a14="http://schemas.microsoft.com/office/drawing/2010/main" val="0"/>
              </a:ext>
            </a:extLst>
          </a:blip>
          <a:srcRect l="9152" r="8482"/>
          <a:stretch>
            <a:fillRect/>
          </a:stretch>
        </p:blipFill>
        <p:spPr bwMode="auto">
          <a:xfrm>
            <a:off x="838757" y="10407643"/>
            <a:ext cx="3400926" cy="302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2"/>
          <p:cNvSpPr>
            <a:spLocks noChangeArrowheads="1"/>
          </p:cNvSpPr>
          <p:nvPr/>
        </p:nvSpPr>
        <p:spPr bwMode="auto">
          <a:xfrm>
            <a:off x="408951" y="2894490"/>
            <a:ext cx="7206678" cy="1569660"/>
          </a:xfrm>
          <a:prstGeom prst="rect">
            <a:avLst/>
          </a:prstGeom>
          <a:noFill/>
          <a:ln>
            <a:noFill/>
          </a:ln>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r>
              <a:rPr lang="ru-RU" altLang="ru-RU" sz="4800" dirty="0">
                <a:latin typeface="+mn-lt"/>
                <a:cs typeface="Calibri" panose="020F0502020204030204" pitchFamily="34" charset="0"/>
              </a:rPr>
              <a:t>рентгеновский  телескоп </a:t>
            </a:r>
          </a:p>
        </p:txBody>
      </p:sp>
      <p:pic>
        <p:nvPicPr>
          <p:cNvPr id="15" name="Picture 9" descr="070820_neutron_star_02.jpg"/>
          <p:cNvPicPr>
            <a:picLocks noChangeAspect="1"/>
          </p:cNvPicPr>
          <p:nvPr/>
        </p:nvPicPr>
        <p:blipFill>
          <a:blip r:embed="rId4" cstate="print">
            <a:extLst>
              <a:ext uri="{28A0092B-C50C-407E-A947-70E740481C1C}">
                <a14:useLocalDpi xmlns:a14="http://schemas.microsoft.com/office/drawing/2010/main" val="0"/>
              </a:ext>
            </a:extLst>
          </a:blip>
          <a:srcRect l="18518" r="17593"/>
          <a:stretch>
            <a:fillRect/>
          </a:stretch>
        </p:blipFill>
        <p:spPr bwMode="auto">
          <a:xfrm>
            <a:off x="4239683" y="9880024"/>
            <a:ext cx="3180798" cy="332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0"/>
          <p:cNvSpPr txBox="1">
            <a:spLocks noChangeArrowheads="1"/>
          </p:cNvSpPr>
          <p:nvPr/>
        </p:nvSpPr>
        <p:spPr bwMode="auto">
          <a:xfrm>
            <a:off x="3048001" y="1"/>
            <a:ext cx="18288002" cy="1241237"/>
          </a:xfrm>
          <a:prstGeom prst="rect">
            <a:avLst/>
          </a:prstGeom>
          <a:noFill/>
          <a:ln w="12700" cap="sq">
            <a:noFill/>
            <a:miter lim="800000"/>
            <a:headEnd type="none" w="sm" len="sm"/>
            <a:tailEnd type="none" w="sm" len="sm"/>
          </a:ln>
        </p:spPr>
        <p:txBody>
          <a:bodyPr wrap="square">
            <a:spAutoFit/>
          </a:bodyPr>
          <a:lstStyle/>
          <a:p>
            <a:pPr algn="ctr"/>
            <a:r>
              <a:rPr lang="ru-RU" sz="7466" dirty="0">
                <a:latin typeface="+mj-lt"/>
              </a:rPr>
              <a:t>Новая физика в космосе</a:t>
            </a:r>
          </a:p>
        </p:txBody>
      </p:sp>
      <p:pic>
        <p:nvPicPr>
          <p:cNvPr id="14" name="Рисунок 13"/>
          <p:cNvPicPr>
            <a:picLocks noChangeAspect="1"/>
          </p:cNvPicPr>
          <p:nvPr/>
        </p:nvPicPr>
        <p:blipFill rotWithShape="1">
          <a:blip r:embed="rId5" cstate="print">
            <a:extLst>
              <a:ext uri="{28A0092B-C50C-407E-A947-70E740481C1C}">
                <a14:useLocalDpi xmlns:a14="http://schemas.microsoft.com/office/drawing/2010/main" val="0"/>
              </a:ext>
            </a:extLst>
          </a:blip>
          <a:srcRect t="5607"/>
          <a:stretch/>
        </p:blipFill>
        <p:spPr>
          <a:xfrm>
            <a:off x="17635837" y="1559935"/>
            <a:ext cx="5093758" cy="3200878"/>
          </a:xfrm>
          <a:prstGeom prst="rect">
            <a:avLst/>
          </a:prstGeom>
        </p:spPr>
      </p:pic>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7943" y="8259909"/>
            <a:ext cx="7737586" cy="5193726"/>
          </a:xfrm>
          <a:prstGeom prst="rect">
            <a:avLst/>
          </a:prstGeom>
        </p:spPr>
      </p:pic>
      <p:sp>
        <p:nvSpPr>
          <p:cNvPr id="19" name="TextBox 18"/>
          <p:cNvSpPr txBox="1"/>
          <p:nvPr/>
        </p:nvSpPr>
        <p:spPr>
          <a:xfrm>
            <a:off x="6485949" y="1643251"/>
            <a:ext cx="11177362" cy="2308324"/>
          </a:xfrm>
          <a:prstGeom prst="rect">
            <a:avLst/>
          </a:prstGeom>
          <a:noFill/>
        </p:spPr>
        <p:txBody>
          <a:bodyPr wrap="square" rtlCol="0">
            <a:spAutoFit/>
          </a:bodyPr>
          <a:lstStyle/>
          <a:p>
            <a:r>
              <a:rPr lang="ru-RU" sz="4800" dirty="0">
                <a:latin typeface="+mn-lt"/>
              </a:rPr>
              <a:t>Следующий шаг:</a:t>
            </a:r>
          </a:p>
          <a:p>
            <a:r>
              <a:rPr lang="ru-RU" sz="4800" b="0" dirty="0">
                <a:latin typeface="+mn-lt"/>
              </a:rPr>
              <a:t>системы взаимодействующих космических и наземных телескопов</a:t>
            </a:r>
          </a:p>
        </p:txBody>
      </p:sp>
      <p:pic>
        <p:nvPicPr>
          <p:cNvPr id="10" name="Picture 13" descr="abou-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9959" y="7261164"/>
            <a:ext cx="3262830" cy="308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13871" y="4360927"/>
            <a:ext cx="5918538" cy="3994794"/>
          </a:xfrm>
          <a:prstGeom prst="rect">
            <a:avLst/>
          </a:prstGeom>
        </p:spPr>
      </p:pic>
      <p:pic>
        <p:nvPicPr>
          <p:cNvPr id="17" name="Рисунок 16"/>
          <p:cNvPicPr>
            <a:picLocks noChangeAspect="1"/>
          </p:cNvPicPr>
          <p:nvPr/>
        </p:nvPicPr>
        <p:blipFill rotWithShape="1">
          <a:blip r:embed="rId9" cstate="print"/>
          <a:srcRect l="34139" t="39851" r="35875" b="22802"/>
          <a:stretch/>
        </p:blipFill>
        <p:spPr>
          <a:xfrm>
            <a:off x="17925529" y="7184515"/>
            <a:ext cx="5918538" cy="4146494"/>
          </a:xfrm>
          <a:prstGeom prst="rect">
            <a:avLst/>
          </a:prstGeom>
        </p:spPr>
      </p:pic>
    </p:spTree>
    <p:extLst>
      <p:ext uri="{BB962C8B-B14F-4D97-AF65-F5344CB8AC3E}">
        <p14:creationId xmlns:p14="http://schemas.microsoft.com/office/powerpoint/2010/main" val="3102639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AD329A-EC8F-57DC-A51D-DF552EB4CED9}"/>
              </a:ext>
            </a:extLst>
          </p:cNvPr>
          <p:cNvSpPr>
            <a:spLocks noGrp="1"/>
          </p:cNvSpPr>
          <p:nvPr>
            <p:ph type="title"/>
          </p:nvPr>
        </p:nvSpPr>
        <p:spPr/>
        <p:txBody>
          <a:bodyPr/>
          <a:lstStyle/>
          <a:p>
            <a:r>
              <a:rPr lang="ru-RU" dirty="0" err="1"/>
              <a:t>Радиоастрон</a:t>
            </a:r>
            <a:endParaRPr lang="ru-RU" dirty="0"/>
          </a:p>
        </p:txBody>
      </p:sp>
      <p:pic>
        <p:nvPicPr>
          <p:cNvPr id="4" name="Picture 5">
            <a:extLst>
              <a:ext uri="{FF2B5EF4-FFF2-40B4-BE49-F238E27FC236}">
                <a16:creationId xmlns:a16="http://schemas.microsoft.com/office/drawing/2014/main" id="{759B631D-6B08-84A3-3C4F-C1F941438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7870" y="3053751"/>
            <a:ext cx="15266130" cy="1066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2">
            <a:extLst>
              <a:ext uri="{FF2B5EF4-FFF2-40B4-BE49-F238E27FC236}">
                <a16:creationId xmlns:a16="http://schemas.microsoft.com/office/drawing/2014/main" id="{4387C049-D5FC-1D4C-5A71-4D0966405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605"/>
          <a:stretch>
            <a:fillRect/>
          </a:stretch>
        </p:blipFill>
        <p:spPr bwMode="auto">
          <a:xfrm>
            <a:off x="0" y="1790679"/>
            <a:ext cx="7039155" cy="1192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med" len="lg"/>
              </a14:hiddenLine>
            </a:ext>
          </a:extLst>
        </p:spPr>
      </p:pic>
    </p:spTree>
    <p:extLst>
      <p:ext uri="{BB962C8B-B14F-4D97-AF65-F5344CB8AC3E}">
        <p14:creationId xmlns:p14="http://schemas.microsoft.com/office/powerpoint/2010/main" val="2658321184"/>
      </p:ext>
    </p:extLst>
  </p:cSld>
  <p:clrMapOvr>
    <a:masterClrMapping/>
  </p:clrMapOvr>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4272</TotalTime>
  <Words>892</Words>
  <Application>Microsoft Office PowerPoint</Application>
  <PresentationFormat>Произвольный</PresentationFormat>
  <Paragraphs>199</Paragraphs>
  <Slides>22</Slides>
  <Notes>2</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22</vt:i4>
      </vt:variant>
    </vt:vector>
  </HeadingPairs>
  <TitlesOfParts>
    <vt:vector size="30" baseType="lpstr">
      <vt:lpstr>Arial</vt:lpstr>
      <vt:lpstr>Book Antiqua</vt:lpstr>
      <vt:lpstr>Helvetica Neue</vt:lpstr>
      <vt:lpstr>Helvetica Neue Light</vt:lpstr>
      <vt:lpstr>Helvetica Neue Medium</vt:lpstr>
      <vt:lpstr>Wingdings</vt:lpstr>
      <vt:lpstr>Black</vt:lpstr>
      <vt:lpstr>Equation</vt:lpstr>
      <vt:lpstr>Презентация PowerPoint</vt:lpstr>
      <vt:lpstr>Презентация PowerPoint</vt:lpstr>
      <vt:lpstr>Космические исследования. Зачем?</vt:lpstr>
      <vt:lpstr>Земляне в Солнечной системе</vt:lpstr>
      <vt:lpstr>Космос XXI века</vt:lpstr>
      <vt:lpstr>Космос XXI века</vt:lpstr>
      <vt:lpstr>В поисках новой физики</vt:lpstr>
      <vt:lpstr>Презентация PowerPoint</vt:lpstr>
      <vt:lpstr>Радиоастрон</vt:lpstr>
      <vt:lpstr>Экзопланеты Планеты  в других звездных системах</vt:lpstr>
      <vt:lpstr>Экзопланеты – в поисках жизни</vt:lpstr>
      <vt:lpstr>Обитаемость Солнечной системы</vt:lpstr>
      <vt:lpstr>Марс – в поисках жизни </vt:lpstr>
      <vt:lpstr>Презентация PowerPoint</vt:lpstr>
      <vt:lpstr>Планируемые проекты по исследованию Венеры</vt:lpstr>
      <vt:lpstr>Презентация PowerPoint</vt:lpstr>
      <vt:lpstr>Обсерватория на Луне</vt:lpstr>
      <vt:lpstr>Влияние космических лучей</vt:lpstr>
      <vt:lpstr>Презентация PowerPoint</vt:lpstr>
      <vt:lpstr>Презентация PowerPoint</vt:lpstr>
      <vt:lpstr>Презентация PowerPoint</vt:lpstr>
      <vt:lpstr>Освоение космоса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Andrei</dc:creator>
  <cp:lastModifiedBy>Андрей Садовский</cp:lastModifiedBy>
  <cp:revision>9</cp:revision>
  <dcterms:modified xsi:type="dcterms:W3CDTF">2024-10-31T11:39:20Z</dcterms:modified>
</cp:coreProperties>
</file>