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80" r:id="rId2"/>
    <p:sldId id="281" r:id="rId3"/>
    <p:sldId id="282" r:id="rId4"/>
    <p:sldId id="283" r:id="rId5"/>
    <p:sldId id="301" r:id="rId6"/>
    <p:sldId id="321" r:id="rId7"/>
    <p:sldId id="322" r:id="rId8"/>
    <p:sldId id="323" r:id="rId9"/>
    <p:sldId id="324" r:id="rId10"/>
    <p:sldId id="302" r:id="rId11"/>
    <p:sldId id="327" r:id="rId12"/>
    <p:sldId id="303" r:id="rId13"/>
    <p:sldId id="325" r:id="rId14"/>
    <p:sldId id="326" r:id="rId15"/>
    <p:sldId id="285" r:id="rId16"/>
    <p:sldId id="306" r:id="rId17"/>
    <p:sldId id="307" r:id="rId18"/>
    <p:sldId id="308" r:id="rId19"/>
    <p:sldId id="309" r:id="rId20"/>
    <p:sldId id="328" r:id="rId21"/>
    <p:sldId id="329" r:id="rId22"/>
    <p:sldId id="330" r:id="rId23"/>
    <p:sldId id="317" r:id="rId24"/>
    <p:sldId id="331" r:id="rId25"/>
    <p:sldId id="332" r:id="rId26"/>
    <p:sldId id="333" r:id="rId27"/>
    <p:sldId id="288" r:id="rId28"/>
    <p:sldId id="287" r:id="rId29"/>
    <p:sldId id="279" r:id="rId30"/>
    <p:sldId id="289" r:id="rId31"/>
    <p:sldId id="290" r:id="rId32"/>
    <p:sldId id="291" r:id="rId33"/>
    <p:sldId id="292" r:id="rId34"/>
    <p:sldId id="293" r:id="rId35"/>
    <p:sldId id="294" r:id="rId36"/>
    <p:sldId id="295" r:id="rId37"/>
    <p:sldId id="296" r:id="rId38"/>
    <p:sldId id="297" r:id="rId39"/>
    <p:sldId id="298" r:id="rId40"/>
  </p:sldIdLst>
  <p:sldSz cx="19011900" cy="10693400"/>
  <p:notesSz cx="19011900" cy="10693400"/>
  <p:defaultTextStyle>
    <a:defPPr>
      <a:defRPr kern="0"/>
    </a:defPPr>
  </p:defaultTextStyle>
  <p:extLst>
    <p:ext uri="{EFAFB233-063F-42B5-8137-9DF3F51BA10A}">
      <p15:sldGuideLst xmlns:p15="http://schemas.microsoft.com/office/powerpoint/2012/main">
        <p15:guide id="1" orient="horz" pos="2824" userDrawn="1">
          <p15:clr>
            <a:srgbClr val="A4A3A4"/>
          </p15:clr>
        </p15:guide>
        <p15:guide id="2" pos="21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2" autoAdjust="0"/>
    <p:restoredTop sz="95267" autoAdjust="0"/>
  </p:normalViewPr>
  <p:slideViewPr>
    <p:cSldViewPr snapToGrid="0">
      <p:cViewPr>
        <p:scale>
          <a:sx n="33" d="100"/>
          <a:sy n="33" d="100"/>
        </p:scale>
        <p:origin x="4728" y="2466"/>
      </p:cViewPr>
      <p:guideLst>
        <p:guide orient="horz" pos="2824"/>
        <p:guide pos="2132"/>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8239125" cy="5365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0769600" y="0"/>
            <a:ext cx="8237538" cy="536575"/>
          </a:xfrm>
          <a:prstGeom prst="rect">
            <a:avLst/>
          </a:prstGeom>
        </p:spPr>
        <p:txBody>
          <a:bodyPr vert="horz" lIns="91440" tIns="45720" rIns="91440" bIns="45720" rtlCol="0"/>
          <a:lstStyle>
            <a:lvl1pPr algn="r">
              <a:defRPr sz="1200"/>
            </a:lvl1pPr>
          </a:lstStyle>
          <a:p>
            <a:fld id="{FC0CFBFE-712C-4A74-A9DF-104C46BEBD40}" type="datetimeFigureOut">
              <a:rPr lang="ru-RU" smtClean="0"/>
              <a:t>02.11.2024</a:t>
            </a:fld>
            <a:endParaRPr lang="ru-RU"/>
          </a:p>
        </p:txBody>
      </p:sp>
      <p:sp>
        <p:nvSpPr>
          <p:cNvPr id="4" name="Образ слайда 3"/>
          <p:cNvSpPr>
            <a:spLocks noGrp="1" noRot="1" noChangeAspect="1"/>
          </p:cNvSpPr>
          <p:nvPr>
            <p:ph type="sldImg" idx="2"/>
          </p:nvPr>
        </p:nvSpPr>
        <p:spPr>
          <a:xfrm>
            <a:off x="6297613" y="1336675"/>
            <a:ext cx="6416675" cy="360838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901825" y="5146675"/>
            <a:ext cx="15208250" cy="42100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10156825"/>
            <a:ext cx="8239125" cy="5365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0769600" y="10156825"/>
            <a:ext cx="8237538" cy="536575"/>
          </a:xfrm>
          <a:prstGeom prst="rect">
            <a:avLst/>
          </a:prstGeom>
        </p:spPr>
        <p:txBody>
          <a:bodyPr vert="horz" lIns="91440" tIns="45720" rIns="91440" bIns="45720" rtlCol="0" anchor="b"/>
          <a:lstStyle>
            <a:lvl1pPr algn="r">
              <a:defRPr sz="1200"/>
            </a:lvl1pPr>
          </a:lstStyle>
          <a:p>
            <a:fld id="{AE0F7E75-8E9D-405D-A83D-BFB157D26AF6}" type="slidenum">
              <a:rPr lang="ru-RU" smtClean="0"/>
              <a:t>‹#›</a:t>
            </a:fld>
            <a:endParaRPr lang="ru-RU"/>
          </a:p>
        </p:txBody>
      </p:sp>
    </p:spTree>
    <p:extLst>
      <p:ext uri="{BB962C8B-B14F-4D97-AF65-F5344CB8AC3E}">
        <p14:creationId xmlns:p14="http://schemas.microsoft.com/office/powerpoint/2010/main" val="246110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1_Пусто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BA8225-FE40-3872-8906-A0C30D2B2965}"/>
              </a:ext>
            </a:extLst>
          </p:cNvPr>
          <p:cNvSpPr txBox="1"/>
          <p:nvPr userDrawn="1"/>
        </p:nvSpPr>
        <p:spPr>
          <a:xfrm>
            <a:off x="15068550" y="9690100"/>
            <a:ext cx="3581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a:t>
            </a:fld>
            <a:endParaRPr lang="ru-RU" sz="4100" spc="-10" dirty="0">
              <a:solidFill>
                <a:schemeClr val="tx1"/>
              </a:solidFill>
              <a:latin typeface="Fugue" panose="02000503000000020003" pitchFamily="2" charset="0"/>
              <a:ea typeface="+mj-ea"/>
            </a:endParaRPr>
          </a:p>
        </p:txBody>
      </p:sp>
      <p:pic>
        <p:nvPicPr>
          <p:cNvPr id="3" name="Изображение">
            <a:extLst>
              <a:ext uri="{FF2B5EF4-FFF2-40B4-BE49-F238E27FC236}">
                <a16:creationId xmlns:a16="http://schemas.microsoft.com/office/drawing/2014/main" id="{3C1FD1B7-9358-9A66-26F4-1DE82D98A0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7887950" y="469900"/>
            <a:ext cx="685800" cy="685800"/>
          </a:xfrm>
          <a:prstGeom prst="rect">
            <a:avLst/>
          </a:prstGeom>
          <a:ln w="12700">
            <a:miter lim="400000"/>
          </a:ln>
        </p:spPr>
      </p:pic>
      <p:grpSp>
        <p:nvGrpSpPr>
          <p:cNvPr id="4" name="Группа 3">
            <a:extLst>
              <a:ext uri="{FF2B5EF4-FFF2-40B4-BE49-F238E27FC236}">
                <a16:creationId xmlns:a16="http://schemas.microsoft.com/office/drawing/2014/main" id="{0A1EC879-BF0B-C502-2671-B04A5B213CBA}"/>
              </a:ext>
            </a:extLst>
          </p:cNvPr>
          <p:cNvGrpSpPr/>
          <p:nvPr userDrawn="1"/>
        </p:nvGrpSpPr>
        <p:grpSpPr>
          <a:xfrm>
            <a:off x="15798822" y="451830"/>
            <a:ext cx="1732151" cy="767370"/>
            <a:chOff x="17499685" y="259339"/>
            <a:chExt cx="2052803" cy="909424"/>
          </a:xfrm>
          <a:solidFill>
            <a:schemeClr val="tx1"/>
          </a:solidFill>
        </p:grpSpPr>
        <p:grpSp>
          <p:nvGrpSpPr>
            <p:cNvPr id="5" name="Группа 4">
              <a:extLst>
                <a:ext uri="{FF2B5EF4-FFF2-40B4-BE49-F238E27FC236}">
                  <a16:creationId xmlns:a16="http://schemas.microsoft.com/office/drawing/2014/main" id="{F05BA07B-2991-9AF9-9FC6-DDF283A8645A}"/>
                </a:ext>
              </a:extLst>
            </p:cNvPr>
            <p:cNvGrpSpPr/>
            <p:nvPr userDrawn="1"/>
          </p:nvGrpSpPr>
          <p:grpSpPr>
            <a:xfrm>
              <a:off x="17499685" y="331265"/>
              <a:ext cx="670326" cy="765572"/>
              <a:chOff x="14876586" y="331265"/>
              <a:chExt cx="670326" cy="765572"/>
            </a:xfrm>
            <a:grpFill/>
          </p:grpSpPr>
          <p:sp>
            <p:nvSpPr>
              <p:cNvPr id="34" name="Freeform 5">
                <a:extLst>
                  <a:ext uri="{FF2B5EF4-FFF2-40B4-BE49-F238E27FC236}">
                    <a16:creationId xmlns:a16="http://schemas.microsoft.com/office/drawing/2014/main" id="{0F5B6142-99B9-0E1B-0546-6E573FC3D33C}"/>
                  </a:ext>
                </a:extLst>
              </p:cNvPr>
              <p:cNvSpPr>
                <a:spLocks noEditPoints="1"/>
              </p:cNvSpPr>
              <p:nvPr/>
            </p:nvSpPr>
            <p:spPr bwMode="auto">
              <a:xfrm>
                <a:off x="14876586" y="331265"/>
                <a:ext cx="670326" cy="765572"/>
              </a:xfrm>
              <a:custGeom>
                <a:avLst/>
                <a:gdLst>
                  <a:gd name="T0" fmla="*/ 0 w 209"/>
                  <a:gd name="T1" fmla="*/ 0 h 239"/>
                  <a:gd name="T2" fmla="*/ 0 w 209"/>
                  <a:gd name="T3" fmla="*/ 188 h 239"/>
                  <a:gd name="T4" fmla="*/ 40 w 209"/>
                  <a:gd name="T5" fmla="*/ 224 h 239"/>
                  <a:gd name="T6" fmla="*/ 64 w 209"/>
                  <a:gd name="T7" fmla="*/ 224 h 239"/>
                  <a:gd name="T8" fmla="*/ 104 w 209"/>
                  <a:gd name="T9" fmla="*/ 239 h 239"/>
                  <a:gd name="T10" fmla="*/ 144 w 209"/>
                  <a:gd name="T11" fmla="*/ 224 h 239"/>
                  <a:gd name="T12" fmla="*/ 169 w 209"/>
                  <a:gd name="T13" fmla="*/ 224 h 239"/>
                  <a:gd name="T14" fmla="*/ 209 w 209"/>
                  <a:gd name="T15" fmla="*/ 188 h 239"/>
                  <a:gd name="T16" fmla="*/ 209 w 209"/>
                  <a:gd name="T17" fmla="*/ 0 h 239"/>
                  <a:gd name="T18" fmla="*/ 0 w 209"/>
                  <a:gd name="T19" fmla="*/ 0 h 239"/>
                  <a:gd name="T20" fmla="*/ 198 w 209"/>
                  <a:gd name="T21" fmla="*/ 126 h 239"/>
                  <a:gd name="T22" fmla="*/ 95 w 209"/>
                  <a:gd name="T23" fmla="*/ 126 h 239"/>
                  <a:gd name="T24" fmla="*/ 95 w 209"/>
                  <a:gd name="T25" fmla="*/ 11 h 239"/>
                  <a:gd name="T26" fmla="*/ 198 w 209"/>
                  <a:gd name="T27" fmla="*/ 11 h 239"/>
                  <a:gd name="T28" fmla="*/ 198 w 209"/>
                  <a:gd name="T29" fmla="*/ 126 h 239"/>
                  <a:gd name="T30" fmla="*/ 11 w 209"/>
                  <a:gd name="T31" fmla="*/ 11 h 239"/>
                  <a:gd name="T32" fmla="*/ 86 w 209"/>
                  <a:gd name="T33" fmla="*/ 11 h 239"/>
                  <a:gd name="T34" fmla="*/ 86 w 209"/>
                  <a:gd name="T35" fmla="*/ 128 h 239"/>
                  <a:gd name="T36" fmla="*/ 14 w 209"/>
                  <a:gd name="T37" fmla="*/ 201 h 239"/>
                  <a:gd name="T38" fmla="*/ 11 w 209"/>
                  <a:gd name="T39" fmla="*/ 188 h 239"/>
                  <a:gd name="T40" fmla="*/ 11 w 209"/>
                  <a:gd name="T41" fmla="*/ 11 h 239"/>
                  <a:gd name="T42" fmla="*/ 169 w 209"/>
                  <a:gd name="T43" fmla="*/ 213 h 239"/>
                  <a:gd name="T44" fmla="*/ 144 w 209"/>
                  <a:gd name="T45" fmla="*/ 213 h 239"/>
                  <a:gd name="T46" fmla="*/ 104 w 209"/>
                  <a:gd name="T47" fmla="*/ 225 h 239"/>
                  <a:gd name="T48" fmla="*/ 64 w 209"/>
                  <a:gd name="T49" fmla="*/ 213 h 239"/>
                  <a:gd name="T50" fmla="*/ 40 w 209"/>
                  <a:gd name="T51" fmla="*/ 213 h 239"/>
                  <a:gd name="T52" fmla="*/ 20 w 209"/>
                  <a:gd name="T53" fmla="*/ 208 h 239"/>
                  <a:gd name="T54" fmla="*/ 93 w 209"/>
                  <a:gd name="T55" fmla="*/ 135 h 239"/>
                  <a:gd name="T56" fmla="*/ 198 w 209"/>
                  <a:gd name="T57" fmla="*/ 135 h 239"/>
                  <a:gd name="T58" fmla="*/ 198 w 209"/>
                  <a:gd name="T59" fmla="*/ 188 h 239"/>
                  <a:gd name="T60" fmla="*/ 169 w 209"/>
                  <a:gd name="T61" fmla="*/ 21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239">
                    <a:moveTo>
                      <a:pt x="0" y="0"/>
                    </a:moveTo>
                    <a:cubicBezTo>
                      <a:pt x="0" y="188"/>
                      <a:pt x="0" y="188"/>
                      <a:pt x="0" y="188"/>
                    </a:cubicBezTo>
                    <a:cubicBezTo>
                      <a:pt x="0" y="209"/>
                      <a:pt x="13" y="224"/>
                      <a:pt x="40" y="224"/>
                    </a:cubicBezTo>
                    <a:cubicBezTo>
                      <a:pt x="64" y="224"/>
                      <a:pt x="64" y="224"/>
                      <a:pt x="64" y="224"/>
                    </a:cubicBezTo>
                    <a:cubicBezTo>
                      <a:pt x="83" y="224"/>
                      <a:pt x="95" y="231"/>
                      <a:pt x="104" y="239"/>
                    </a:cubicBezTo>
                    <a:cubicBezTo>
                      <a:pt x="113" y="231"/>
                      <a:pt x="125" y="224"/>
                      <a:pt x="144" y="224"/>
                    </a:cubicBezTo>
                    <a:cubicBezTo>
                      <a:pt x="169" y="224"/>
                      <a:pt x="169" y="224"/>
                      <a:pt x="169" y="224"/>
                    </a:cubicBezTo>
                    <a:cubicBezTo>
                      <a:pt x="195" y="224"/>
                      <a:pt x="209" y="209"/>
                      <a:pt x="209" y="188"/>
                    </a:cubicBezTo>
                    <a:cubicBezTo>
                      <a:pt x="209" y="0"/>
                      <a:pt x="209" y="0"/>
                      <a:pt x="209" y="0"/>
                    </a:cubicBezTo>
                    <a:lnTo>
                      <a:pt x="0" y="0"/>
                    </a:lnTo>
                    <a:close/>
                    <a:moveTo>
                      <a:pt x="198" y="126"/>
                    </a:moveTo>
                    <a:cubicBezTo>
                      <a:pt x="95" y="126"/>
                      <a:pt x="95" y="126"/>
                      <a:pt x="95" y="126"/>
                    </a:cubicBezTo>
                    <a:cubicBezTo>
                      <a:pt x="95" y="11"/>
                      <a:pt x="95" y="11"/>
                      <a:pt x="95" y="11"/>
                    </a:cubicBezTo>
                    <a:cubicBezTo>
                      <a:pt x="198" y="11"/>
                      <a:pt x="198" y="11"/>
                      <a:pt x="198" y="11"/>
                    </a:cubicBezTo>
                    <a:lnTo>
                      <a:pt x="198" y="126"/>
                    </a:lnTo>
                    <a:close/>
                    <a:moveTo>
                      <a:pt x="11" y="11"/>
                    </a:moveTo>
                    <a:cubicBezTo>
                      <a:pt x="86" y="11"/>
                      <a:pt x="86" y="11"/>
                      <a:pt x="86" y="11"/>
                    </a:cubicBezTo>
                    <a:cubicBezTo>
                      <a:pt x="86" y="128"/>
                      <a:pt x="86" y="128"/>
                      <a:pt x="86" y="128"/>
                    </a:cubicBezTo>
                    <a:cubicBezTo>
                      <a:pt x="14" y="201"/>
                      <a:pt x="14" y="201"/>
                      <a:pt x="14" y="201"/>
                    </a:cubicBezTo>
                    <a:cubicBezTo>
                      <a:pt x="12" y="197"/>
                      <a:pt x="11" y="193"/>
                      <a:pt x="11" y="188"/>
                    </a:cubicBezTo>
                    <a:lnTo>
                      <a:pt x="11" y="11"/>
                    </a:lnTo>
                    <a:close/>
                    <a:moveTo>
                      <a:pt x="169" y="213"/>
                    </a:moveTo>
                    <a:cubicBezTo>
                      <a:pt x="144" y="213"/>
                      <a:pt x="144" y="213"/>
                      <a:pt x="144" y="213"/>
                    </a:cubicBezTo>
                    <a:cubicBezTo>
                      <a:pt x="129" y="213"/>
                      <a:pt x="115" y="217"/>
                      <a:pt x="104" y="225"/>
                    </a:cubicBezTo>
                    <a:cubicBezTo>
                      <a:pt x="93" y="217"/>
                      <a:pt x="80" y="213"/>
                      <a:pt x="64" y="213"/>
                    </a:cubicBezTo>
                    <a:cubicBezTo>
                      <a:pt x="40" y="213"/>
                      <a:pt x="40" y="213"/>
                      <a:pt x="40" y="213"/>
                    </a:cubicBezTo>
                    <a:cubicBezTo>
                      <a:pt x="32" y="213"/>
                      <a:pt x="25" y="211"/>
                      <a:pt x="20" y="208"/>
                    </a:cubicBezTo>
                    <a:cubicBezTo>
                      <a:pt x="93" y="135"/>
                      <a:pt x="93" y="135"/>
                      <a:pt x="93" y="135"/>
                    </a:cubicBezTo>
                    <a:cubicBezTo>
                      <a:pt x="198" y="135"/>
                      <a:pt x="198" y="135"/>
                      <a:pt x="198" y="135"/>
                    </a:cubicBezTo>
                    <a:cubicBezTo>
                      <a:pt x="198" y="188"/>
                      <a:pt x="198" y="188"/>
                      <a:pt x="198" y="188"/>
                    </a:cubicBezTo>
                    <a:cubicBezTo>
                      <a:pt x="198" y="199"/>
                      <a:pt x="193" y="213"/>
                      <a:pt x="169" y="213"/>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5" name="Freeform 6">
                <a:extLst>
                  <a:ext uri="{FF2B5EF4-FFF2-40B4-BE49-F238E27FC236}">
                    <a16:creationId xmlns:a16="http://schemas.microsoft.com/office/drawing/2014/main" id="{039718A1-5AA4-E223-0AA0-C733C335032F}"/>
                  </a:ext>
                </a:extLst>
              </p:cNvPr>
              <p:cNvSpPr>
                <a:spLocks/>
              </p:cNvSpPr>
              <p:nvPr/>
            </p:nvSpPr>
            <p:spPr bwMode="auto">
              <a:xfrm>
                <a:off x="14962847" y="501990"/>
                <a:ext cx="134784" cy="145567"/>
              </a:xfrm>
              <a:custGeom>
                <a:avLst/>
                <a:gdLst>
                  <a:gd name="T0" fmla="*/ 59 w 75"/>
                  <a:gd name="T1" fmla="*/ 81 h 81"/>
                  <a:gd name="T2" fmla="*/ 59 w 75"/>
                  <a:gd name="T3" fmla="*/ 33 h 81"/>
                  <a:gd name="T4" fmla="*/ 43 w 75"/>
                  <a:gd name="T5" fmla="*/ 65 h 81"/>
                  <a:gd name="T6" fmla="*/ 32 w 75"/>
                  <a:gd name="T7" fmla="*/ 65 h 81"/>
                  <a:gd name="T8" fmla="*/ 16 w 75"/>
                  <a:gd name="T9" fmla="*/ 33 h 81"/>
                  <a:gd name="T10" fmla="*/ 16 w 75"/>
                  <a:gd name="T11" fmla="*/ 81 h 81"/>
                  <a:gd name="T12" fmla="*/ 0 w 75"/>
                  <a:gd name="T13" fmla="*/ 81 h 81"/>
                  <a:gd name="T14" fmla="*/ 0 w 75"/>
                  <a:gd name="T15" fmla="*/ 0 h 81"/>
                  <a:gd name="T16" fmla="*/ 16 w 75"/>
                  <a:gd name="T17" fmla="*/ 0 h 81"/>
                  <a:gd name="T18" fmla="*/ 38 w 75"/>
                  <a:gd name="T19" fmla="*/ 44 h 81"/>
                  <a:gd name="T20" fmla="*/ 59 w 75"/>
                  <a:gd name="T21" fmla="*/ 0 h 81"/>
                  <a:gd name="T22" fmla="*/ 75 w 75"/>
                  <a:gd name="T23" fmla="*/ 0 h 81"/>
                  <a:gd name="T24" fmla="*/ 75 w 75"/>
                  <a:gd name="T25" fmla="*/ 81 h 81"/>
                  <a:gd name="T26" fmla="*/ 59 w 75"/>
                  <a:gd name="T2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81">
                    <a:moveTo>
                      <a:pt x="59" y="81"/>
                    </a:moveTo>
                    <a:lnTo>
                      <a:pt x="59" y="33"/>
                    </a:lnTo>
                    <a:lnTo>
                      <a:pt x="43" y="65"/>
                    </a:lnTo>
                    <a:lnTo>
                      <a:pt x="32" y="65"/>
                    </a:lnTo>
                    <a:lnTo>
                      <a:pt x="16" y="33"/>
                    </a:lnTo>
                    <a:lnTo>
                      <a:pt x="16" y="81"/>
                    </a:lnTo>
                    <a:lnTo>
                      <a:pt x="0" y="81"/>
                    </a:lnTo>
                    <a:lnTo>
                      <a:pt x="0" y="0"/>
                    </a:lnTo>
                    <a:lnTo>
                      <a:pt x="16" y="0"/>
                    </a:lnTo>
                    <a:lnTo>
                      <a:pt x="38" y="44"/>
                    </a:lnTo>
                    <a:lnTo>
                      <a:pt x="59" y="0"/>
                    </a:lnTo>
                    <a:lnTo>
                      <a:pt x="75" y="0"/>
                    </a:lnTo>
                    <a:lnTo>
                      <a:pt x="75" y="81"/>
                    </a:lnTo>
                    <a:lnTo>
                      <a:pt x="59" y="81"/>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6" name="Freeform 7">
                <a:extLst>
                  <a:ext uri="{FF2B5EF4-FFF2-40B4-BE49-F238E27FC236}">
                    <a16:creationId xmlns:a16="http://schemas.microsoft.com/office/drawing/2014/main" id="{04F131FD-B488-C14A-1A34-9DD70F253282}"/>
                  </a:ext>
                </a:extLst>
              </p:cNvPr>
              <p:cNvSpPr>
                <a:spLocks noEditPoints="1"/>
              </p:cNvSpPr>
              <p:nvPr/>
            </p:nvSpPr>
            <p:spPr bwMode="auto">
              <a:xfrm>
                <a:off x="15261170" y="811095"/>
                <a:ext cx="131191" cy="147363"/>
              </a:xfrm>
              <a:custGeom>
                <a:avLst/>
                <a:gdLst>
                  <a:gd name="T0" fmla="*/ 38 w 73"/>
                  <a:gd name="T1" fmla="*/ 23 h 82"/>
                  <a:gd name="T2" fmla="*/ 27 w 73"/>
                  <a:gd name="T3" fmla="*/ 54 h 82"/>
                  <a:gd name="T4" fmla="*/ 47 w 73"/>
                  <a:gd name="T5" fmla="*/ 54 h 82"/>
                  <a:gd name="T6" fmla="*/ 38 w 73"/>
                  <a:gd name="T7" fmla="*/ 23 h 82"/>
                  <a:gd name="T8" fmla="*/ 56 w 73"/>
                  <a:gd name="T9" fmla="*/ 82 h 82"/>
                  <a:gd name="T10" fmla="*/ 52 w 73"/>
                  <a:gd name="T11" fmla="*/ 68 h 82"/>
                  <a:gd name="T12" fmla="*/ 22 w 73"/>
                  <a:gd name="T13" fmla="*/ 68 h 82"/>
                  <a:gd name="T14" fmla="*/ 18 w 73"/>
                  <a:gd name="T15" fmla="*/ 82 h 82"/>
                  <a:gd name="T16" fmla="*/ 0 w 73"/>
                  <a:gd name="T17" fmla="*/ 82 h 82"/>
                  <a:gd name="T18" fmla="*/ 31 w 73"/>
                  <a:gd name="T19" fmla="*/ 0 h 82"/>
                  <a:gd name="T20" fmla="*/ 43 w 73"/>
                  <a:gd name="T21" fmla="*/ 0 h 82"/>
                  <a:gd name="T22" fmla="*/ 73 w 73"/>
                  <a:gd name="T23" fmla="*/ 82 h 82"/>
                  <a:gd name="T24" fmla="*/ 56 w 73"/>
                  <a:gd name="T25"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82">
                    <a:moveTo>
                      <a:pt x="38" y="23"/>
                    </a:moveTo>
                    <a:lnTo>
                      <a:pt x="27" y="54"/>
                    </a:lnTo>
                    <a:lnTo>
                      <a:pt x="47" y="54"/>
                    </a:lnTo>
                    <a:lnTo>
                      <a:pt x="38" y="23"/>
                    </a:lnTo>
                    <a:close/>
                    <a:moveTo>
                      <a:pt x="56" y="82"/>
                    </a:moveTo>
                    <a:lnTo>
                      <a:pt x="52" y="68"/>
                    </a:lnTo>
                    <a:lnTo>
                      <a:pt x="22" y="68"/>
                    </a:lnTo>
                    <a:lnTo>
                      <a:pt x="18" y="82"/>
                    </a:lnTo>
                    <a:lnTo>
                      <a:pt x="0" y="82"/>
                    </a:lnTo>
                    <a:lnTo>
                      <a:pt x="31" y="0"/>
                    </a:lnTo>
                    <a:lnTo>
                      <a:pt x="43" y="0"/>
                    </a:lnTo>
                    <a:lnTo>
                      <a:pt x="73" y="82"/>
                    </a:lnTo>
                    <a:lnTo>
                      <a:pt x="56" y="82"/>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7" name="Freeform 8">
                <a:extLst>
                  <a:ext uri="{FF2B5EF4-FFF2-40B4-BE49-F238E27FC236}">
                    <a16:creationId xmlns:a16="http://schemas.microsoft.com/office/drawing/2014/main" id="{C54F978B-8AB4-EED4-368B-D190B52B2D2D}"/>
                  </a:ext>
                </a:extLst>
              </p:cNvPr>
              <p:cNvSpPr>
                <a:spLocks noEditPoints="1"/>
              </p:cNvSpPr>
              <p:nvPr/>
            </p:nvSpPr>
            <p:spPr bwMode="auto">
              <a:xfrm>
                <a:off x="15271953" y="501990"/>
                <a:ext cx="115016" cy="145567"/>
              </a:xfrm>
              <a:custGeom>
                <a:avLst/>
                <a:gdLst>
                  <a:gd name="T0" fmla="*/ 44 w 64"/>
                  <a:gd name="T1" fmla="*/ 81 h 81"/>
                  <a:gd name="T2" fmla="*/ 16 w 64"/>
                  <a:gd name="T3" fmla="*/ 39 h 81"/>
                  <a:gd name="T4" fmla="*/ 42 w 64"/>
                  <a:gd name="T5" fmla="*/ 0 h 81"/>
                  <a:gd name="T6" fmla="*/ 62 w 64"/>
                  <a:gd name="T7" fmla="*/ 0 h 81"/>
                  <a:gd name="T8" fmla="*/ 34 w 64"/>
                  <a:gd name="T9" fmla="*/ 37 h 81"/>
                  <a:gd name="T10" fmla="*/ 64 w 64"/>
                  <a:gd name="T11" fmla="*/ 81 h 81"/>
                  <a:gd name="T12" fmla="*/ 44 w 64"/>
                  <a:gd name="T13" fmla="*/ 81 h 81"/>
                  <a:gd name="T14" fmla="*/ 0 w 64"/>
                  <a:gd name="T15" fmla="*/ 0 h 81"/>
                  <a:gd name="T16" fmla="*/ 16 w 64"/>
                  <a:gd name="T17" fmla="*/ 0 h 81"/>
                  <a:gd name="T18" fmla="*/ 16 w 64"/>
                  <a:gd name="T19" fmla="*/ 81 h 81"/>
                  <a:gd name="T20" fmla="*/ 0 w 64"/>
                  <a:gd name="T21" fmla="*/ 81 h 81"/>
                  <a:gd name="T22" fmla="*/ 0 w 64"/>
                  <a:gd name="T2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81">
                    <a:moveTo>
                      <a:pt x="44" y="81"/>
                    </a:moveTo>
                    <a:lnTo>
                      <a:pt x="16" y="39"/>
                    </a:lnTo>
                    <a:lnTo>
                      <a:pt x="42" y="0"/>
                    </a:lnTo>
                    <a:lnTo>
                      <a:pt x="62" y="0"/>
                    </a:lnTo>
                    <a:lnTo>
                      <a:pt x="34" y="37"/>
                    </a:lnTo>
                    <a:lnTo>
                      <a:pt x="64" y="81"/>
                    </a:lnTo>
                    <a:lnTo>
                      <a:pt x="44" y="81"/>
                    </a:lnTo>
                    <a:close/>
                    <a:moveTo>
                      <a:pt x="0" y="0"/>
                    </a:moveTo>
                    <a:lnTo>
                      <a:pt x="16" y="0"/>
                    </a:lnTo>
                    <a:lnTo>
                      <a:pt x="16" y="81"/>
                    </a:lnTo>
                    <a:lnTo>
                      <a:pt x="0" y="8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6" name="Группа 5">
              <a:extLst>
                <a:ext uri="{FF2B5EF4-FFF2-40B4-BE49-F238E27FC236}">
                  <a16:creationId xmlns:a16="http://schemas.microsoft.com/office/drawing/2014/main" id="{31AEE107-D94E-7A71-39C6-6630632CDB7D}"/>
                </a:ext>
              </a:extLst>
            </p:cNvPr>
            <p:cNvGrpSpPr/>
            <p:nvPr userDrawn="1"/>
          </p:nvGrpSpPr>
          <p:grpSpPr>
            <a:xfrm>
              <a:off x="18645301" y="259339"/>
              <a:ext cx="907187" cy="909424"/>
              <a:chOff x="16022202" y="259339"/>
              <a:chExt cx="907187" cy="909424"/>
            </a:xfrm>
            <a:grpFill/>
          </p:grpSpPr>
          <p:sp>
            <p:nvSpPr>
              <p:cNvPr id="7" name="Freeform 12">
                <a:extLst>
                  <a:ext uri="{FF2B5EF4-FFF2-40B4-BE49-F238E27FC236}">
                    <a16:creationId xmlns:a16="http://schemas.microsoft.com/office/drawing/2014/main" id="{C300C56D-753B-764A-87A3-2F4F7F91B623}"/>
                  </a:ext>
                </a:extLst>
              </p:cNvPr>
              <p:cNvSpPr>
                <a:spLocks/>
              </p:cNvSpPr>
              <p:nvPr/>
            </p:nvSpPr>
            <p:spPr bwMode="auto">
              <a:xfrm>
                <a:off x="16069742" y="865062"/>
                <a:ext cx="109623" cy="105149"/>
              </a:xfrm>
              <a:custGeom>
                <a:avLst/>
                <a:gdLst>
                  <a:gd name="T0" fmla="*/ 72 w 82"/>
                  <a:gd name="T1" fmla="*/ 20 h 79"/>
                  <a:gd name="T2" fmla="*/ 48 w 82"/>
                  <a:gd name="T3" fmla="*/ 0 h 79"/>
                  <a:gd name="T4" fmla="*/ 45 w 82"/>
                  <a:gd name="T5" fmla="*/ 12 h 79"/>
                  <a:gd name="T6" fmla="*/ 62 w 82"/>
                  <a:gd name="T7" fmla="*/ 25 h 79"/>
                  <a:gd name="T8" fmla="*/ 63 w 82"/>
                  <a:gd name="T9" fmla="*/ 45 h 79"/>
                  <a:gd name="T10" fmla="*/ 50 w 82"/>
                  <a:gd name="T11" fmla="*/ 58 h 79"/>
                  <a:gd name="T12" fmla="*/ 17 w 82"/>
                  <a:gd name="T13" fmla="*/ 48 h 79"/>
                  <a:gd name="T14" fmla="*/ 17 w 82"/>
                  <a:gd name="T15" fmla="*/ 27 h 79"/>
                  <a:gd name="T16" fmla="*/ 5 w 82"/>
                  <a:gd name="T17" fmla="*/ 23 h 79"/>
                  <a:gd name="T18" fmla="*/ 7 w 82"/>
                  <a:gd name="T19" fmla="*/ 53 h 79"/>
                  <a:gd name="T20" fmla="*/ 56 w 82"/>
                  <a:gd name="T21" fmla="*/ 69 h 79"/>
                  <a:gd name="T22" fmla="*/ 72 w 82"/>
                  <a:gd name="T23" fmla="*/ 2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79">
                    <a:moveTo>
                      <a:pt x="72" y="20"/>
                    </a:moveTo>
                    <a:cubicBezTo>
                      <a:pt x="67" y="9"/>
                      <a:pt x="59" y="3"/>
                      <a:pt x="48" y="0"/>
                    </a:cubicBezTo>
                    <a:cubicBezTo>
                      <a:pt x="45" y="12"/>
                      <a:pt x="45" y="12"/>
                      <a:pt x="45" y="12"/>
                    </a:cubicBezTo>
                    <a:cubicBezTo>
                      <a:pt x="52" y="14"/>
                      <a:pt x="58" y="19"/>
                      <a:pt x="62" y="25"/>
                    </a:cubicBezTo>
                    <a:cubicBezTo>
                      <a:pt x="65" y="31"/>
                      <a:pt x="65" y="38"/>
                      <a:pt x="63" y="45"/>
                    </a:cubicBezTo>
                    <a:cubicBezTo>
                      <a:pt x="60" y="50"/>
                      <a:pt x="56" y="55"/>
                      <a:pt x="50" y="58"/>
                    </a:cubicBezTo>
                    <a:cubicBezTo>
                      <a:pt x="38" y="64"/>
                      <a:pt x="24" y="60"/>
                      <a:pt x="17" y="48"/>
                    </a:cubicBezTo>
                    <a:cubicBezTo>
                      <a:pt x="14" y="41"/>
                      <a:pt x="14" y="34"/>
                      <a:pt x="17" y="27"/>
                    </a:cubicBezTo>
                    <a:cubicBezTo>
                      <a:pt x="5" y="23"/>
                      <a:pt x="5" y="23"/>
                      <a:pt x="5" y="23"/>
                    </a:cubicBezTo>
                    <a:cubicBezTo>
                      <a:pt x="0" y="34"/>
                      <a:pt x="2" y="43"/>
                      <a:pt x="7" y="53"/>
                    </a:cubicBezTo>
                    <a:cubicBezTo>
                      <a:pt x="17" y="72"/>
                      <a:pt x="38" y="79"/>
                      <a:pt x="56" y="69"/>
                    </a:cubicBezTo>
                    <a:cubicBezTo>
                      <a:pt x="75" y="60"/>
                      <a:pt x="82" y="39"/>
                      <a:pt x="72" y="20"/>
                    </a:cubicBezTo>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8" name="Freeform 13">
                <a:extLst>
                  <a:ext uri="{FF2B5EF4-FFF2-40B4-BE49-F238E27FC236}">
                    <a16:creationId xmlns:a16="http://schemas.microsoft.com/office/drawing/2014/main" id="{BDC049F1-78B5-67EC-4EC5-7CEF9407CA04}"/>
                  </a:ext>
                </a:extLst>
              </p:cNvPr>
              <p:cNvSpPr>
                <a:spLocks/>
              </p:cNvSpPr>
              <p:nvPr/>
            </p:nvSpPr>
            <p:spPr bwMode="auto">
              <a:xfrm>
                <a:off x="16239211" y="1010481"/>
                <a:ext cx="130317" cy="131995"/>
              </a:xfrm>
              <a:custGeom>
                <a:avLst/>
                <a:gdLst>
                  <a:gd name="T0" fmla="*/ 126 w 233"/>
                  <a:gd name="T1" fmla="*/ 88 h 236"/>
                  <a:gd name="T2" fmla="*/ 138 w 233"/>
                  <a:gd name="T3" fmla="*/ 236 h 236"/>
                  <a:gd name="T4" fmla="*/ 233 w 233"/>
                  <a:gd name="T5" fmla="*/ 86 h 236"/>
                  <a:gd name="T6" fmla="*/ 207 w 233"/>
                  <a:gd name="T7" fmla="*/ 74 h 236"/>
                  <a:gd name="T8" fmla="*/ 159 w 233"/>
                  <a:gd name="T9" fmla="*/ 152 h 236"/>
                  <a:gd name="T10" fmla="*/ 147 w 233"/>
                  <a:gd name="T11" fmla="*/ 40 h 236"/>
                  <a:gd name="T12" fmla="*/ 52 w 233"/>
                  <a:gd name="T13" fmla="*/ 100 h 236"/>
                  <a:gd name="T14" fmla="*/ 88 w 233"/>
                  <a:gd name="T15" fmla="*/ 14 h 236"/>
                  <a:gd name="T16" fmla="*/ 62 w 233"/>
                  <a:gd name="T17" fmla="*/ 0 h 236"/>
                  <a:gd name="T18" fmla="*/ 0 w 233"/>
                  <a:gd name="T19" fmla="*/ 167 h 236"/>
                  <a:gd name="T20" fmla="*/ 126 w 233"/>
                  <a:gd name="T21" fmla="*/ 8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36">
                    <a:moveTo>
                      <a:pt x="126" y="88"/>
                    </a:moveTo>
                    <a:lnTo>
                      <a:pt x="138" y="236"/>
                    </a:lnTo>
                    <a:lnTo>
                      <a:pt x="233" y="86"/>
                    </a:lnTo>
                    <a:lnTo>
                      <a:pt x="207" y="74"/>
                    </a:lnTo>
                    <a:lnTo>
                      <a:pt x="159" y="152"/>
                    </a:lnTo>
                    <a:lnTo>
                      <a:pt x="147" y="40"/>
                    </a:lnTo>
                    <a:lnTo>
                      <a:pt x="52" y="100"/>
                    </a:lnTo>
                    <a:lnTo>
                      <a:pt x="88" y="14"/>
                    </a:lnTo>
                    <a:lnTo>
                      <a:pt x="62" y="0"/>
                    </a:lnTo>
                    <a:lnTo>
                      <a:pt x="0" y="167"/>
                    </a:lnTo>
                    <a:lnTo>
                      <a:pt x="126" y="88"/>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9" name="Freeform 14">
                <a:extLst>
                  <a:ext uri="{FF2B5EF4-FFF2-40B4-BE49-F238E27FC236}">
                    <a16:creationId xmlns:a16="http://schemas.microsoft.com/office/drawing/2014/main" id="{BA97BDF2-2A1F-65C5-0276-000034F08537}"/>
                  </a:ext>
                </a:extLst>
              </p:cNvPr>
              <p:cNvSpPr>
                <a:spLocks noEditPoints="1"/>
              </p:cNvSpPr>
              <p:nvPr/>
            </p:nvSpPr>
            <p:spPr bwMode="auto">
              <a:xfrm>
                <a:off x="16140774" y="950636"/>
                <a:ext cx="110183" cy="112978"/>
              </a:xfrm>
              <a:custGeom>
                <a:avLst/>
                <a:gdLst>
                  <a:gd name="T0" fmla="*/ 19 w 83"/>
                  <a:gd name="T1" fmla="*/ 71 h 85"/>
                  <a:gd name="T2" fmla="*/ 71 w 83"/>
                  <a:gd name="T3" fmla="*/ 65 h 85"/>
                  <a:gd name="T4" fmla="*/ 65 w 83"/>
                  <a:gd name="T5" fmla="*/ 13 h 85"/>
                  <a:gd name="T6" fmla="*/ 13 w 83"/>
                  <a:gd name="T7" fmla="*/ 20 h 85"/>
                  <a:gd name="T8" fmla="*/ 19 w 83"/>
                  <a:gd name="T9" fmla="*/ 71 h 85"/>
                  <a:gd name="T10" fmla="*/ 57 w 83"/>
                  <a:gd name="T11" fmla="*/ 23 h 85"/>
                  <a:gd name="T12" fmla="*/ 61 w 83"/>
                  <a:gd name="T13" fmla="*/ 57 h 85"/>
                  <a:gd name="T14" fmla="*/ 27 w 83"/>
                  <a:gd name="T15" fmla="*/ 62 h 85"/>
                  <a:gd name="T16" fmla="*/ 23 w 83"/>
                  <a:gd name="T17" fmla="*/ 28 h 85"/>
                  <a:gd name="T18" fmla="*/ 57 w 83"/>
                  <a:gd name="T19" fmla="*/ 2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19" y="71"/>
                    </a:moveTo>
                    <a:cubicBezTo>
                      <a:pt x="37" y="85"/>
                      <a:pt x="59" y="81"/>
                      <a:pt x="71" y="65"/>
                    </a:cubicBezTo>
                    <a:cubicBezTo>
                      <a:pt x="83" y="50"/>
                      <a:pt x="82" y="27"/>
                      <a:pt x="65" y="13"/>
                    </a:cubicBezTo>
                    <a:cubicBezTo>
                      <a:pt x="48" y="0"/>
                      <a:pt x="25" y="4"/>
                      <a:pt x="13" y="20"/>
                    </a:cubicBezTo>
                    <a:cubicBezTo>
                      <a:pt x="0" y="35"/>
                      <a:pt x="2" y="58"/>
                      <a:pt x="19" y="71"/>
                    </a:cubicBezTo>
                    <a:close/>
                    <a:moveTo>
                      <a:pt x="57" y="23"/>
                    </a:moveTo>
                    <a:cubicBezTo>
                      <a:pt x="68" y="31"/>
                      <a:pt x="70" y="46"/>
                      <a:pt x="61" y="57"/>
                    </a:cubicBezTo>
                    <a:cubicBezTo>
                      <a:pt x="53" y="68"/>
                      <a:pt x="38" y="71"/>
                      <a:pt x="27" y="62"/>
                    </a:cubicBezTo>
                    <a:cubicBezTo>
                      <a:pt x="16" y="54"/>
                      <a:pt x="14" y="38"/>
                      <a:pt x="23" y="28"/>
                    </a:cubicBezTo>
                    <a:cubicBezTo>
                      <a:pt x="31" y="17"/>
                      <a:pt x="46" y="14"/>
                      <a:pt x="57"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0" name="Freeform 15">
                <a:extLst>
                  <a:ext uri="{FF2B5EF4-FFF2-40B4-BE49-F238E27FC236}">
                    <a16:creationId xmlns:a16="http://schemas.microsoft.com/office/drawing/2014/main" id="{05CE5A0D-0DF0-AB92-892B-50E97EBDB26B}"/>
                  </a:ext>
                </a:extLst>
              </p:cNvPr>
              <p:cNvSpPr>
                <a:spLocks/>
              </p:cNvSpPr>
              <p:nvPr/>
            </p:nvSpPr>
            <p:spPr bwMode="auto">
              <a:xfrm>
                <a:off x="16030032" y="769421"/>
                <a:ext cx="95642" cy="69353"/>
              </a:xfrm>
              <a:custGeom>
                <a:avLst/>
                <a:gdLst>
                  <a:gd name="T0" fmla="*/ 7 w 171"/>
                  <a:gd name="T1" fmla="*/ 76 h 124"/>
                  <a:gd name="T2" fmla="*/ 102 w 171"/>
                  <a:gd name="T3" fmla="*/ 124 h 124"/>
                  <a:gd name="T4" fmla="*/ 171 w 171"/>
                  <a:gd name="T5" fmla="*/ 33 h 124"/>
                  <a:gd name="T6" fmla="*/ 162 w 171"/>
                  <a:gd name="T7" fmla="*/ 0 h 124"/>
                  <a:gd name="T8" fmla="*/ 93 w 171"/>
                  <a:gd name="T9" fmla="*/ 90 h 124"/>
                  <a:gd name="T10" fmla="*/ 0 w 171"/>
                  <a:gd name="T11" fmla="*/ 43 h 124"/>
                  <a:gd name="T12" fmla="*/ 7 w 171"/>
                  <a:gd name="T13" fmla="*/ 76 h 124"/>
                </a:gdLst>
                <a:ahLst/>
                <a:cxnLst>
                  <a:cxn ang="0">
                    <a:pos x="T0" y="T1"/>
                  </a:cxn>
                  <a:cxn ang="0">
                    <a:pos x="T2" y="T3"/>
                  </a:cxn>
                  <a:cxn ang="0">
                    <a:pos x="T4" y="T5"/>
                  </a:cxn>
                  <a:cxn ang="0">
                    <a:pos x="T6" y="T7"/>
                  </a:cxn>
                  <a:cxn ang="0">
                    <a:pos x="T8" y="T9"/>
                  </a:cxn>
                  <a:cxn ang="0">
                    <a:pos x="T10" y="T11"/>
                  </a:cxn>
                  <a:cxn ang="0">
                    <a:pos x="T12" y="T13"/>
                  </a:cxn>
                </a:cxnLst>
                <a:rect l="0" t="0" r="r" b="b"/>
                <a:pathLst>
                  <a:path w="171" h="124">
                    <a:moveTo>
                      <a:pt x="7" y="76"/>
                    </a:moveTo>
                    <a:lnTo>
                      <a:pt x="102" y="124"/>
                    </a:lnTo>
                    <a:lnTo>
                      <a:pt x="171" y="33"/>
                    </a:lnTo>
                    <a:lnTo>
                      <a:pt x="162" y="0"/>
                    </a:lnTo>
                    <a:lnTo>
                      <a:pt x="93" y="90"/>
                    </a:lnTo>
                    <a:lnTo>
                      <a:pt x="0" y="43"/>
                    </a:lnTo>
                    <a:lnTo>
                      <a:pt x="7" y="76"/>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1" name="Freeform 16">
                <a:extLst>
                  <a:ext uri="{FF2B5EF4-FFF2-40B4-BE49-F238E27FC236}">
                    <a16:creationId xmlns:a16="http://schemas.microsoft.com/office/drawing/2014/main" id="{F68706F3-2F9C-8928-92BB-CF902B0E306B}"/>
                  </a:ext>
                </a:extLst>
              </p:cNvPr>
              <p:cNvSpPr>
                <a:spLocks/>
              </p:cNvSpPr>
              <p:nvPr/>
            </p:nvSpPr>
            <p:spPr bwMode="auto">
              <a:xfrm>
                <a:off x="16044573" y="825352"/>
                <a:ext cx="96200" cy="39711"/>
              </a:xfrm>
              <a:custGeom>
                <a:avLst/>
                <a:gdLst>
                  <a:gd name="T0" fmla="*/ 7 w 172"/>
                  <a:gd name="T1" fmla="*/ 71 h 71"/>
                  <a:gd name="T2" fmla="*/ 172 w 172"/>
                  <a:gd name="T3" fmla="*/ 31 h 71"/>
                  <a:gd name="T4" fmla="*/ 162 w 172"/>
                  <a:gd name="T5" fmla="*/ 0 h 71"/>
                  <a:gd name="T6" fmla="*/ 76 w 172"/>
                  <a:gd name="T7" fmla="*/ 24 h 71"/>
                  <a:gd name="T8" fmla="*/ 0 w 172"/>
                  <a:gd name="T9" fmla="*/ 43 h 71"/>
                  <a:gd name="T10" fmla="*/ 7 w 172"/>
                  <a:gd name="T11" fmla="*/ 71 h 71"/>
                </a:gdLst>
                <a:ahLst/>
                <a:cxnLst>
                  <a:cxn ang="0">
                    <a:pos x="T0" y="T1"/>
                  </a:cxn>
                  <a:cxn ang="0">
                    <a:pos x="T2" y="T3"/>
                  </a:cxn>
                  <a:cxn ang="0">
                    <a:pos x="T4" y="T5"/>
                  </a:cxn>
                  <a:cxn ang="0">
                    <a:pos x="T6" y="T7"/>
                  </a:cxn>
                  <a:cxn ang="0">
                    <a:pos x="T8" y="T9"/>
                  </a:cxn>
                  <a:cxn ang="0">
                    <a:pos x="T10" y="T11"/>
                  </a:cxn>
                </a:cxnLst>
                <a:rect l="0" t="0" r="r" b="b"/>
                <a:pathLst>
                  <a:path w="172" h="71">
                    <a:moveTo>
                      <a:pt x="7" y="71"/>
                    </a:moveTo>
                    <a:lnTo>
                      <a:pt x="172" y="31"/>
                    </a:lnTo>
                    <a:lnTo>
                      <a:pt x="162" y="0"/>
                    </a:lnTo>
                    <a:lnTo>
                      <a:pt x="76" y="24"/>
                    </a:lnTo>
                    <a:lnTo>
                      <a:pt x="0" y="43"/>
                    </a:lnTo>
                    <a:lnTo>
                      <a:pt x="7" y="71"/>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2" name="Freeform 17">
                <a:extLst>
                  <a:ext uri="{FF2B5EF4-FFF2-40B4-BE49-F238E27FC236}">
                    <a16:creationId xmlns:a16="http://schemas.microsoft.com/office/drawing/2014/main" id="{33180F90-F869-0D43-FB84-82ADE3DAA669}"/>
                  </a:ext>
                </a:extLst>
              </p:cNvPr>
              <p:cNvSpPr>
                <a:spLocks noEditPoints="1"/>
              </p:cNvSpPr>
              <p:nvPr/>
            </p:nvSpPr>
            <p:spPr bwMode="auto">
              <a:xfrm>
                <a:off x="16022202" y="690560"/>
                <a:ext cx="95642" cy="62642"/>
              </a:xfrm>
              <a:custGeom>
                <a:avLst/>
                <a:gdLst>
                  <a:gd name="T0" fmla="*/ 34 w 72"/>
                  <a:gd name="T1" fmla="*/ 13 h 47"/>
                  <a:gd name="T2" fmla="*/ 18 w 72"/>
                  <a:gd name="T3" fmla="*/ 3 h 47"/>
                  <a:gd name="T4" fmla="*/ 1 w 72"/>
                  <a:gd name="T5" fmla="*/ 27 h 47"/>
                  <a:gd name="T6" fmla="*/ 1 w 72"/>
                  <a:gd name="T7" fmla="*/ 47 h 47"/>
                  <a:gd name="T8" fmla="*/ 72 w 72"/>
                  <a:gd name="T9" fmla="*/ 45 h 47"/>
                  <a:gd name="T10" fmla="*/ 72 w 72"/>
                  <a:gd name="T11" fmla="*/ 24 h 47"/>
                  <a:gd name="T12" fmla="*/ 51 w 72"/>
                  <a:gd name="T13" fmla="*/ 0 h 47"/>
                  <a:gd name="T14" fmla="*/ 34 w 72"/>
                  <a:gd name="T15" fmla="*/ 13 h 47"/>
                  <a:gd name="T16" fmla="*/ 11 w 72"/>
                  <a:gd name="T17" fmla="*/ 34 h 47"/>
                  <a:gd name="T18" fmla="*/ 11 w 72"/>
                  <a:gd name="T19" fmla="*/ 26 h 47"/>
                  <a:gd name="T20" fmla="*/ 20 w 72"/>
                  <a:gd name="T21" fmla="*/ 15 h 47"/>
                  <a:gd name="T22" fmla="*/ 30 w 72"/>
                  <a:gd name="T23" fmla="*/ 25 h 47"/>
                  <a:gd name="T24" fmla="*/ 31 w 72"/>
                  <a:gd name="T25" fmla="*/ 33 h 47"/>
                  <a:gd name="T26" fmla="*/ 11 w 72"/>
                  <a:gd name="T27" fmla="*/ 34 h 47"/>
                  <a:gd name="T28" fmla="*/ 61 w 72"/>
                  <a:gd name="T29" fmla="*/ 24 h 47"/>
                  <a:gd name="T30" fmla="*/ 61 w 72"/>
                  <a:gd name="T31" fmla="*/ 33 h 47"/>
                  <a:gd name="T32" fmla="*/ 41 w 72"/>
                  <a:gd name="T33" fmla="*/ 33 h 47"/>
                  <a:gd name="T34" fmla="*/ 41 w 72"/>
                  <a:gd name="T35" fmla="*/ 25 h 47"/>
                  <a:gd name="T36" fmla="*/ 51 w 72"/>
                  <a:gd name="T37" fmla="*/ 12 h 47"/>
                  <a:gd name="T38" fmla="*/ 61 w 72"/>
                  <a:gd name="T39"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47">
                    <a:moveTo>
                      <a:pt x="34" y="13"/>
                    </a:moveTo>
                    <a:cubicBezTo>
                      <a:pt x="32" y="8"/>
                      <a:pt x="27" y="3"/>
                      <a:pt x="18" y="3"/>
                    </a:cubicBezTo>
                    <a:cubicBezTo>
                      <a:pt x="7" y="4"/>
                      <a:pt x="0" y="12"/>
                      <a:pt x="1" y="27"/>
                    </a:cubicBezTo>
                    <a:cubicBezTo>
                      <a:pt x="1" y="47"/>
                      <a:pt x="1" y="47"/>
                      <a:pt x="1" y="47"/>
                    </a:cubicBezTo>
                    <a:cubicBezTo>
                      <a:pt x="72" y="45"/>
                      <a:pt x="72" y="45"/>
                      <a:pt x="72" y="45"/>
                    </a:cubicBezTo>
                    <a:cubicBezTo>
                      <a:pt x="72" y="24"/>
                      <a:pt x="72" y="24"/>
                      <a:pt x="72" y="24"/>
                    </a:cubicBezTo>
                    <a:cubicBezTo>
                      <a:pt x="71" y="8"/>
                      <a:pt x="63" y="0"/>
                      <a:pt x="51" y="0"/>
                    </a:cubicBezTo>
                    <a:cubicBezTo>
                      <a:pt x="42" y="0"/>
                      <a:pt x="37" y="5"/>
                      <a:pt x="34" y="13"/>
                    </a:cubicBezTo>
                    <a:close/>
                    <a:moveTo>
                      <a:pt x="11" y="34"/>
                    </a:moveTo>
                    <a:cubicBezTo>
                      <a:pt x="11" y="26"/>
                      <a:pt x="11" y="26"/>
                      <a:pt x="11" y="26"/>
                    </a:cubicBezTo>
                    <a:cubicBezTo>
                      <a:pt x="11" y="19"/>
                      <a:pt x="16" y="16"/>
                      <a:pt x="20" y="15"/>
                    </a:cubicBezTo>
                    <a:cubicBezTo>
                      <a:pt x="25" y="15"/>
                      <a:pt x="30" y="19"/>
                      <a:pt x="30" y="25"/>
                    </a:cubicBezTo>
                    <a:cubicBezTo>
                      <a:pt x="31" y="33"/>
                      <a:pt x="31" y="33"/>
                      <a:pt x="31" y="33"/>
                    </a:cubicBezTo>
                    <a:lnTo>
                      <a:pt x="11" y="34"/>
                    </a:lnTo>
                    <a:close/>
                    <a:moveTo>
                      <a:pt x="61" y="24"/>
                    </a:moveTo>
                    <a:cubicBezTo>
                      <a:pt x="61" y="33"/>
                      <a:pt x="61" y="33"/>
                      <a:pt x="61" y="33"/>
                    </a:cubicBezTo>
                    <a:cubicBezTo>
                      <a:pt x="41" y="33"/>
                      <a:pt x="41" y="33"/>
                      <a:pt x="41" y="33"/>
                    </a:cubicBezTo>
                    <a:cubicBezTo>
                      <a:pt x="41" y="25"/>
                      <a:pt x="41" y="25"/>
                      <a:pt x="41" y="25"/>
                    </a:cubicBezTo>
                    <a:cubicBezTo>
                      <a:pt x="41" y="16"/>
                      <a:pt x="45" y="12"/>
                      <a:pt x="51" y="12"/>
                    </a:cubicBezTo>
                    <a:cubicBezTo>
                      <a:pt x="56" y="12"/>
                      <a:pt x="61" y="16"/>
                      <a:pt x="61" y="24"/>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3" name="Freeform 18">
                <a:extLst>
                  <a:ext uri="{FF2B5EF4-FFF2-40B4-BE49-F238E27FC236}">
                    <a16:creationId xmlns:a16="http://schemas.microsoft.com/office/drawing/2014/main" id="{81900927-801D-85DD-EEB2-815660491B4A}"/>
                  </a:ext>
                </a:extLst>
              </p:cNvPr>
              <p:cNvSpPr>
                <a:spLocks noEditPoints="1"/>
              </p:cNvSpPr>
              <p:nvPr/>
            </p:nvSpPr>
            <p:spPr bwMode="auto">
              <a:xfrm>
                <a:off x="16027237" y="602750"/>
                <a:ext cx="101234" cy="65438"/>
              </a:xfrm>
              <a:custGeom>
                <a:avLst/>
                <a:gdLst>
                  <a:gd name="T0" fmla="*/ 31 w 76"/>
                  <a:gd name="T1" fmla="*/ 23 h 49"/>
                  <a:gd name="T2" fmla="*/ 30 w 76"/>
                  <a:gd name="T3" fmla="*/ 26 h 49"/>
                  <a:gd name="T4" fmla="*/ 3 w 76"/>
                  <a:gd name="T5" fmla="*/ 19 h 49"/>
                  <a:gd name="T6" fmla="*/ 0 w 76"/>
                  <a:gd name="T7" fmla="*/ 32 h 49"/>
                  <a:gd name="T8" fmla="*/ 69 w 76"/>
                  <a:gd name="T9" fmla="*/ 49 h 49"/>
                  <a:gd name="T10" fmla="*/ 72 w 76"/>
                  <a:gd name="T11" fmla="*/ 34 h 49"/>
                  <a:gd name="T12" fmla="*/ 58 w 76"/>
                  <a:gd name="T13" fmla="*/ 4 h 49"/>
                  <a:gd name="T14" fmla="*/ 31 w 76"/>
                  <a:gd name="T15" fmla="*/ 23 h 49"/>
                  <a:gd name="T16" fmla="*/ 62 w 76"/>
                  <a:gd name="T17" fmla="*/ 31 h 49"/>
                  <a:gd name="T18" fmla="*/ 61 w 76"/>
                  <a:gd name="T19" fmla="*/ 34 h 49"/>
                  <a:gd name="T20" fmla="*/ 40 w 76"/>
                  <a:gd name="T21" fmla="*/ 29 h 49"/>
                  <a:gd name="T22" fmla="*/ 41 w 76"/>
                  <a:gd name="T23" fmla="*/ 26 h 49"/>
                  <a:gd name="T24" fmla="*/ 55 w 76"/>
                  <a:gd name="T25" fmla="*/ 15 h 49"/>
                  <a:gd name="T26" fmla="*/ 62 w 76"/>
                  <a:gd name="T27"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49">
                    <a:moveTo>
                      <a:pt x="31" y="23"/>
                    </a:moveTo>
                    <a:cubicBezTo>
                      <a:pt x="30" y="26"/>
                      <a:pt x="30" y="26"/>
                      <a:pt x="30" y="26"/>
                    </a:cubicBezTo>
                    <a:cubicBezTo>
                      <a:pt x="3" y="19"/>
                      <a:pt x="3" y="19"/>
                      <a:pt x="3" y="19"/>
                    </a:cubicBezTo>
                    <a:cubicBezTo>
                      <a:pt x="0" y="32"/>
                      <a:pt x="0" y="32"/>
                      <a:pt x="0" y="32"/>
                    </a:cubicBezTo>
                    <a:cubicBezTo>
                      <a:pt x="69" y="49"/>
                      <a:pt x="69" y="49"/>
                      <a:pt x="69" y="49"/>
                    </a:cubicBezTo>
                    <a:cubicBezTo>
                      <a:pt x="72" y="34"/>
                      <a:pt x="72" y="34"/>
                      <a:pt x="72" y="34"/>
                    </a:cubicBezTo>
                    <a:cubicBezTo>
                      <a:pt x="76" y="20"/>
                      <a:pt x="72" y="7"/>
                      <a:pt x="58" y="4"/>
                    </a:cubicBezTo>
                    <a:cubicBezTo>
                      <a:pt x="42" y="0"/>
                      <a:pt x="34" y="10"/>
                      <a:pt x="31" y="23"/>
                    </a:cubicBezTo>
                    <a:close/>
                    <a:moveTo>
                      <a:pt x="62" y="31"/>
                    </a:moveTo>
                    <a:cubicBezTo>
                      <a:pt x="61" y="34"/>
                      <a:pt x="61" y="34"/>
                      <a:pt x="61" y="34"/>
                    </a:cubicBezTo>
                    <a:cubicBezTo>
                      <a:pt x="40" y="29"/>
                      <a:pt x="40" y="29"/>
                      <a:pt x="40" y="29"/>
                    </a:cubicBezTo>
                    <a:cubicBezTo>
                      <a:pt x="41" y="26"/>
                      <a:pt x="41" y="26"/>
                      <a:pt x="41" y="26"/>
                    </a:cubicBezTo>
                    <a:cubicBezTo>
                      <a:pt x="44" y="16"/>
                      <a:pt x="50" y="14"/>
                      <a:pt x="55" y="15"/>
                    </a:cubicBezTo>
                    <a:cubicBezTo>
                      <a:pt x="60" y="16"/>
                      <a:pt x="65" y="21"/>
                      <a:pt x="62"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4" name="Freeform 19">
                <a:extLst>
                  <a:ext uri="{FF2B5EF4-FFF2-40B4-BE49-F238E27FC236}">
                    <a16:creationId xmlns:a16="http://schemas.microsoft.com/office/drawing/2014/main" id="{063E73BD-2CE4-C9E3-256C-DB97A7F6CB86}"/>
                  </a:ext>
                </a:extLst>
              </p:cNvPr>
              <p:cNvSpPr>
                <a:spLocks/>
              </p:cNvSpPr>
              <p:nvPr/>
            </p:nvSpPr>
            <p:spPr bwMode="auto">
              <a:xfrm>
                <a:off x="16043456" y="563040"/>
                <a:ext cx="95642" cy="38592"/>
              </a:xfrm>
              <a:custGeom>
                <a:avLst/>
                <a:gdLst>
                  <a:gd name="T0" fmla="*/ 0 w 171"/>
                  <a:gd name="T1" fmla="*/ 28 h 69"/>
                  <a:gd name="T2" fmla="*/ 164 w 171"/>
                  <a:gd name="T3" fmla="*/ 69 h 69"/>
                  <a:gd name="T4" fmla="*/ 171 w 171"/>
                  <a:gd name="T5" fmla="*/ 40 h 69"/>
                  <a:gd name="T6" fmla="*/ 7 w 171"/>
                  <a:gd name="T7" fmla="*/ 0 h 69"/>
                  <a:gd name="T8" fmla="*/ 0 w 171"/>
                  <a:gd name="T9" fmla="*/ 28 h 69"/>
                </a:gdLst>
                <a:ahLst/>
                <a:cxnLst>
                  <a:cxn ang="0">
                    <a:pos x="T0" y="T1"/>
                  </a:cxn>
                  <a:cxn ang="0">
                    <a:pos x="T2" y="T3"/>
                  </a:cxn>
                  <a:cxn ang="0">
                    <a:pos x="T4" y="T5"/>
                  </a:cxn>
                  <a:cxn ang="0">
                    <a:pos x="T6" y="T7"/>
                  </a:cxn>
                  <a:cxn ang="0">
                    <a:pos x="T8" y="T9"/>
                  </a:cxn>
                </a:cxnLst>
                <a:rect l="0" t="0" r="r" b="b"/>
                <a:pathLst>
                  <a:path w="171" h="69">
                    <a:moveTo>
                      <a:pt x="0" y="28"/>
                    </a:moveTo>
                    <a:lnTo>
                      <a:pt x="164" y="69"/>
                    </a:lnTo>
                    <a:lnTo>
                      <a:pt x="171" y="40"/>
                    </a:lnTo>
                    <a:lnTo>
                      <a:pt x="7" y="0"/>
                    </a:lnTo>
                    <a:lnTo>
                      <a:pt x="0" y="28"/>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5" name="Freeform 20">
                <a:extLst>
                  <a:ext uri="{FF2B5EF4-FFF2-40B4-BE49-F238E27FC236}">
                    <a16:creationId xmlns:a16="http://schemas.microsoft.com/office/drawing/2014/main" id="{E4A26E90-4C3B-54C3-B31B-313FE8B08A7E}"/>
                  </a:ext>
                </a:extLst>
              </p:cNvPr>
              <p:cNvSpPr>
                <a:spLocks/>
              </p:cNvSpPr>
              <p:nvPr/>
            </p:nvSpPr>
            <p:spPr bwMode="auto">
              <a:xfrm>
                <a:off x="16829274" y="706779"/>
                <a:ext cx="100115" cy="87811"/>
              </a:xfrm>
              <a:custGeom>
                <a:avLst/>
                <a:gdLst>
                  <a:gd name="T0" fmla="*/ 79 w 179"/>
                  <a:gd name="T1" fmla="*/ 36 h 157"/>
                  <a:gd name="T2" fmla="*/ 74 w 179"/>
                  <a:gd name="T3" fmla="*/ 121 h 157"/>
                  <a:gd name="T4" fmla="*/ 2 w 179"/>
                  <a:gd name="T5" fmla="*/ 117 h 157"/>
                  <a:gd name="T6" fmla="*/ 0 w 179"/>
                  <a:gd name="T7" fmla="*/ 145 h 157"/>
                  <a:gd name="T8" fmla="*/ 169 w 179"/>
                  <a:gd name="T9" fmla="*/ 157 h 157"/>
                  <a:gd name="T10" fmla="*/ 169 w 179"/>
                  <a:gd name="T11" fmla="*/ 128 h 157"/>
                  <a:gd name="T12" fmla="*/ 100 w 179"/>
                  <a:gd name="T13" fmla="*/ 124 h 157"/>
                  <a:gd name="T14" fmla="*/ 107 w 179"/>
                  <a:gd name="T15" fmla="*/ 38 h 157"/>
                  <a:gd name="T16" fmla="*/ 176 w 179"/>
                  <a:gd name="T17" fmla="*/ 43 h 157"/>
                  <a:gd name="T18" fmla="*/ 179 w 179"/>
                  <a:gd name="T19" fmla="*/ 12 h 157"/>
                  <a:gd name="T20" fmla="*/ 9 w 179"/>
                  <a:gd name="T21" fmla="*/ 0 h 157"/>
                  <a:gd name="T22" fmla="*/ 9 w 179"/>
                  <a:gd name="T23" fmla="*/ 31 h 157"/>
                  <a:gd name="T24" fmla="*/ 79 w 179"/>
                  <a:gd name="T25" fmla="*/ 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57">
                    <a:moveTo>
                      <a:pt x="79" y="36"/>
                    </a:moveTo>
                    <a:lnTo>
                      <a:pt x="74" y="121"/>
                    </a:lnTo>
                    <a:lnTo>
                      <a:pt x="2" y="117"/>
                    </a:lnTo>
                    <a:lnTo>
                      <a:pt x="0" y="145"/>
                    </a:lnTo>
                    <a:lnTo>
                      <a:pt x="169" y="157"/>
                    </a:lnTo>
                    <a:lnTo>
                      <a:pt x="169" y="128"/>
                    </a:lnTo>
                    <a:lnTo>
                      <a:pt x="100" y="124"/>
                    </a:lnTo>
                    <a:lnTo>
                      <a:pt x="107" y="38"/>
                    </a:lnTo>
                    <a:lnTo>
                      <a:pt x="176" y="43"/>
                    </a:lnTo>
                    <a:lnTo>
                      <a:pt x="179" y="12"/>
                    </a:lnTo>
                    <a:lnTo>
                      <a:pt x="9" y="0"/>
                    </a:lnTo>
                    <a:lnTo>
                      <a:pt x="9" y="31"/>
                    </a:lnTo>
                    <a:lnTo>
                      <a:pt x="79" y="36"/>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6" name="Freeform 21">
                <a:extLst>
                  <a:ext uri="{FF2B5EF4-FFF2-40B4-BE49-F238E27FC236}">
                    <a16:creationId xmlns:a16="http://schemas.microsoft.com/office/drawing/2014/main" id="{97AE1BE8-9A4C-8CD1-8C59-CE33EDDE4591}"/>
                  </a:ext>
                </a:extLst>
              </p:cNvPr>
              <p:cNvSpPr>
                <a:spLocks/>
              </p:cNvSpPr>
              <p:nvPr/>
            </p:nvSpPr>
            <p:spPr bwMode="auto">
              <a:xfrm>
                <a:off x="16563047" y="1037327"/>
                <a:ext cx="107386" cy="115776"/>
              </a:xfrm>
              <a:custGeom>
                <a:avLst/>
                <a:gdLst>
                  <a:gd name="T0" fmla="*/ 133 w 192"/>
                  <a:gd name="T1" fmla="*/ 76 h 207"/>
                  <a:gd name="T2" fmla="*/ 52 w 192"/>
                  <a:gd name="T3" fmla="*/ 107 h 207"/>
                  <a:gd name="T4" fmla="*/ 26 w 192"/>
                  <a:gd name="T5" fmla="*/ 40 h 207"/>
                  <a:gd name="T6" fmla="*/ 0 w 192"/>
                  <a:gd name="T7" fmla="*/ 50 h 207"/>
                  <a:gd name="T8" fmla="*/ 57 w 192"/>
                  <a:gd name="T9" fmla="*/ 207 h 207"/>
                  <a:gd name="T10" fmla="*/ 85 w 192"/>
                  <a:gd name="T11" fmla="*/ 197 h 207"/>
                  <a:gd name="T12" fmla="*/ 61 w 192"/>
                  <a:gd name="T13" fmla="*/ 131 h 207"/>
                  <a:gd name="T14" fmla="*/ 140 w 192"/>
                  <a:gd name="T15" fmla="*/ 102 h 207"/>
                  <a:gd name="T16" fmla="*/ 166 w 192"/>
                  <a:gd name="T17" fmla="*/ 166 h 207"/>
                  <a:gd name="T18" fmla="*/ 192 w 192"/>
                  <a:gd name="T19" fmla="*/ 157 h 207"/>
                  <a:gd name="T20" fmla="*/ 135 w 192"/>
                  <a:gd name="T21" fmla="*/ 0 h 207"/>
                  <a:gd name="T22" fmla="*/ 107 w 192"/>
                  <a:gd name="T23" fmla="*/ 9 h 207"/>
                  <a:gd name="T24" fmla="*/ 133 w 192"/>
                  <a:gd name="T25" fmla="*/ 7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07">
                    <a:moveTo>
                      <a:pt x="133" y="76"/>
                    </a:moveTo>
                    <a:lnTo>
                      <a:pt x="52" y="107"/>
                    </a:lnTo>
                    <a:lnTo>
                      <a:pt x="26" y="40"/>
                    </a:lnTo>
                    <a:lnTo>
                      <a:pt x="0" y="50"/>
                    </a:lnTo>
                    <a:lnTo>
                      <a:pt x="57" y="207"/>
                    </a:lnTo>
                    <a:lnTo>
                      <a:pt x="85" y="197"/>
                    </a:lnTo>
                    <a:lnTo>
                      <a:pt x="61" y="131"/>
                    </a:lnTo>
                    <a:lnTo>
                      <a:pt x="140" y="102"/>
                    </a:lnTo>
                    <a:lnTo>
                      <a:pt x="166" y="166"/>
                    </a:lnTo>
                    <a:lnTo>
                      <a:pt x="192" y="157"/>
                    </a:lnTo>
                    <a:lnTo>
                      <a:pt x="135" y="0"/>
                    </a:lnTo>
                    <a:lnTo>
                      <a:pt x="107" y="9"/>
                    </a:lnTo>
                    <a:lnTo>
                      <a:pt x="133" y="76"/>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7" name="Freeform 22">
                <a:extLst>
                  <a:ext uri="{FF2B5EF4-FFF2-40B4-BE49-F238E27FC236}">
                    <a16:creationId xmlns:a16="http://schemas.microsoft.com/office/drawing/2014/main" id="{B7CE1FEF-6E70-8BC9-9639-05CFA79F03EF}"/>
                  </a:ext>
                </a:extLst>
              </p:cNvPr>
              <p:cNvSpPr>
                <a:spLocks/>
              </p:cNvSpPr>
              <p:nvPr/>
            </p:nvSpPr>
            <p:spPr bwMode="auto">
              <a:xfrm>
                <a:off x="16802428" y="525566"/>
                <a:ext cx="111861" cy="62642"/>
              </a:xfrm>
              <a:custGeom>
                <a:avLst/>
                <a:gdLst>
                  <a:gd name="T0" fmla="*/ 143 w 200"/>
                  <a:gd name="T1" fmla="*/ 38 h 112"/>
                  <a:gd name="T2" fmla="*/ 174 w 200"/>
                  <a:gd name="T3" fmla="*/ 112 h 112"/>
                  <a:gd name="T4" fmla="*/ 200 w 200"/>
                  <a:gd name="T5" fmla="*/ 102 h 112"/>
                  <a:gd name="T6" fmla="*/ 155 w 200"/>
                  <a:gd name="T7" fmla="*/ 0 h 112"/>
                  <a:gd name="T8" fmla="*/ 0 w 200"/>
                  <a:gd name="T9" fmla="*/ 69 h 112"/>
                  <a:gd name="T10" fmla="*/ 12 w 200"/>
                  <a:gd name="T11" fmla="*/ 95 h 112"/>
                  <a:gd name="T12" fmla="*/ 143 w 200"/>
                  <a:gd name="T13" fmla="*/ 38 h 112"/>
                </a:gdLst>
                <a:ahLst/>
                <a:cxnLst>
                  <a:cxn ang="0">
                    <a:pos x="T0" y="T1"/>
                  </a:cxn>
                  <a:cxn ang="0">
                    <a:pos x="T2" y="T3"/>
                  </a:cxn>
                  <a:cxn ang="0">
                    <a:pos x="T4" y="T5"/>
                  </a:cxn>
                  <a:cxn ang="0">
                    <a:pos x="T6" y="T7"/>
                  </a:cxn>
                  <a:cxn ang="0">
                    <a:pos x="T8" y="T9"/>
                  </a:cxn>
                  <a:cxn ang="0">
                    <a:pos x="T10" y="T11"/>
                  </a:cxn>
                  <a:cxn ang="0">
                    <a:pos x="T12" y="T13"/>
                  </a:cxn>
                </a:cxnLst>
                <a:rect l="0" t="0" r="r" b="b"/>
                <a:pathLst>
                  <a:path w="200" h="112">
                    <a:moveTo>
                      <a:pt x="143" y="38"/>
                    </a:moveTo>
                    <a:lnTo>
                      <a:pt x="174" y="112"/>
                    </a:lnTo>
                    <a:lnTo>
                      <a:pt x="200" y="102"/>
                    </a:lnTo>
                    <a:lnTo>
                      <a:pt x="155" y="0"/>
                    </a:lnTo>
                    <a:lnTo>
                      <a:pt x="0" y="69"/>
                    </a:lnTo>
                    <a:lnTo>
                      <a:pt x="12" y="95"/>
                    </a:lnTo>
                    <a:lnTo>
                      <a:pt x="143" y="38"/>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8" name="Freeform 23">
                <a:extLst>
                  <a:ext uri="{FF2B5EF4-FFF2-40B4-BE49-F238E27FC236}">
                    <a16:creationId xmlns:a16="http://schemas.microsoft.com/office/drawing/2014/main" id="{298B5D94-2C30-0A8A-5551-974CC2C4C86E}"/>
                  </a:ext>
                </a:extLst>
              </p:cNvPr>
              <p:cNvSpPr>
                <a:spLocks/>
              </p:cNvSpPr>
              <p:nvPr/>
            </p:nvSpPr>
            <p:spPr bwMode="auto">
              <a:xfrm>
                <a:off x="16826476" y="610580"/>
                <a:ext cx="102911" cy="77744"/>
              </a:xfrm>
              <a:custGeom>
                <a:avLst/>
                <a:gdLst>
                  <a:gd name="T0" fmla="*/ 157 w 184"/>
                  <a:gd name="T1" fmla="*/ 117 h 139"/>
                  <a:gd name="T2" fmla="*/ 184 w 184"/>
                  <a:gd name="T3" fmla="*/ 112 h 139"/>
                  <a:gd name="T4" fmla="*/ 167 w 184"/>
                  <a:gd name="T5" fmla="*/ 0 h 139"/>
                  <a:gd name="T6" fmla="*/ 0 w 184"/>
                  <a:gd name="T7" fmla="*/ 24 h 139"/>
                  <a:gd name="T8" fmla="*/ 17 w 184"/>
                  <a:gd name="T9" fmla="*/ 139 h 139"/>
                  <a:gd name="T10" fmla="*/ 43 w 184"/>
                  <a:gd name="T11" fmla="*/ 134 h 139"/>
                  <a:gd name="T12" fmla="*/ 31 w 184"/>
                  <a:gd name="T13" fmla="*/ 50 h 139"/>
                  <a:gd name="T14" fmla="*/ 76 w 184"/>
                  <a:gd name="T15" fmla="*/ 43 h 139"/>
                  <a:gd name="T16" fmla="*/ 86 w 184"/>
                  <a:gd name="T17" fmla="*/ 119 h 139"/>
                  <a:gd name="T18" fmla="*/ 114 w 184"/>
                  <a:gd name="T19" fmla="*/ 115 h 139"/>
                  <a:gd name="T20" fmla="*/ 103 w 184"/>
                  <a:gd name="T21" fmla="*/ 39 h 139"/>
                  <a:gd name="T22" fmla="*/ 143 w 184"/>
                  <a:gd name="T23" fmla="*/ 34 h 139"/>
                  <a:gd name="T24" fmla="*/ 157 w 184"/>
                  <a:gd name="T25" fmla="*/ 11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39">
                    <a:moveTo>
                      <a:pt x="157" y="117"/>
                    </a:moveTo>
                    <a:lnTo>
                      <a:pt x="184" y="112"/>
                    </a:lnTo>
                    <a:lnTo>
                      <a:pt x="167" y="0"/>
                    </a:lnTo>
                    <a:lnTo>
                      <a:pt x="0" y="24"/>
                    </a:lnTo>
                    <a:lnTo>
                      <a:pt x="17" y="139"/>
                    </a:lnTo>
                    <a:lnTo>
                      <a:pt x="43" y="134"/>
                    </a:lnTo>
                    <a:lnTo>
                      <a:pt x="31" y="50"/>
                    </a:lnTo>
                    <a:lnTo>
                      <a:pt x="76" y="43"/>
                    </a:lnTo>
                    <a:lnTo>
                      <a:pt x="86" y="119"/>
                    </a:lnTo>
                    <a:lnTo>
                      <a:pt x="114" y="115"/>
                    </a:lnTo>
                    <a:lnTo>
                      <a:pt x="103" y="39"/>
                    </a:lnTo>
                    <a:lnTo>
                      <a:pt x="143" y="34"/>
                    </a:lnTo>
                    <a:lnTo>
                      <a:pt x="157" y="117"/>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9" name="Freeform 24">
                <a:extLst>
                  <a:ext uri="{FF2B5EF4-FFF2-40B4-BE49-F238E27FC236}">
                    <a16:creationId xmlns:a16="http://schemas.microsoft.com/office/drawing/2014/main" id="{4086E371-53B9-4196-BD58-D3FB21A521F5}"/>
                  </a:ext>
                </a:extLst>
              </p:cNvPr>
              <p:cNvSpPr>
                <a:spLocks/>
              </p:cNvSpPr>
              <p:nvPr/>
            </p:nvSpPr>
            <p:spPr bwMode="auto">
              <a:xfrm>
                <a:off x="16738667" y="898620"/>
                <a:ext cx="107945" cy="121369"/>
              </a:xfrm>
              <a:custGeom>
                <a:avLst/>
                <a:gdLst>
                  <a:gd name="T0" fmla="*/ 7 w 81"/>
                  <a:gd name="T1" fmla="*/ 36 h 91"/>
                  <a:gd name="T2" fmla="*/ 0 w 81"/>
                  <a:gd name="T3" fmla="*/ 46 h 91"/>
                  <a:gd name="T4" fmla="*/ 54 w 81"/>
                  <a:gd name="T5" fmla="*/ 91 h 91"/>
                  <a:gd name="T6" fmla="*/ 81 w 81"/>
                  <a:gd name="T7" fmla="*/ 57 h 91"/>
                  <a:gd name="T8" fmla="*/ 52 w 81"/>
                  <a:gd name="T9" fmla="*/ 24 h 91"/>
                  <a:gd name="T10" fmla="*/ 47 w 81"/>
                  <a:gd name="T11" fmla="*/ 13 h 91"/>
                  <a:gd name="T12" fmla="*/ 49 w 81"/>
                  <a:gd name="T13" fmla="*/ 4 h 91"/>
                  <a:gd name="T14" fmla="*/ 36 w 81"/>
                  <a:gd name="T15" fmla="*/ 0 h 91"/>
                  <a:gd name="T16" fmla="*/ 33 w 81"/>
                  <a:gd name="T17" fmla="*/ 12 h 91"/>
                  <a:gd name="T18" fmla="*/ 43 w 81"/>
                  <a:gd name="T19" fmla="*/ 32 h 91"/>
                  <a:gd name="T20" fmla="*/ 66 w 81"/>
                  <a:gd name="T21" fmla="*/ 59 h 91"/>
                  <a:gd name="T22" fmla="*/ 53 w 81"/>
                  <a:gd name="T23" fmla="*/ 74 h 91"/>
                  <a:gd name="T24" fmla="*/ 7 w 81"/>
                  <a:gd name="T25" fmla="*/ 3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1">
                    <a:moveTo>
                      <a:pt x="7" y="36"/>
                    </a:moveTo>
                    <a:cubicBezTo>
                      <a:pt x="0" y="46"/>
                      <a:pt x="0" y="46"/>
                      <a:pt x="0" y="46"/>
                    </a:cubicBezTo>
                    <a:cubicBezTo>
                      <a:pt x="54" y="91"/>
                      <a:pt x="54" y="91"/>
                      <a:pt x="54" y="91"/>
                    </a:cubicBezTo>
                    <a:cubicBezTo>
                      <a:pt x="81" y="57"/>
                      <a:pt x="81" y="57"/>
                      <a:pt x="81" y="57"/>
                    </a:cubicBezTo>
                    <a:cubicBezTo>
                      <a:pt x="52" y="24"/>
                      <a:pt x="52" y="24"/>
                      <a:pt x="52" y="24"/>
                    </a:cubicBezTo>
                    <a:cubicBezTo>
                      <a:pt x="50" y="21"/>
                      <a:pt x="48" y="17"/>
                      <a:pt x="47" y="13"/>
                    </a:cubicBezTo>
                    <a:cubicBezTo>
                      <a:pt x="47" y="10"/>
                      <a:pt x="48" y="6"/>
                      <a:pt x="49" y="4"/>
                    </a:cubicBezTo>
                    <a:cubicBezTo>
                      <a:pt x="36" y="0"/>
                      <a:pt x="36" y="0"/>
                      <a:pt x="36" y="0"/>
                    </a:cubicBezTo>
                    <a:cubicBezTo>
                      <a:pt x="34" y="4"/>
                      <a:pt x="33" y="8"/>
                      <a:pt x="33" y="12"/>
                    </a:cubicBezTo>
                    <a:cubicBezTo>
                      <a:pt x="34" y="20"/>
                      <a:pt x="38" y="27"/>
                      <a:pt x="43" y="32"/>
                    </a:cubicBezTo>
                    <a:cubicBezTo>
                      <a:pt x="66" y="59"/>
                      <a:pt x="66" y="59"/>
                      <a:pt x="66" y="59"/>
                    </a:cubicBezTo>
                    <a:cubicBezTo>
                      <a:pt x="53" y="74"/>
                      <a:pt x="53" y="74"/>
                      <a:pt x="53" y="74"/>
                    </a:cubicBezTo>
                    <a:lnTo>
                      <a:pt x="7" y="36"/>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0" name="Freeform 25">
                <a:extLst>
                  <a:ext uri="{FF2B5EF4-FFF2-40B4-BE49-F238E27FC236}">
                    <a16:creationId xmlns:a16="http://schemas.microsoft.com/office/drawing/2014/main" id="{B5DE7B00-EDE0-CEBF-9351-3FEFFA8F9CA5}"/>
                  </a:ext>
                </a:extLst>
              </p:cNvPr>
              <p:cNvSpPr>
                <a:spLocks noEditPoints="1"/>
              </p:cNvSpPr>
              <p:nvPr/>
            </p:nvSpPr>
            <p:spPr bwMode="auto">
              <a:xfrm>
                <a:off x="16653654" y="969093"/>
                <a:ext cx="99556" cy="107946"/>
              </a:xfrm>
              <a:custGeom>
                <a:avLst/>
                <a:gdLst>
                  <a:gd name="T0" fmla="*/ 178 w 178"/>
                  <a:gd name="T1" fmla="*/ 193 h 193"/>
                  <a:gd name="T2" fmla="*/ 138 w 178"/>
                  <a:gd name="T3" fmla="*/ 0 h 193"/>
                  <a:gd name="T4" fmla="*/ 114 w 178"/>
                  <a:gd name="T5" fmla="*/ 19 h 193"/>
                  <a:gd name="T6" fmla="*/ 123 w 178"/>
                  <a:gd name="T7" fmla="*/ 60 h 193"/>
                  <a:gd name="T8" fmla="*/ 61 w 178"/>
                  <a:gd name="T9" fmla="*/ 107 h 193"/>
                  <a:gd name="T10" fmla="*/ 23 w 178"/>
                  <a:gd name="T11" fmla="*/ 88 h 193"/>
                  <a:gd name="T12" fmla="*/ 0 w 178"/>
                  <a:gd name="T13" fmla="*/ 107 h 193"/>
                  <a:gd name="T14" fmla="*/ 178 w 178"/>
                  <a:gd name="T15" fmla="*/ 193 h 193"/>
                  <a:gd name="T16" fmla="*/ 128 w 178"/>
                  <a:gd name="T17" fmla="*/ 88 h 193"/>
                  <a:gd name="T18" fmla="*/ 140 w 178"/>
                  <a:gd name="T19" fmla="*/ 145 h 193"/>
                  <a:gd name="T20" fmla="*/ 88 w 178"/>
                  <a:gd name="T21" fmla="*/ 119 h 193"/>
                  <a:gd name="T22" fmla="*/ 128 w 178"/>
                  <a:gd name="T23" fmla="*/ 8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193">
                    <a:moveTo>
                      <a:pt x="178" y="193"/>
                    </a:moveTo>
                    <a:lnTo>
                      <a:pt x="138" y="0"/>
                    </a:lnTo>
                    <a:lnTo>
                      <a:pt x="114" y="19"/>
                    </a:lnTo>
                    <a:lnTo>
                      <a:pt x="123" y="60"/>
                    </a:lnTo>
                    <a:lnTo>
                      <a:pt x="61" y="107"/>
                    </a:lnTo>
                    <a:lnTo>
                      <a:pt x="23" y="88"/>
                    </a:lnTo>
                    <a:lnTo>
                      <a:pt x="0" y="107"/>
                    </a:lnTo>
                    <a:lnTo>
                      <a:pt x="178" y="193"/>
                    </a:lnTo>
                    <a:close/>
                    <a:moveTo>
                      <a:pt x="128" y="88"/>
                    </a:moveTo>
                    <a:lnTo>
                      <a:pt x="140" y="145"/>
                    </a:lnTo>
                    <a:lnTo>
                      <a:pt x="88" y="119"/>
                    </a:lnTo>
                    <a:lnTo>
                      <a:pt x="128" y="88"/>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1" name="Freeform 26">
                <a:extLst>
                  <a:ext uri="{FF2B5EF4-FFF2-40B4-BE49-F238E27FC236}">
                    <a16:creationId xmlns:a16="http://schemas.microsoft.com/office/drawing/2014/main" id="{7113D213-D995-009C-4BD4-FC7B2707B955}"/>
                  </a:ext>
                </a:extLst>
              </p:cNvPr>
              <p:cNvSpPr>
                <a:spLocks noEditPoints="1"/>
              </p:cNvSpPr>
              <p:nvPr/>
            </p:nvSpPr>
            <p:spPr bwMode="auto">
              <a:xfrm>
                <a:off x="16451186" y="1066411"/>
                <a:ext cx="98436" cy="102352"/>
              </a:xfrm>
              <a:custGeom>
                <a:avLst/>
                <a:gdLst>
                  <a:gd name="T0" fmla="*/ 102 w 176"/>
                  <a:gd name="T1" fmla="*/ 183 h 183"/>
                  <a:gd name="T2" fmla="*/ 176 w 176"/>
                  <a:gd name="T3" fmla="*/ 0 h 183"/>
                  <a:gd name="T4" fmla="*/ 145 w 176"/>
                  <a:gd name="T5" fmla="*/ 2 h 183"/>
                  <a:gd name="T6" fmla="*/ 130 w 176"/>
                  <a:gd name="T7" fmla="*/ 43 h 183"/>
                  <a:gd name="T8" fmla="*/ 52 w 176"/>
                  <a:gd name="T9" fmla="*/ 48 h 183"/>
                  <a:gd name="T10" fmla="*/ 33 w 176"/>
                  <a:gd name="T11" fmla="*/ 12 h 183"/>
                  <a:gd name="T12" fmla="*/ 0 w 176"/>
                  <a:gd name="T13" fmla="*/ 14 h 183"/>
                  <a:gd name="T14" fmla="*/ 102 w 176"/>
                  <a:gd name="T15" fmla="*/ 183 h 183"/>
                  <a:gd name="T16" fmla="*/ 119 w 176"/>
                  <a:gd name="T17" fmla="*/ 69 h 183"/>
                  <a:gd name="T18" fmla="*/ 97 w 176"/>
                  <a:gd name="T19" fmla="*/ 124 h 183"/>
                  <a:gd name="T20" fmla="*/ 69 w 176"/>
                  <a:gd name="T21" fmla="*/ 74 h 183"/>
                  <a:gd name="T22" fmla="*/ 119 w 176"/>
                  <a:gd name="T23"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83">
                    <a:moveTo>
                      <a:pt x="102" y="183"/>
                    </a:moveTo>
                    <a:lnTo>
                      <a:pt x="176" y="0"/>
                    </a:lnTo>
                    <a:lnTo>
                      <a:pt x="145" y="2"/>
                    </a:lnTo>
                    <a:lnTo>
                      <a:pt x="130" y="43"/>
                    </a:lnTo>
                    <a:lnTo>
                      <a:pt x="52" y="48"/>
                    </a:lnTo>
                    <a:lnTo>
                      <a:pt x="33" y="12"/>
                    </a:lnTo>
                    <a:lnTo>
                      <a:pt x="0" y="14"/>
                    </a:lnTo>
                    <a:lnTo>
                      <a:pt x="102" y="183"/>
                    </a:lnTo>
                    <a:close/>
                    <a:moveTo>
                      <a:pt x="119" y="69"/>
                    </a:moveTo>
                    <a:lnTo>
                      <a:pt x="97" y="124"/>
                    </a:lnTo>
                    <a:lnTo>
                      <a:pt x="69" y="74"/>
                    </a:lnTo>
                    <a:lnTo>
                      <a:pt x="119" y="69"/>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2" name="Freeform 27">
                <a:extLst>
                  <a:ext uri="{FF2B5EF4-FFF2-40B4-BE49-F238E27FC236}">
                    <a16:creationId xmlns:a16="http://schemas.microsoft.com/office/drawing/2014/main" id="{40B54D86-D746-4F9D-F518-C3B25287262E}"/>
                  </a:ext>
                </a:extLst>
              </p:cNvPr>
              <p:cNvSpPr>
                <a:spLocks/>
              </p:cNvSpPr>
              <p:nvPr/>
            </p:nvSpPr>
            <p:spPr bwMode="auto">
              <a:xfrm>
                <a:off x="16797393" y="808013"/>
                <a:ext cx="115776" cy="109063"/>
              </a:xfrm>
              <a:custGeom>
                <a:avLst/>
                <a:gdLst>
                  <a:gd name="T0" fmla="*/ 0 w 207"/>
                  <a:gd name="T1" fmla="*/ 136 h 195"/>
                  <a:gd name="T2" fmla="*/ 157 w 207"/>
                  <a:gd name="T3" fmla="*/ 195 h 195"/>
                  <a:gd name="T4" fmla="*/ 207 w 207"/>
                  <a:gd name="T5" fmla="*/ 59 h 195"/>
                  <a:gd name="T6" fmla="*/ 50 w 207"/>
                  <a:gd name="T7" fmla="*/ 0 h 195"/>
                  <a:gd name="T8" fmla="*/ 40 w 207"/>
                  <a:gd name="T9" fmla="*/ 28 h 195"/>
                  <a:gd name="T10" fmla="*/ 171 w 207"/>
                  <a:gd name="T11" fmla="*/ 78 h 195"/>
                  <a:gd name="T12" fmla="*/ 143 w 207"/>
                  <a:gd name="T13" fmla="*/ 157 h 195"/>
                  <a:gd name="T14" fmla="*/ 9 w 207"/>
                  <a:gd name="T15" fmla="*/ 107 h 195"/>
                  <a:gd name="T16" fmla="*/ 0 w 207"/>
                  <a:gd name="T17" fmla="*/ 13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195">
                    <a:moveTo>
                      <a:pt x="0" y="136"/>
                    </a:moveTo>
                    <a:lnTo>
                      <a:pt x="157" y="195"/>
                    </a:lnTo>
                    <a:lnTo>
                      <a:pt x="207" y="59"/>
                    </a:lnTo>
                    <a:lnTo>
                      <a:pt x="50" y="0"/>
                    </a:lnTo>
                    <a:lnTo>
                      <a:pt x="40" y="28"/>
                    </a:lnTo>
                    <a:lnTo>
                      <a:pt x="171" y="78"/>
                    </a:lnTo>
                    <a:lnTo>
                      <a:pt x="143" y="157"/>
                    </a:lnTo>
                    <a:lnTo>
                      <a:pt x="9" y="107"/>
                    </a:lnTo>
                    <a:lnTo>
                      <a:pt x="0" y="136"/>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3" name="Freeform 28">
                <a:extLst>
                  <a:ext uri="{FF2B5EF4-FFF2-40B4-BE49-F238E27FC236}">
                    <a16:creationId xmlns:a16="http://schemas.microsoft.com/office/drawing/2014/main" id="{E6E9F991-A38D-D674-2FCB-8E5842DD59E3}"/>
                  </a:ext>
                </a:extLst>
              </p:cNvPr>
              <p:cNvSpPr>
                <a:spLocks/>
              </p:cNvSpPr>
              <p:nvPr/>
            </p:nvSpPr>
            <p:spPr bwMode="auto">
              <a:xfrm>
                <a:off x="16107215" y="380148"/>
                <a:ext cx="129199" cy="131995"/>
              </a:xfrm>
              <a:custGeom>
                <a:avLst/>
                <a:gdLst>
                  <a:gd name="T0" fmla="*/ 210 w 231"/>
                  <a:gd name="T1" fmla="*/ 139 h 236"/>
                  <a:gd name="T2" fmla="*/ 231 w 231"/>
                  <a:gd name="T3" fmla="*/ 117 h 236"/>
                  <a:gd name="T4" fmla="*/ 102 w 231"/>
                  <a:gd name="T5" fmla="*/ 0 h 236"/>
                  <a:gd name="T6" fmla="*/ 100 w 231"/>
                  <a:gd name="T7" fmla="*/ 169 h 236"/>
                  <a:gd name="T8" fmla="*/ 21 w 231"/>
                  <a:gd name="T9" fmla="*/ 96 h 236"/>
                  <a:gd name="T10" fmla="*/ 0 w 231"/>
                  <a:gd name="T11" fmla="*/ 119 h 236"/>
                  <a:gd name="T12" fmla="*/ 129 w 231"/>
                  <a:gd name="T13" fmla="*/ 236 h 236"/>
                  <a:gd name="T14" fmla="*/ 129 w 231"/>
                  <a:gd name="T15" fmla="*/ 65 h 236"/>
                  <a:gd name="T16" fmla="*/ 210 w 231"/>
                  <a:gd name="T17" fmla="*/ 13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36">
                    <a:moveTo>
                      <a:pt x="210" y="139"/>
                    </a:moveTo>
                    <a:lnTo>
                      <a:pt x="231" y="117"/>
                    </a:lnTo>
                    <a:lnTo>
                      <a:pt x="102" y="0"/>
                    </a:lnTo>
                    <a:lnTo>
                      <a:pt x="100" y="169"/>
                    </a:lnTo>
                    <a:lnTo>
                      <a:pt x="21" y="96"/>
                    </a:lnTo>
                    <a:lnTo>
                      <a:pt x="0" y="119"/>
                    </a:lnTo>
                    <a:lnTo>
                      <a:pt x="129" y="236"/>
                    </a:lnTo>
                    <a:lnTo>
                      <a:pt x="129" y="65"/>
                    </a:lnTo>
                    <a:lnTo>
                      <a:pt x="210" y="139"/>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4" name="Freeform 29">
                <a:extLst>
                  <a:ext uri="{FF2B5EF4-FFF2-40B4-BE49-F238E27FC236}">
                    <a16:creationId xmlns:a16="http://schemas.microsoft.com/office/drawing/2014/main" id="{7D062B06-DAF8-9FD8-739E-03818673A886}"/>
                  </a:ext>
                </a:extLst>
              </p:cNvPr>
              <p:cNvSpPr>
                <a:spLocks/>
              </p:cNvSpPr>
              <p:nvPr/>
            </p:nvSpPr>
            <p:spPr bwMode="auto">
              <a:xfrm>
                <a:off x="16497608" y="260458"/>
                <a:ext cx="104030" cy="107946"/>
              </a:xfrm>
              <a:custGeom>
                <a:avLst/>
                <a:gdLst>
                  <a:gd name="T0" fmla="*/ 126 w 186"/>
                  <a:gd name="T1" fmla="*/ 188 h 193"/>
                  <a:gd name="T2" fmla="*/ 155 w 186"/>
                  <a:gd name="T3" fmla="*/ 193 h 193"/>
                  <a:gd name="T4" fmla="*/ 186 w 186"/>
                  <a:gd name="T5" fmla="*/ 24 h 193"/>
                  <a:gd name="T6" fmla="*/ 40 w 186"/>
                  <a:gd name="T7" fmla="*/ 112 h 193"/>
                  <a:gd name="T8" fmla="*/ 62 w 186"/>
                  <a:gd name="T9" fmla="*/ 5 h 193"/>
                  <a:gd name="T10" fmla="*/ 33 w 186"/>
                  <a:gd name="T11" fmla="*/ 0 h 193"/>
                  <a:gd name="T12" fmla="*/ 0 w 186"/>
                  <a:gd name="T13" fmla="*/ 169 h 193"/>
                  <a:gd name="T14" fmla="*/ 145 w 186"/>
                  <a:gd name="T15" fmla="*/ 81 h 193"/>
                  <a:gd name="T16" fmla="*/ 126 w 186"/>
                  <a:gd name="T17" fmla="*/ 18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93">
                    <a:moveTo>
                      <a:pt x="126" y="188"/>
                    </a:moveTo>
                    <a:lnTo>
                      <a:pt x="155" y="193"/>
                    </a:lnTo>
                    <a:lnTo>
                      <a:pt x="186" y="24"/>
                    </a:lnTo>
                    <a:lnTo>
                      <a:pt x="40" y="112"/>
                    </a:lnTo>
                    <a:lnTo>
                      <a:pt x="62" y="5"/>
                    </a:lnTo>
                    <a:lnTo>
                      <a:pt x="33" y="0"/>
                    </a:lnTo>
                    <a:lnTo>
                      <a:pt x="0" y="169"/>
                    </a:lnTo>
                    <a:lnTo>
                      <a:pt x="145" y="81"/>
                    </a:lnTo>
                    <a:lnTo>
                      <a:pt x="126" y="188"/>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5" name="Freeform 30">
                <a:extLst>
                  <a:ext uri="{FF2B5EF4-FFF2-40B4-BE49-F238E27FC236}">
                    <a16:creationId xmlns:a16="http://schemas.microsoft.com/office/drawing/2014/main" id="{4249B107-419D-B76E-B309-18F50A6F3769}"/>
                  </a:ext>
                </a:extLst>
              </p:cNvPr>
              <p:cNvSpPr>
                <a:spLocks/>
              </p:cNvSpPr>
              <p:nvPr/>
            </p:nvSpPr>
            <p:spPr bwMode="auto">
              <a:xfrm>
                <a:off x="16201738" y="308558"/>
                <a:ext cx="118572" cy="122488"/>
              </a:xfrm>
              <a:custGeom>
                <a:avLst/>
                <a:gdLst>
                  <a:gd name="T0" fmla="*/ 76 w 212"/>
                  <a:gd name="T1" fmla="*/ 143 h 219"/>
                  <a:gd name="T2" fmla="*/ 150 w 212"/>
                  <a:gd name="T3" fmla="*/ 97 h 219"/>
                  <a:gd name="T4" fmla="*/ 188 w 212"/>
                  <a:gd name="T5" fmla="*/ 157 h 219"/>
                  <a:gd name="T6" fmla="*/ 212 w 212"/>
                  <a:gd name="T7" fmla="*/ 143 h 219"/>
                  <a:gd name="T8" fmla="*/ 124 w 212"/>
                  <a:gd name="T9" fmla="*/ 0 h 219"/>
                  <a:gd name="T10" fmla="*/ 98 w 212"/>
                  <a:gd name="T11" fmla="*/ 14 h 219"/>
                  <a:gd name="T12" fmla="*/ 136 w 212"/>
                  <a:gd name="T13" fmla="*/ 74 h 219"/>
                  <a:gd name="T14" fmla="*/ 62 w 212"/>
                  <a:gd name="T15" fmla="*/ 121 h 219"/>
                  <a:gd name="T16" fmla="*/ 26 w 212"/>
                  <a:gd name="T17" fmla="*/ 62 h 219"/>
                  <a:gd name="T18" fmla="*/ 0 w 212"/>
                  <a:gd name="T19" fmla="*/ 76 h 219"/>
                  <a:gd name="T20" fmla="*/ 91 w 212"/>
                  <a:gd name="T21" fmla="*/ 219 h 219"/>
                  <a:gd name="T22" fmla="*/ 114 w 212"/>
                  <a:gd name="T23" fmla="*/ 205 h 219"/>
                  <a:gd name="T24" fmla="*/ 76 w 212"/>
                  <a:gd name="T25" fmla="*/ 14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19">
                    <a:moveTo>
                      <a:pt x="76" y="143"/>
                    </a:moveTo>
                    <a:lnTo>
                      <a:pt x="150" y="97"/>
                    </a:lnTo>
                    <a:lnTo>
                      <a:pt x="188" y="157"/>
                    </a:lnTo>
                    <a:lnTo>
                      <a:pt x="212" y="143"/>
                    </a:lnTo>
                    <a:lnTo>
                      <a:pt x="124" y="0"/>
                    </a:lnTo>
                    <a:lnTo>
                      <a:pt x="98" y="14"/>
                    </a:lnTo>
                    <a:lnTo>
                      <a:pt x="136" y="74"/>
                    </a:lnTo>
                    <a:lnTo>
                      <a:pt x="62" y="121"/>
                    </a:lnTo>
                    <a:lnTo>
                      <a:pt x="26" y="62"/>
                    </a:lnTo>
                    <a:lnTo>
                      <a:pt x="0" y="76"/>
                    </a:lnTo>
                    <a:lnTo>
                      <a:pt x="91" y="219"/>
                    </a:lnTo>
                    <a:lnTo>
                      <a:pt x="114" y="205"/>
                    </a:lnTo>
                    <a:lnTo>
                      <a:pt x="76" y="143"/>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6" name="Freeform 31">
                <a:extLst>
                  <a:ext uri="{FF2B5EF4-FFF2-40B4-BE49-F238E27FC236}">
                    <a16:creationId xmlns:a16="http://schemas.microsoft.com/office/drawing/2014/main" id="{00F069E4-DF2C-1677-E447-F479936D20C8}"/>
                  </a:ext>
                </a:extLst>
              </p:cNvPr>
              <p:cNvSpPr>
                <a:spLocks/>
              </p:cNvSpPr>
              <p:nvPr/>
            </p:nvSpPr>
            <p:spPr bwMode="auto">
              <a:xfrm>
                <a:off x="16310802" y="272202"/>
                <a:ext cx="98996" cy="105707"/>
              </a:xfrm>
              <a:custGeom>
                <a:avLst/>
                <a:gdLst>
                  <a:gd name="T0" fmla="*/ 49 w 74"/>
                  <a:gd name="T1" fmla="*/ 74 h 79"/>
                  <a:gd name="T2" fmla="*/ 74 w 74"/>
                  <a:gd name="T3" fmla="*/ 55 h 79"/>
                  <a:gd name="T4" fmla="*/ 63 w 74"/>
                  <a:gd name="T5" fmla="*/ 49 h 79"/>
                  <a:gd name="T6" fmla="*/ 46 w 74"/>
                  <a:gd name="T7" fmla="*/ 62 h 79"/>
                  <a:gd name="T8" fmla="*/ 27 w 74"/>
                  <a:gd name="T9" fmla="*/ 59 h 79"/>
                  <a:gd name="T10" fmla="*/ 17 w 74"/>
                  <a:gd name="T11" fmla="*/ 43 h 79"/>
                  <a:gd name="T12" fmla="*/ 35 w 74"/>
                  <a:gd name="T13" fmla="*/ 14 h 79"/>
                  <a:gd name="T14" fmla="*/ 55 w 74"/>
                  <a:gd name="T15" fmla="*/ 19 h 79"/>
                  <a:gd name="T16" fmla="*/ 62 w 74"/>
                  <a:gd name="T17" fmla="*/ 8 h 79"/>
                  <a:gd name="T18" fmla="*/ 32 w 74"/>
                  <a:gd name="T19" fmla="*/ 2 h 79"/>
                  <a:gd name="T20" fmla="*/ 5 w 74"/>
                  <a:gd name="T21" fmla="*/ 46 h 79"/>
                  <a:gd name="T22" fmla="*/ 49 w 74"/>
                  <a:gd name="T23" fmla="*/ 7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79">
                    <a:moveTo>
                      <a:pt x="49" y="74"/>
                    </a:moveTo>
                    <a:cubicBezTo>
                      <a:pt x="61" y="71"/>
                      <a:pt x="69" y="65"/>
                      <a:pt x="74" y="55"/>
                    </a:cubicBezTo>
                    <a:cubicBezTo>
                      <a:pt x="63" y="49"/>
                      <a:pt x="63" y="49"/>
                      <a:pt x="63" y="49"/>
                    </a:cubicBezTo>
                    <a:cubicBezTo>
                      <a:pt x="59" y="56"/>
                      <a:pt x="53" y="61"/>
                      <a:pt x="46" y="62"/>
                    </a:cubicBezTo>
                    <a:cubicBezTo>
                      <a:pt x="39" y="64"/>
                      <a:pt x="33" y="62"/>
                      <a:pt x="27" y="59"/>
                    </a:cubicBezTo>
                    <a:cubicBezTo>
                      <a:pt x="22" y="55"/>
                      <a:pt x="19" y="50"/>
                      <a:pt x="17" y="43"/>
                    </a:cubicBezTo>
                    <a:cubicBezTo>
                      <a:pt x="14" y="30"/>
                      <a:pt x="22" y="17"/>
                      <a:pt x="35" y="14"/>
                    </a:cubicBezTo>
                    <a:cubicBezTo>
                      <a:pt x="42" y="12"/>
                      <a:pt x="50" y="14"/>
                      <a:pt x="55" y="19"/>
                    </a:cubicBezTo>
                    <a:cubicBezTo>
                      <a:pt x="62" y="8"/>
                      <a:pt x="62" y="8"/>
                      <a:pt x="62" y="8"/>
                    </a:cubicBezTo>
                    <a:cubicBezTo>
                      <a:pt x="53" y="1"/>
                      <a:pt x="43" y="0"/>
                      <a:pt x="32" y="2"/>
                    </a:cubicBezTo>
                    <a:cubicBezTo>
                      <a:pt x="11" y="7"/>
                      <a:pt x="0" y="27"/>
                      <a:pt x="5" y="46"/>
                    </a:cubicBezTo>
                    <a:cubicBezTo>
                      <a:pt x="9" y="67"/>
                      <a:pt x="28" y="79"/>
                      <a:pt x="49" y="74"/>
                    </a:cubicBezTo>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7" name="Freeform 32">
                <a:extLst>
                  <a:ext uri="{FF2B5EF4-FFF2-40B4-BE49-F238E27FC236}">
                    <a16:creationId xmlns:a16="http://schemas.microsoft.com/office/drawing/2014/main" id="{B6F3951B-F1F6-58C6-DBCC-3EA849698422}"/>
                  </a:ext>
                </a:extLst>
              </p:cNvPr>
              <p:cNvSpPr>
                <a:spLocks/>
              </p:cNvSpPr>
              <p:nvPr/>
            </p:nvSpPr>
            <p:spPr bwMode="auto">
              <a:xfrm>
                <a:off x="16617298" y="284508"/>
                <a:ext cx="79980" cy="104030"/>
              </a:xfrm>
              <a:custGeom>
                <a:avLst/>
                <a:gdLst>
                  <a:gd name="T0" fmla="*/ 0 w 143"/>
                  <a:gd name="T1" fmla="*/ 174 h 186"/>
                  <a:gd name="T2" fmla="*/ 26 w 143"/>
                  <a:gd name="T3" fmla="*/ 186 h 186"/>
                  <a:gd name="T4" fmla="*/ 86 w 143"/>
                  <a:gd name="T5" fmla="*/ 59 h 186"/>
                  <a:gd name="T6" fmla="*/ 131 w 143"/>
                  <a:gd name="T7" fmla="*/ 78 h 186"/>
                  <a:gd name="T8" fmla="*/ 143 w 143"/>
                  <a:gd name="T9" fmla="*/ 55 h 186"/>
                  <a:gd name="T10" fmla="*/ 24 w 143"/>
                  <a:gd name="T11" fmla="*/ 0 h 186"/>
                  <a:gd name="T12" fmla="*/ 12 w 143"/>
                  <a:gd name="T13" fmla="*/ 26 h 186"/>
                  <a:gd name="T14" fmla="*/ 57 w 143"/>
                  <a:gd name="T15" fmla="*/ 45 h 186"/>
                  <a:gd name="T16" fmla="*/ 0 w 143"/>
                  <a:gd name="T17" fmla="*/ 17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86">
                    <a:moveTo>
                      <a:pt x="0" y="174"/>
                    </a:moveTo>
                    <a:lnTo>
                      <a:pt x="26" y="186"/>
                    </a:lnTo>
                    <a:lnTo>
                      <a:pt x="86" y="59"/>
                    </a:lnTo>
                    <a:lnTo>
                      <a:pt x="131" y="78"/>
                    </a:lnTo>
                    <a:lnTo>
                      <a:pt x="143" y="55"/>
                    </a:lnTo>
                    <a:lnTo>
                      <a:pt x="24" y="0"/>
                    </a:lnTo>
                    <a:lnTo>
                      <a:pt x="12" y="26"/>
                    </a:lnTo>
                    <a:lnTo>
                      <a:pt x="57" y="45"/>
                    </a:lnTo>
                    <a:lnTo>
                      <a:pt x="0" y="174"/>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8" name="Freeform 33">
                <a:extLst>
                  <a:ext uri="{FF2B5EF4-FFF2-40B4-BE49-F238E27FC236}">
                    <a16:creationId xmlns:a16="http://schemas.microsoft.com/office/drawing/2014/main" id="{5FEF51CE-2DD6-8AE3-F2FD-4C8C20E33320}"/>
                  </a:ext>
                </a:extLst>
              </p:cNvPr>
              <p:cNvSpPr>
                <a:spLocks/>
              </p:cNvSpPr>
              <p:nvPr/>
            </p:nvSpPr>
            <p:spPr bwMode="auto">
              <a:xfrm>
                <a:off x="16413713" y="259339"/>
                <a:ext cx="73268" cy="96759"/>
              </a:xfrm>
              <a:custGeom>
                <a:avLst/>
                <a:gdLst>
                  <a:gd name="T0" fmla="*/ 59 w 131"/>
                  <a:gd name="T1" fmla="*/ 173 h 173"/>
                  <a:gd name="T2" fmla="*/ 88 w 131"/>
                  <a:gd name="T3" fmla="*/ 171 h 173"/>
                  <a:gd name="T4" fmla="*/ 81 w 131"/>
                  <a:gd name="T5" fmla="*/ 31 h 173"/>
                  <a:gd name="T6" fmla="*/ 131 w 131"/>
                  <a:gd name="T7" fmla="*/ 28 h 173"/>
                  <a:gd name="T8" fmla="*/ 128 w 131"/>
                  <a:gd name="T9" fmla="*/ 0 h 173"/>
                  <a:gd name="T10" fmla="*/ 0 w 131"/>
                  <a:gd name="T11" fmla="*/ 9 h 173"/>
                  <a:gd name="T12" fmla="*/ 0 w 131"/>
                  <a:gd name="T13" fmla="*/ 35 h 173"/>
                  <a:gd name="T14" fmla="*/ 50 w 131"/>
                  <a:gd name="T15" fmla="*/ 33 h 173"/>
                  <a:gd name="T16" fmla="*/ 59 w 131"/>
                  <a:gd name="T17"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73">
                    <a:moveTo>
                      <a:pt x="59" y="173"/>
                    </a:moveTo>
                    <a:lnTo>
                      <a:pt x="88" y="171"/>
                    </a:lnTo>
                    <a:lnTo>
                      <a:pt x="81" y="31"/>
                    </a:lnTo>
                    <a:lnTo>
                      <a:pt x="131" y="28"/>
                    </a:lnTo>
                    <a:lnTo>
                      <a:pt x="128" y="0"/>
                    </a:lnTo>
                    <a:lnTo>
                      <a:pt x="0" y="9"/>
                    </a:lnTo>
                    <a:lnTo>
                      <a:pt x="0" y="35"/>
                    </a:lnTo>
                    <a:lnTo>
                      <a:pt x="50" y="33"/>
                    </a:lnTo>
                    <a:lnTo>
                      <a:pt x="59" y="173"/>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9" name="Freeform 34">
                <a:extLst>
                  <a:ext uri="{FF2B5EF4-FFF2-40B4-BE49-F238E27FC236}">
                    <a16:creationId xmlns:a16="http://schemas.microsoft.com/office/drawing/2014/main" id="{31630098-C5E8-508C-97E0-4CD7A6BE763D}"/>
                  </a:ext>
                </a:extLst>
              </p:cNvPr>
              <p:cNvSpPr>
                <a:spLocks/>
              </p:cNvSpPr>
              <p:nvPr/>
            </p:nvSpPr>
            <p:spPr bwMode="auto">
              <a:xfrm>
                <a:off x="16745379" y="392452"/>
                <a:ext cx="101234" cy="94522"/>
              </a:xfrm>
              <a:custGeom>
                <a:avLst/>
                <a:gdLst>
                  <a:gd name="T0" fmla="*/ 0 w 181"/>
                  <a:gd name="T1" fmla="*/ 147 h 169"/>
                  <a:gd name="T2" fmla="*/ 19 w 181"/>
                  <a:gd name="T3" fmla="*/ 169 h 169"/>
                  <a:gd name="T4" fmla="*/ 128 w 181"/>
                  <a:gd name="T5" fmla="*/ 81 h 169"/>
                  <a:gd name="T6" fmla="*/ 159 w 181"/>
                  <a:gd name="T7" fmla="*/ 119 h 169"/>
                  <a:gd name="T8" fmla="*/ 181 w 181"/>
                  <a:gd name="T9" fmla="*/ 102 h 169"/>
                  <a:gd name="T10" fmla="*/ 98 w 181"/>
                  <a:gd name="T11" fmla="*/ 0 h 169"/>
                  <a:gd name="T12" fmla="*/ 76 w 181"/>
                  <a:gd name="T13" fmla="*/ 19 h 169"/>
                  <a:gd name="T14" fmla="*/ 109 w 181"/>
                  <a:gd name="T15" fmla="*/ 57 h 169"/>
                  <a:gd name="T16" fmla="*/ 0 w 181"/>
                  <a:gd name="T17" fmla="*/ 14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169">
                    <a:moveTo>
                      <a:pt x="0" y="147"/>
                    </a:moveTo>
                    <a:lnTo>
                      <a:pt x="19" y="169"/>
                    </a:lnTo>
                    <a:lnTo>
                      <a:pt x="128" y="81"/>
                    </a:lnTo>
                    <a:lnTo>
                      <a:pt x="159" y="119"/>
                    </a:lnTo>
                    <a:lnTo>
                      <a:pt x="181" y="102"/>
                    </a:lnTo>
                    <a:lnTo>
                      <a:pt x="98" y="0"/>
                    </a:lnTo>
                    <a:lnTo>
                      <a:pt x="76" y="19"/>
                    </a:lnTo>
                    <a:lnTo>
                      <a:pt x="109" y="57"/>
                    </a:lnTo>
                    <a:lnTo>
                      <a:pt x="0" y="147"/>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0" name="Freeform 35">
                <a:extLst>
                  <a:ext uri="{FF2B5EF4-FFF2-40B4-BE49-F238E27FC236}">
                    <a16:creationId xmlns:a16="http://schemas.microsoft.com/office/drawing/2014/main" id="{7C78E8AF-DB75-534A-C730-E6777142C039}"/>
                  </a:ext>
                </a:extLst>
              </p:cNvPr>
              <p:cNvSpPr>
                <a:spLocks/>
              </p:cNvSpPr>
              <p:nvPr/>
            </p:nvSpPr>
            <p:spPr bwMode="auto">
              <a:xfrm>
                <a:off x="16677144" y="324218"/>
                <a:ext cx="110742" cy="101234"/>
              </a:xfrm>
              <a:custGeom>
                <a:avLst/>
                <a:gdLst>
                  <a:gd name="T0" fmla="*/ 84 w 198"/>
                  <a:gd name="T1" fmla="*/ 124 h 181"/>
                  <a:gd name="T2" fmla="*/ 86 w 198"/>
                  <a:gd name="T3" fmla="*/ 103 h 181"/>
                  <a:gd name="T4" fmla="*/ 93 w 198"/>
                  <a:gd name="T5" fmla="*/ 22 h 181"/>
                  <a:gd name="T6" fmla="*/ 65 w 198"/>
                  <a:gd name="T7" fmla="*/ 0 h 181"/>
                  <a:gd name="T8" fmla="*/ 55 w 198"/>
                  <a:gd name="T9" fmla="*/ 136 h 181"/>
                  <a:gd name="T10" fmla="*/ 0 w 198"/>
                  <a:gd name="T11" fmla="*/ 162 h 181"/>
                  <a:gd name="T12" fmla="*/ 24 w 198"/>
                  <a:gd name="T13" fmla="*/ 181 h 181"/>
                  <a:gd name="T14" fmla="*/ 198 w 198"/>
                  <a:gd name="T15" fmla="*/ 100 h 181"/>
                  <a:gd name="T16" fmla="*/ 172 w 198"/>
                  <a:gd name="T17" fmla="*/ 81 h 181"/>
                  <a:gd name="T18" fmla="*/ 84 w 198"/>
                  <a:gd name="T19" fmla="*/ 12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181">
                    <a:moveTo>
                      <a:pt x="84" y="124"/>
                    </a:moveTo>
                    <a:lnTo>
                      <a:pt x="86" y="103"/>
                    </a:lnTo>
                    <a:lnTo>
                      <a:pt x="93" y="22"/>
                    </a:lnTo>
                    <a:lnTo>
                      <a:pt x="65" y="0"/>
                    </a:lnTo>
                    <a:lnTo>
                      <a:pt x="55" y="136"/>
                    </a:lnTo>
                    <a:lnTo>
                      <a:pt x="0" y="162"/>
                    </a:lnTo>
                    <a:lnTo>
                      <a:pt x="24" y="181"/>
                    </a:lnTo>
                    <a:lnTo>
                      <a:pt x="198" y="100"/>
                    </a:lnTo>
                    <a:lnTo>
                      <a:pt x="172" y="81"/>
                    </a:lnTo>
                    <a:lnTo>
                      <a:pt x="84" y="124"/>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1" name="Rectangle 36">
                <a:extLst>
                  <a:ext uri="{FF2B5EF4-FFF2-40B4-BE49-F238E27FC236}">
                    <a16:creationId xmlns:a16="http://schemas.microsoft.com/office/drawing/2014/main" id="{9C86B1B6-78FA-BBCC-FBA0-CD333126C587}"/>
                  </a:ext>
                </a:extLst>
              </p:cNvPr>
              <p:cNvSpPr>
                <a:spLocks noChangeArrowheads="1"/>
              </p:cNvSpPr>
              <p:nvPr/>
            </p:nvSpPr>
            <p:spPr bwMode="auto">
              <a:xfrm>
                <a:off x="16613384" y="565276"/>
                <a:ext cx="16221" cy="297548"/>
              </a:xfrm>
              <a:prstGeom prst="rect">
                <a:avLst/>
              </a:pr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2" name="Rectangle 37">
                <a:extLst>
                  <a:ext uri="{FF2B5EF4-FFF2-40B4-BE49-F238E27FC236}">
                    <a16:creationId xmlns:a16="http://schemas.microsoft.com/office/drawing/2014/main" id="{5329403F-33C7-F99E-C4C4-F78A9844AD45}"/>
                  </a:ext>
                </a:extLst>
              </p:cNvPr>
              <p:cNvSpPr>
                <a:spLocks noChangeArrowheads="1"/>
              </p:cNvSpPr>
              <p:nvPr/>
            </p:nvSpPr>
            <p:spPr bwMode="auto">
              <a:xfrm>
                <a:off x="16467965" y="565276"/>
                <a:ext cx="16221" cy="297548"/>
              </a:xfrm>
              <a:prstGeom prst="rect">
                <a:avLst/>
              </a:pr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3" name="Rectangle 38">
                <a:extLst>
                  <a:ext uri="{FF2B5EF4-FFF2-40B4-BE49-F238E27FC236}">
                    <a16:creationId xmlns:a16="http://schemas.microsoft.com/office/drawing/2014/main" id="{7A5B056A-C0BC-15D4-65C5-6273629773CE}"/>
                  </a:ext>
                </a:extLst>
              </p:cNvPr>
              <p:cNvSpPr>
                <a:spLocks noChangeArrowheads="1"/>
              </p:cNvSpPr>
              <p:nvPr/>
            </p:nvSpPr>
            <p:spPr bwMode="auto">
              <a:xfrm>
                <a:off x="16321429" y="565276"/>
                <a:ext cx="17338" cy="297548"/>
              </a:xfrm>
              <a:prstGeom prst="rect">
                <a:avLst/>
              </a:prstGeom>
              <a:grpFill/>
              <a:ln>
                <a:noFill/>
              </a:ln>
            </p:spPr>
            <p:txBody>
              <a:bodyPr vert="horz" wrap="square" lIns="91440" tIns="45720" rIns="91440" bIns="45720" numCol="1" anchor="t" anchorCtr="0" compatLnSpc="1">
                <a:prstTxWarp prst="textNoShape">
                  <a:avLst/>
                </a:prstTxWarp>
              </a:bodyPr>
              <a:lstStyle/>
              <a:p>
                <a:endParaRPr lang="ru-RU"/>
              </a:p>
            </p:txBody>
          </p:sp>
        </p:grpSp>
      </p:grpSp>
    </p:spTree>
    <p:extLst>
      <p:ext uri="{BB962C8B-B14F-4D97-AF65-F5344CB8AC3E}">
        <p14:creationId xmlns:p14="http://schemas.microsoft.com/office/powerpoint/2010/main" val="267179767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CB25C30-DB41-43A7-8DC4-B55CD125811A}" type="datetimeFigureOut">
              <a:rPr lang="ru-RU" smtClean="0"/>
              <a:t>02.11.2024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5AB94E2-BA51-4236-87F8-267BD52D0E78}" type="slidenum">
              <a:rPr lang="ru-RU" smtClean="0"/>
              <a:t>‹#›</a:t>
            </a:fld>
            <a:endParaRPr lang="ru-RU"/>
          </a:p>
        </p:txBody>
      </p:sp>
    </p:spTree>
    <p:extLst>
      <p:ext uri="{BB962C8B-B14F-4D97-AF65-F5344CB8AC3E}">
        <p14:creationId xmlns:p14="http://schemas.microsoft.com/office/powerpoint/2010/main" val="39535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76488" y="4033189"/>
            <a:ext cx="14258925" cy="1439753"/>
          </a:xfrm>
        </p:spPr>
        <p:txBody>
          <a:bodyPr anchor="b"/>
          <a:lstStyle>
            <a:lvl1pPr algn="ctr">
              <a:defRPr sz="9356"/>
            </a:lvl1pPr>
          </a:lstStyle>
          <a:p>
            <a:r>
              <a:rPr lang="ru-RU"/>
              <a:t>Образец заголовка</a:t>
            </a:r>
          </a:p>
        </p:txBody>
      </p:sp>
      <p:sp>
        <p:nvSpPr>
          <p:cNvPr id="3" name="Подзаголовок 2"/>
          <p:cNvSpPr>
            <a:spLocks noGrp="1"/>
          </p:cNvSpPr>
          <p:nvPr>
            <p:ph type="subTitle" idx="1"/>
          </p:nvPr>
        </p:nvSpPr>
        <p:spPr>
          <a:xfrm>
            <a:off x="2376488" y="5616511"/>
            <a:ext cx="14258925" cy="575863"/>
          </a:xfrm>
        </p:spPr>
        <p:txBody>
          <a:bodyPr/>
          <a:lstStyle>
            <a:lvl1pPr marL="0" indent="0" algn="ctr">
              <a:buNone/>
              <a:defRPr sz="3742"/>
            </a:lvl1pPr>
            <a:lvl2pPr marL="712912" indent="0" algn="ctr">
              <a:buNone/>
              <a:defRPr sz="3119"/>
            </a:lvl2pPr>
            <a:lvl3pPr marL="1425824" indent="0" algn="ctr">
              <a:buNone/>
              <a:defRPr sz="2807"/>
            </a:lvl3pPr>
            <a:lvl4pPr marL="2138736" indent="0" algn="ctr">
              <a:buNone/>
              <a:defRPr sz="2495"/>
            </a:lvl4pPr>
            <a:lvl5pPr marL="2851648" indent="0" algn="ctr">
              <a:buNone/>
              <a:defRPr sz="2495"/>
            </a:lvl5pPr>
            <a:lvl6pPr marL="3564560" indent="0" algn="ctr">
              <a:buNone/>
              <a:defRPr sz="2495"/>
            </a:lvl6pPr>
            <a:lvl7pPr marL="4277472" indent="0" algn="ctr">
              <a:buNone/>
              <a:defRPr sz="2495"/>
            </a:lvl7pPr>
            <a:lvl8pPr marL="4990384" indent="0" algn="ctr">
              <a:buNone/>
              <a:defRPr sz="2495"/>
            </a:lvl8pPr>
            <a:lvl9pPr marL="5703296" indent="0" algn="ctr">
              <a:buNone/>
              <a:defRPr sz="2495"/>
            </a:lvl9pPr>
          </a:lstStyle>
          <a:p>
            <a:r>
              <a:rPr lang="ru-RU"/>
              <a:t>Образец подзаголовка</a:t>
            </a:r>
          </a:p>
        </p:txBody>
      </p:sp>
      <p:sp>
        <p:nvSpPr>
          <p:cNvPr id="4" name="Дата 3"/>
          <p:cNvSpPr>
            <a:spLocks noGrp="1"/>
          </p:cNvSpPr>
          <p:nvPr>
            <p:ph type="dt" sz="half" idx="10"/>
          </p:nvPr>
        </p:nvSpPr>
        <p:spPr/>
        <p:txBody>
          <a:bodyPr/>
          <a:lstStyle/>
          <a:p>
            <a:fld id="{ACB25C30-DB41-43A7-8DC4-B55CD125811A}" type="datetimeFigureOut">
              <a:rPr lang="ru-RU" smtClean="0"/>
              <a:t>02.11.2024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AB94E2-BA51-4236-87F8-267BD52D0E78}" type="slidenum">
              <a:rPr lang="ru-RU" smtClean="0"/>
              <a:t>‹#›</a:t>
            </a:fld>
            <a:endParaRPr lang="ru-RU"/>
          </a:p>
        </p:txBody>
      </p:sp>
    </p:spTree>
    <p:extLst>
      <p:ext uri="{BB962C8B-B14F-4D97-AF65-F5344CB8AC3E}">
        <p14:creationId xmlns:p14="http://schemas.microsoft.com/office/powerpoint/2010/main" val="30487535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66750" y="546100"/>
            <a:ext cx="17633345" cy="650240"/>
          </a:xfrm>
          <a:prstGeom prst="rect">
            <a:avLst/>
          </a:prstGeom>
        </p:spPr>
        <p:txBody>
          <a:bodyPr wrap="square" lIns="0" tIns="0" rIns="0" bIns="0">
            <a:spAutoFit/>
          </a:bodyPr>
          <a:lstStyle>
            <a:lvl1pPr>
              <a:defRPr sz="4100" b="0" i="0">
                <a:solidFill>
                  <a:schemeClr val="tx1"/>
                </a:solidFill>
                <a:latin typeface="Circe"/>
                <a:cs typeface="Circe"/>
              </a:defRPr>
            </a:lvl1pPr>
          </a:lstStyle>
          <a:p>
            <a:endParaRPr dirty="0"/>
          </a:p>
        </p:txBody>
      </p:sp>
      <p:sp>
        <p:nvSpPr>
          <p:cNvPr id="3" name="Holder 3"/>
          <p:cNvSpPr>
            <a:spLocks noGrp="1"/>
          </p:cNvSpPr>
          <p:nvPr>
            <p:ph type="body" idx="1"/>
          </p:nvPr>
        </p:nvSpPr>
        <p:spPr>
          <a:xfrm>
            <a:off x="666750" y="2025389"/>
            <a:ext cx="17110710" cy="369332"/>
          </a:xfrm>
          <a:prstGeom prst="rect">
            <a:avLst/>
          </a:prstGeom>
        </p:spPr>
        <p:txBody>
          <a:bodyPr wrap="square" lIns="0" tIns="0" rIns="0" bIns="0">
            <a:spAutoFit/>
          </a:bodyPr>
          <a:lstStyle>
            <a:lvl1pPr>
              <a:defRPr/>
            </a:lvl1pPr>
          </a:lstStyle>
          <a:p>
            <a:endParaRPr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defRPr>
          <a:latin typeface="+mj-lt"/>
          <a:ea typeface="+mj-ea"/>
          <a:cs typeface="+mj-cs"/>
        </a:defRPr>
      </a:lvl1pPr>
    </p:titleStyle>
    <p:body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pos="420" userDrawn="1">
          <p15:clr>
            <a:srgbClr val="F26B43"/>
          </p15:clr>
        </p15:guide>
        <p15:guide id="2" pos="11700" userDrawn="1">
          <p15:clr>
            <a:srgbClr val="F26B43"/>
          </p15:clr>
        </p15:guide>
        <p15:guide id="3" orient="horz" pos="1256" userDrawn="1">
          <p15:clr>
            <a:srgbClr val="F26B43"/>
          </p15:clr>
        </p15:guide>
        <p15:guide id="4" orient="horz" pos="6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4.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 name="МЕЖДУНАРОДНЫЙ СИМПОЗИУМ «СОЗДАВАЯ БУДУЩЕЕ»"/>
          <p:cNvSpPr txBox="1"/>
          <p:nvPr/>
        </p:nvSpPr>
        <p:spPr>
          <a:xfrm>
            <a:off x="13107119" y="917439"/>
            <a:ext cx="5180879" cy="1462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05" tIns="39605" rIns="39605" bIns="39605">
            <a:spAutoFit/>
          </a:bodyPr>
          <a:lstStyle/>
          <a:p>
            <a:pPr defTabSz="356433">
              <a:lnSpc>
                <a:spcPct val="120000"/>
              </a:lnSpc>
              <a:defRPr sz="2400" b="0" cap="all" spc="480">
                <a:latin typeface="FugueMono"/>
                <a:ea typeface="FugueMono"/>
                <a:cs typeface="FugueMono"/>
                <a:sym typeface="FugueMono"/>
              </a:defRPr>
            </a:pPr>
            <a:r>
              <a:rPr sz="2495" dirty="0">
                <a:solidFill>
                  <a:schemeClr val="bg1"/>
                </a:solidFill>
              </a:rPr>
              <a:t>МЕЖДУНАРОДНЫЙ СИМПОЗИУМ</a:t>
            </a:r>
            <a:br>
              <a:rPr sz="2495" dirty="0">
                <a:solidFill>
                  <a:schemeClr val="bg1"/>
                </a:solidFill>
              </a:rPr>
            </a:br>
            <a:r>
              <a:rPr sz="2495" dirty="0">
                <a:solidFill>
                  <a:schemeClr val="bg1"/>
                </a:solidFill>
              </a:rPr>
              <a:t>«СОЗДАВАЯ БУДУЩЕЕ»</a:t>
            </a:r>
          </a:p>
        </p:txBody>
      </p:sp>
      <p:sp>
        <p:nvSpPr>
          <p:cNvPr id="153" name="СЕКЦИЯ"/>
          <p:cNvSpPr txBox="1"/>
          <p:nvPr/>
        </p:nvSpPr>
        <p:spPr>
          <a:xfrm>
            <a:off x="12842380" y="8399205"/>
            <a:ext cx="5445619" cy="1462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05" tIns="39605" rIns="39605" bIns="39605">
            <a:spAutoFit/>
          </a:bodyPr>
          <a:lstStyle>
            <a:lvl1pPr defTabSz="457200">
              <a:lnSpc>
                <a:spcPct val="120000"/>
              </a:lnSpc>
              <a:defRPr sz="4800" b="0" cap="all" spc="960">
                <a:latin typeface="FugueMono"/>
                <a:ea typeface="FugueMono"/>
                <a:cs typeface="FugueMono"/>
                <a:sym typeface="FugueMono"/>
              </a:defRPr>
            </a:lvl1pPr>
          </a:lstStyle>
          <a:p>
            <a:r>
              <a:rPr lang="ru-RU" sz="2495" dirty="0">
                <a:solidFill>
                  <a:schemeClr val="bg1"/>
                </a:solidFill>
              </a:rPr>
              <a:t>НАУЧНОЕ ШОУ </a:t>
            </a:r>
          </a:p>
          <a:p>
            <a:r>
              <a:rPr lang="ru-RU" sz="2495" dirty="0">
                <a:solidFill>
                  <a:schemeClr val="bg1"/>
                </a:solidFill>
              </a:rPr>
              <a:t>О ФАНТАСТИКЕ </a:t>
            </a:r>
          </a:p>
          <a:p>
            <a:r>
              <a:rPr lang="ru-RU" sz="2495" dirty="0">
                <a:solidFill>
                  <a:schemeClr val="bg1"/>
                </a:solidFill>
              </a:rPr>
              <a:t>«БУДУЩЕЕ РЯДОМ»</a:t>
            </a:r>
            <a:endParaRPr sz="2495" dirty="0">
              <a:solidFill>
                <a:schemeClr val="bg1"/>
              </a:solidFill>
            </a:endParaRPr>
          </a:p>
        </p:txBody>
      </p:sp>
      <p:sp>
        <p:nvSpPr>
          <p:cNvPr id="154" name="Имя Фамилия"/>
          <p:cNvSpPr txBox="1"/>
          <p:nvPr/>
        </p:nvSpPr>
        <p:spPr>
          <a:xfrm>
            <a:off x="1205761" y="4802129"/>
            <a:ext cx="10393087" cy="788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05" tIns="39605" rIns="39605" bIns="39605">
            <a:spAutoFit/>
          </a:bodyPr>
          <a:lstStyle>
            <a:lvl1pPr algn="l" defTabSz="457200">
              <a:lnSpc>
                <a:spcPct val="80000"/>
              </a:lnSpc>
              <a:defRPr sz="7200" b="0" cap="all" spc="1440">
                <a:latin typeface="Fugue Regular"/>
                <a:ea typeface="Fugue Regular"/>
                <a:cs typeface="Fugue Regular"/>
                <a:sym typeface="Fugue Regular"/>
              </a:defRPr>
            </a:lvl1pPr>
          </a:lstStyle>
          <a:p>
            <a:r>
              <a:rPr lang="ru-RU" sz="5613" dirty="0">
                <a:solidFill>
                  <a:schemeClr val="bg1"/>
                </a:solidFill>
              </a:rPr>
              <a:t>ТАТЬЯНА ГУК</a:t>
            </a:r>
            <a:endParaRPr sz="5613" dirty="0">
              <a:solidFill>
                <a:schemeClr val="bg1"/>
              </a:solidFill>
            </a:endParaRPr>
          </a:p>
        </p:txBody>
      </p:sp>
      <p:sp>
        <p:nvSpPr>
          <p:cNvPr id="155" name="Должность"/>
          <p:cNvSpPr txBox="1"/>
          <p:nvPr/>
        </p:nvSpPr>
        <p:spPr>
          <a:xfrm>
            <a:off x="1205762" y="6346731"/>
            <a:ext cx="7690588" cy="390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r>
              <a:rPr lang="ru-RU" dirty="0">
                <a:solidFill>
                  <a:schemeClr val="bg1"/>
                </a:solidFill>
              </a:rPr>
              <a:t>Директор Института Генплана Москвы</a:t>
            </a:r>
            <a:endParaRPr dirty="0">
              <a:solidFill>
                <a:schemeClr val="bg1"/>
              </a:solidFill>
            </a:endParaRPr>
          </a:p>
        </p:txBody>
      </p:sp>
      <p:sp>
        <p:nvSpPr>
          <p:cNvPr id="156" name="Как долголетие изменит общество? Социальные и культурные последствия демографических изменений"/>
          <p:cNvSpPr txBox="1"/>
          <p:nvPr/>
        </p:nvSpPr>
        <p:spPr>
          <a:xfrm>
            <a:off x="1113016" y="1804977"/>
            <a:ext cx="9403682" cy="562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05" tIns="39605" rIns="39605" bIns="39605">
            <a:spAutoFit/>
          </a:bodyPr>
          <a:lstStyle>
            <a:lvl1pPr algn="l" defTabSz="457200">
              <a:lnSpc>
                <a:spcPct val="80000"/>
              </a:lnSpc>
              <a:defRPr sz="4900" b="0">
                <a:latin typeface="Fugue Regular"/>
                <a:ea typeface="Fugue Regular"/>
                <a:cs typeface="Fugue Regular"/>
                <a:sym typeface="Fugue Regular"/>
              </a:defRPr>
            </a:lvl1pPr>
          </a:lstStyle>
          <a:p>
            <a:r>
              <a:rPr lang="ru-RU" sz="3820" dirty="0">
                <a:solidFill>
                  <a:schemeClr val="bg1"/>
                </a:solidFill>
              </a:rPr>
              <a:t>НОВЫЕ ГОРОДА</a:t>
            </a:r>
          </a:p>
        </p:txBody>
      </p:sp>
      <p:pic>
        <p:nvPicPr>
          <p:cNvPr id="157" name="Изображение" descr="Изображение"/>
          <p:cNvPicPr>
            <a:picLocks noChangeAspect="1"/>
          </p:cNvPicPr>
          <p:nvPr/>
        </p:nvPicPr>
        <p:blipFill>
          <a:blip r:embed="rId2"/>
          <a:stretch>
            <a:fillRect/>
          </a:stretch>
        </p:blipFill>
        <p:spPr>
          <a:xfrm>
            <a:off x="1113016" y="795468"/>
            <a:ext cx="745769" cy="745769"/>
          </a:xfrm>
          <a:prstGeom prst="rect">
            <a:avLst/>
          </a:prstGeom>
          <a:ln w="12700">
            <a:miter lim="400000"/>
          </a:ln>
        </p:spPr>
      </p:pic>
      <p:sp>
        <p:nvSpPr>
          <p:cNvPr id="2" name="TextBox 1">
            <a:extLst>
              <a:ext uri="{FF2B5EF4-FFF2-40B4-BE49-F238E27FC236}">
                <a16:creationId xmlns:a16="http://schemas.microsoft.com/office/drawing/2014/main" id="{B4488CB4-8D31-BA8F-346F-81081E7AE34F}"/>
              </a:ext>
            </a:extLst>
          </p:cNvPr>
          <p:cNvSpPr txBox="1"/>
          <p:nvPr/>
        </p:nvSpPr>
        <p:spPr>
          <a:xfrm>
            <a:off x="7089616" y="1699352"/>
            <a:ext cx="80048" cy="4399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9605" tIns="39605" rIns="39605" bIns="39605" numCol="1" spcCol="38100" rtlCol="0" anchor="ctr">
            <a:spAutoFit/>
          </a:bodyPr>
          <a:lstStyle/>
          <a:p>
            <a:pPr algn="ctr" defTabSz="643560" rtl="0" hangingPunct="0"/>
            <a:endParaRPr lang="en-US" sz="2339" b="1" dirty="0">
              <a:solidFill>
                <a:srgbClr val="FFFFFF"/>
              </a:solidFill>
              <a:latin typeface="Helvetica Neue"/>
              <a:ea typeface="Helvetica Neue"/>
              <a:cs typeface="Helvetica Neue"/>
              <a:sym typeface="Helvetica Neue"/>
            </a:endParaRPr>
          </a:p>
        </p:txBody>
      </p:sp>
      <p:sp>
        <p:nvSpPr>
          <p:cNvPr id="6" name="TextBox 5">
            <a:extLst>
              <a:ext uri="{FF2B5EF4-FFF2-40B4-BE49-F238E27FC236}">
                <a16:creationId xmlns:a16="http://schemas.microsoft.com/office/drawing/2014/main" id="{C88E3AC5-CA5F-7C3C-DE7C-C7AB5390B975}"/>
              </a:ext>
            </a:extLst>
          </p:cNvPr>
          <p:cNvSpPr txBox="1"/>
          <p:nvPr/>
        </p:nvSpPr>
        <p:spPr>
          <a:xfrm>
            <a:off x="6888543" y="1626235"/>
            <a:ext cx="80048" cy="4399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9605" tIns="39605" rIns="39605" bIns="39605" numCol="1" spcCol="38100" rtlCol="0" anchor="ctr">
            <a:spAutoFit/>
          </a:bodyPr>
          <a:lstStyle/>
          <a:p>
            <a:pPr algn="ctr" defTabSz="643560" rtl="0" hangingPunct="0"/>
            <a:endParaRPr lang="en-US" sz="2339" b="1" dirty="0">
              <a:solidFill>
                <a:srgbClr val="FFFFFF"/>
              </a:solidFill>
              <a:latin typeface="Helvetica Neue"/>
              <a:ea typeface="Helvetica Neue"/>
              <a:cs typeface="Helvetica Neue"/>
              <a:sym typeface="Helvetica Neue"/>
            </a:endParaRPr>
          </a:p>
        </p:txBody>
      </p:sp>
      <p:pic>
        <p:nvPicPr>
          <p:cNvPr id="3" name="Изображение" descr="Изображение">
            <a:extLst>
              <a:ext uri="{FF2B5EF4-FFF2-40B4-BE49-F238E27FC236}">
                <a16:creationId xmlns:a16="http://schemas.microsoft.com/office/drawing/2014/main" id="{EC7E08A9-BA84-C3FA-754C-1F39001CF91E}"/>
              </a:ext>
            </a:extLst>
          </p:cNvPr>
          <p:cNvPicPr>
            <a:picLocks noChangeAspect="1"/>
          </p:cNvPicPr>
          <p:nvPr/>
        </p:nvPicPr>
        <p:blipFill>
          <a:blip r:embed="rId3"/>
          <a:stretch>
            <a:fillRect/>
          </a:stretch>
        </p:blipFill>
        <p:spPr>
          <a:xfrm>
            <a:off x="12754135" y="2745549"/>
            <a:ext cx="5187160" cy="5187436"/>
          </a:xfrm>
          <a:prstGeom prst="rect">
            <a:avLst/>
          </a:prstGeom>
          <a:ln w="12700">
            <a:miter lim="400000"/>
          </a:ln>
        </p:spPr>
      </p:pic>
      <p:grpSp>
        <p:nvGrpSpPr>
          <p:cNvPr id="4" name="Группа 3">
            <a:extLst>
              <a:ext uri="{FF2B5EF4-FFF2-40B4-BE49-F238E27FC236}">
                <a16:creationId xmlns:a16="http://schemas.microsoft.com/office/drawing/2014/main" id="{CD255B67-034D-CAF6-18EC-3E8D9794D8C6}"/>
              </a:ext>
            </a:extLst>
          </p:cNvPr>
          <p:cNvGrpSpPr/>
          <p:nvPr/>
        </p:nvGrpSpPr>
        <p:grpSpPr>
          <a:xfrm>
            <a:off x="9479280" y="1015710"/>
            <a:ext cx="2992013" cy="1325509"/>
            <a:chOff x="17499685" y="259339"/>
            <a:chExt cx="2052803" cy="909424"/>
          </a:xfrm>
          <a:solidFill>
            <a:schemeClr val="bg1"/>
          </a:solidFill>
        </p:grpSpPr>
        <p:grpSp>
          <p:nvGrpSpPr>
            <p:cNvPr id="5" name="Группа 4">
              <a:extLst>
                <a:ext uri="{FF2B5EF4-FFF2-40B4-BE49-F238E27FC236}">
                  <a16:creationId xmlns:a16="http://schemas.microsoft.com/office/drawing/2014/main" id="{22CB0D31-56C5-175A-B0DD-3566CAB98D53}"/>
                </a:ext>
              </a:extLst>
            </p:cNvPr>
            <p:cNvGrpSpPr/>
            <p:nvPr userDrawn="1"/>
          </p:nvGrpSpPr>
          <p:grpSpPr>
            <a:xfrm>
              <a:off x="17499685" y="331265"/>
              <a:ext cx="670326" cy="765572"/>
              <a:chOff x="14876586" y="331265"/>
              <a:chExt cx="670326" cy="765572"/>
            </a:xfrm>
            <a:grpFill/>
          </p:grpSpPr>
          <p:sp>
            <p:nvSpPr>
              <p:cNvPr id="35" name="Freeform 5">
                <a:extLst>
                  <a:ext uri="{FF2B5EF4-FFF2-40B4-BE49-F238E27FC236}">
                    <a16:creationId xmlns:a16="http://schemas.microsoft.com/office/drawing/2014/main" id="{CE443CF9-892C-0684-1DD3-E20E5BFB7DCB}"/>
                  </a:ext>
                </a:extLst>
              </p:cNvPr>
              <p:cNvSpPr>
                <a:spLocks noEditPoints="1"/>
              </p:cNvSpPr>
              <p:nvPr/>
            </p:nvSpPr>
            <p:spPr bwMode="auto">
              <a:xfrm>
                <a:off x="14876586" y="331265"/>
                <a:ext cx="670326" cy="765572"/>
              </a:xfrm>
              <a:custGeom>
                <a:avLst/>
                <a:gdLst>
                  <a:gd name="T0" fmla="*/ 0 w 209"/>
                  <a:gd name="T1" fmla="*/ 0 h 239"/>
                  <a:gd name="T2" fmla="*/ 0 w 209"/>
                  <a:gd name="T3" fmla="*/ 188 h 239"/>
                  <a:gd name="T4" fmla="*/ 40 w 209"/>
                  <a:gd name="T5" fmla="*/ 224 h 239"/>
                  <a:gd name="T6" fmla="*/ 64 w 209"/>
                  <a:gd name="T7" fmla="*/ 224 h 239"/>
                  <a:gd name="T8" fmla="*/ 104 w 209"/>
                  <a:gd name="T9" fmla="*/ 239 h 239"/>
                  <a:gd name="T10" fmla="*/ 144 w 209"/>
                  <a:gd name="T11" fmla="*/ 224 h 239"/>
                  <a:gd name="T12" fmla="*/ 169 w 209"/>
                  <a:gd name="T13" fmla="*/ 224 h 239"/>
                  <a:gd name="T14" fmla="*/ 209 w 209"/>
                  <a:gd name="T15" fmla="*/ 188 h 239"/>
                  <a:gd name="T16" fmla="*/ 209 w 209"/>
                  <a:gd name="T17" fmla="*/ 0 h 239"/>
                  <a:gd name="T18" fmla="*/ 0 w 209"/>
                  <a:gd name="T19" fmla="*/ 0 h 239"/>
                  <a:gd name="T20" fmla="*/ 198 w 209"/>
                  <a:gd name="T21" fmla="*/ 126 h 239"/>
                  <a:gd name="T22" fmla="*/ 95 w 209"/>
                  <a:gd name="T23" fmla="*/ 126 h 239"/>
                  <a:gd name="T24" fmla="*/ 95 w 209"/>
                  <a:gd name="T25" fmla="*/ 11 h 239"/>
                  <a:gd name="T26" fmla="*/ 198 w 209"/>
                  <a:gd name="T27" fmla="*/ 11 h 239"/>
                  <a:gd name="T28" fmla="*/ 198 w 209"/>
                  <a:gd name="T29" fmla="*/ 126 h 239"/>
                  <a:gd name="T30" fmla="*/ 11 w 209"/>
                  <a:gd name="T31" fmla="*/ 11 h 239"/>
                  <a:gd name="T32" fmla="*/ 86 w 209"/>
                  <a:gd name="T33" fmla="*/ 11 h 239"/>
                  <a:gd name="T34" fmla="*/ 86 w 209"/>
                  <a:gd name="T35" fmla="*/ 128 h 239"/>
                  <a:gd name="T36" fmla="*/ 14 w 209"/>
                  <a:gd name="T37" fmla="*/ 201 h 239"/>
                  <a:gd name="T38" fmla="*/ 11 w 209"/>
                  <a:gd name="T39" fmla="*/ 188 h 239"/>
                  <a:gd name="T40" fmla="*/ 11 w 209"/>
                  <a:gd name="T41" fmla="*/ 11 h 239"/>
                  <a:gd name="T42" fmla="*/ 169 w 209"/>
                  <a:gd name="T43" fmla="*/ 213 h 239"/>
                  <a:gd name="T44" fmla="*/ 144 w 209"/>
                  <a:gd name="T45" fmla="*/ 213 h 239"/>
                  <a:gd name="T46" fmla="*/ 104 w 209"/>
                  <a:gd name="T47" fmla="*/ 225 h 239"/>
                  <a:gd name="T48" fmla="*/ 64 w 209"/>
                  <a:gd name="T49" fmla="*/ 213 h 239"/>
                  <a:gd name="T50" fmla="*/ 40 w 209"/>
                  <a:gd name="T51" fmla="*/ 213 h 239"/>
                  <a:gd name="T52" fmla="*/ 20 w 209"/>
                  <a:gd name="T53" fmla="*/ 208 h 239"/>
                  <a:gd name="T54" fmla="*/ 93 w 209"/>
                  <a:gd name="T55" fmla="*/ 135 h 239"/>
                  <a:gd name="T56" fmla="*/ 198 w 209"/>
                  <a:gd name="T57" fmla="*/ 135 h 239"/>
                  <a:gd name="T58" fmla="*/ 198 w 209"/>
                  <a:gd name="T59" fmla="*/ 188 h 239"/>
                  <a:gd name="T60" fmla="*/ 169 w 209"/>
                  <a:gd name="T61" fmla="*/ 21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239">
                    <a:moveTo>
                      <a:pt x="0" y="0"/>
                    </a:moveTo>
                    <a:cubicBezTo>
                      <a:pt x="0" y="188"/>
                      <a:pt x="0" y="188"/>
                      <a:pt x="0" y="188"/>
                    </a:cubicBezTo>
                    <a:cubicBezTo>
                      <a:pt x="0" y="209"/>
                      <a:pt x="13" y="224"/>
                      <a:pt x="40" y="224"/>
                    </a:cubicBezTo>
                    <a:cubicBezTo>
                      <a:pt x="64" y="224"/>
                      <a:pt x="64" y="224"/>
                      <a:pt x="64" y="224"/>
                    </a:cubicBezTo>
                    <a:cubicBezTo>
                      <a:pt x="83" y="224"/>
                      <a:pt x="95" y="231"/>
                      <a:pt x="104" y="239"/>
                    </a:cubicBezTo>
                    <a:cubicBezTo>
                      <a:pt x="113" y="231"/>
                      <a:pt x="125" y="224"/>
                      <a:pt x="144" y="224"/>
                    </a:cubicBezTo>
                    <a:cubicBezTo>
                      <a:pt x="169" y="224"/>
                      <a:pt x="169" y="224"/>
                      <a:pt x="169" y="224"/>
                    </a:cubicBezTo>
                    <a:cubicBezTo>
                      <a:pt x="195" y="224"/>
                      <a:pt x="209" y="209"/>
                      <a:pt x="209" y="188"/>
                    </a:cubicBezTo>
                    <a:cubicBezTo>
                      <a:pt x="209" y="0"/>
                      <a:pt x="209" y="0"/>
                      <a:pt x="209" y="0"/>
                    </a:cubicBezTo>
                    <a:lnTo>
                      <a:pt x="0" y="0"/>
                    </a:lnTo>
                    <a:close/>
                    <a:moveTo>
                      <a:pt x="198" y="126"/>
                    </a:moveTo>
                    <a:cubicBezTo>
                      <a:pt x="95" y="126"/>
                      <a:pt x="95" y="126"/>
                      <a:pt x="95" y="126"/>
                    </a:cubicBezTo>
                    <a:cubicBezTo>
                      <a:pt x="95" y="11"/>
                      <a:pt x="95" y="11"/>
                      <a:pt x="95" y="11"/>
                    </a:cubicBezTo>
                    <a:cubicBezTo>
                      <a:pt x="198" y="11"/>
                      <a:pt x="198" y="11"/>
                      <a:pt x="198" y="11"/>
                    </a:cubicBezTo>
                    <a:lnTo>
                      <a:pt x="198" y="126"/>
                    </a:lnTo>
                    <a:close/>
                    <a:moveTo>
                      <a:pt x="11" y="11"/>
                    </a:moveTo>
                    <a:cubicBezTo>
                      <a:pt x="86" y="11"/>
                      <a:pt x="86" y="11"/>
                      <a:pt x="86" y="11"/>
                    </a:cubicBezTo>
                    <a:cubicBezTo>
                      <a:pt x="86" y="128"/>
                      <a:pt x="86" y="128"/>
                      <a:pt x="86" y="128"/>
                    </a:cubicBezTo>
                    <a:cubicBezTo>
                      <a:pt x="14" y="201"/>
                      <a:pt x="14" y="201"/>
                      <a:pt x="14" y="201"/>
                    </a:cubicBezTo>
                    <a:cubicBezTo>
                      <a:pt x="12" y="197"/>
                      <a:pt x="11" y="193"/>
                      <a:pt x="11" y="188"/>
                    </a:cubicBezTo>
                    <a:lnTo>
                      <a:pt x="11" y="11"/>
                    </a:lnTo>
                    <a:close/>
                    <a:moveTo>
                      <a:pt x="169" y="213"/>
                    </a:moveTo>
                    <a:cubicBezTo>
                      <a:pt x="144" y="213"/>
                      <a:pt x="144" y="213"/>
                      <a:pt x="144" y="213"/>
                    </a:cubicBezTo>
                    <a:cubicBezTo>
                      <a:pt x="129" y="213"/>
                      <a:pt x="115" y="217"/>
                      <a:pt x="104" y="225"/>
                    </a:cubicBezTo>
                    <a:cubicBezTo>
                      <a:pt x="93" y="217"/>
                      <a:pt x="80" y="213"/>
                      <a:pt x="64" y="213"/>
                    </a:cubicBezTo>
                    <a:cubicBezTo>
                      <a:pt x="40" y="213"/>
                      <a:pt x="40" y="213"/>
                      <a:pt x="40" y="213"/>
                    </a:cubicBezTo>
                    <a:cubicBezTo>
                      <a:pt x="32" y="213"/>
                      <a:pt x="25" y="211"/>
                      <a:pt x="20" y="208"/>
                    </a:cubicBezTo>
                    <a:cubicBezTo>
                      <a:pt x="93" y="135"/>
                      <a:pt x="93" y="135"/>
                      <a:pt x="93" y="135"/>
                    </a:cubicBezTo>
                    <a:cubicBezTo>
                      <a:pt x="198" y="135"/>
                      <a:pt x="198" y="135"/>
                      <a:pt x="198" y="135"/>
                    </a:cubicBezTo>
                    <a:cubicBezTo>
                      <a:pt x="198" y="188"/>
                      <a:pt x="198" y="188"/>
                      <a:pt x="198" y="188"/>
                    </a:cubicBezTo>
                    <a:cubicBezTo>
                      <a:pt x="198" y="199"/>
                      <a:pt x="193" y="213"/>
                      <a:pt x="169" y="213"/>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6" name="Freeform 6">
                <a:extLst>
                  <a:ext uri="{FF2B5EF4-FFF2-40B4-BE49-F238E27FC236}">
                    <a16:creationId xmlns:a16="http://schemas.microsoft.com/office/drawing/2014/main" id="{6D34CEC8-8C14-DB48-316B-04033846196E}"/>
                  </a:ext>
                </a:extLst>
              </p:cNvPr>
              <p:cNvSpPr>
                <a:spLocks/>
              </p:cNvSpPr>
              <p:nvPr/>
            </p:nvSpPr>
            <p:spPr bwMode="auto">
              <a:xfrm>
                <a:off x="14962847" y="501990"/>
                <a:ext cx="134784" cy="145567"/>
              </a:xfrm>
              <a:custGeom>
                <a:avLst/>
                <a:gdLst>
                  <a:gd name="T0" fmla="*/ 59 w 75"/>
                  <a:gd name="T1" fmla="*/ 81 h 81"/>
                  <a:gd name="T2" fmla="*/ 59 w 75"/>
                  <a:gd name="T3" fmla="*/ 33 h 81"/>
                  <a:gd name="T4" fmla="*/ 43 w 75"/>
                  <a:gd name="T5" fmla="*/ 65 h 81"/>
                  <a:gd name="T6" fmla="*/ 32 w 75"/>
                  <a:gd name="T7" fmla="*/ 65 h 81"/>
                  <a:gd name="T8" fmla="*/ 16 w 75"/>
                  <a:gd name="T9" fmla="*/ 33 h 81"/>
                  <a:gd name="T10" fmla="*/ 16 w 75"/>
                  <a:gd name="T11" fmla="*/ 81 h 81"/>
                  <a:gd name="T12" fmla="*/ 0 w 75"/>
                  <a:gd name="T13" fmla="*/ 81 h 81"/>
                  <a:gd name="T14" fmla="*/ 0 w 75"/>
                  <a:gd name="T15" fmla="*/ 0 h 81"/>
                  <a:gd name="T16" fmla="*/ 16 w 75"/>
                  <a:gd name="T17" fmla="*/ 0 h 81"/>
                  <a:gd name="T18" fmla="*/ 38 w 75"/>
                  <a:gd name="T19" fmla="*/ 44 h 81"/>
                  <a:gd name="T20" fmla="*/ 59 w 75"/>
                  <a:gd name="T21" fmla="*/ 0 h 81"/>
                  <a:gd name="T22" fmla="*/ 75 w 75"/>
                  <a:gd name="T23" fmla="*/ 0 h 81"/>
                  <a:gd name="T24" fmla="*/ 75 w 75"/>
                  <a:gd name="T25" fmla="*/ 81 h 81"/>
                  <a:gd name="T26" fmla="*/ 59 w 75"/>
                  <a:gd name="T2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81">
                    <a:moveTo>
                      <a:pt x="59" y="81"/>
                    </a:moveTo>
                    <a:lnTo>
                      <a:pt x="59" y="33"/>
                    </a:lnTo>
                    <a:lnTo>
                      <a:pt x="43" y="65"/>
                    </a:lnTo>
                    <a:lnTo>
                      <a:pt x="32" y="65"/>
                    </a:lnTo>
                    <a:lnTo>
                      <a:pt x="16" y="33"/>
                    </a:lnTo>
                    <a:lnTo>
                      <a:pt x="16" y="81"/>
                    </a:lnTo>
                    <a:lnTo>
                      <a:pt x="0" y="81"/>
                    </a:lnTo>
                    <a:lnTo>
                      <a:pt x="0" y="0"/>
                    </a:lnTo>
                    <a:lnTo>
                      <a:pt x="16" y="0"/>
                    </a:lnTo>
                    <a:lnTo>
                      <a:pt x="38" y="44"/>
                    </a:lnTo>
                    <a:lnTo>
                      <a:pt x="59" y="0"/>
                    </a:lnTo>
                    <a:lnTo>
                      <a:pt x="75" y="0"/>
                    </a:lnTo>
                    <a:lnTo>
                      <a:pt x="75" y="81"/>
                    </a:lnTo>
                    <a:lnTo>
                      <a:pt x="59" y="81"/>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7" name="Freeform 7">
                <a:extLst>
                  <a:ext uri="{FF2B5EF4-FFF2-40B4-BE49-F238E27FC236}">
                    <a16:creationId xmlns:a16="http://schemas.microsoft.com/office/drawing/2014/main" id="{1282C295-C5C2-E31D-D650-42269BE39274}"/>
                  </a:ext>
                </a:extLst>
              </p:cNvPr>
              <p:cNvSpPr>
                <a:spLocks noEditPoints="1"/>
              </p:cNvSpPr>
              <p:nvPr/>
            </p:nvSpPr>
            <p:spPr bwMode="auto">
              <a:xfrm>
                <a:off x="15261170" y="811095"/>
                <a:ext cx="131191" cy="147363"/>
              </a:xfrm>
              <a:custGeom>
                <a:avLst/>
                <a:gdLst>
                  <a:gd name="T0" fmla="*/ 38 w 73"/>
                  <a:gd name="T1" fmla="*/ 23 h 82"/>
                  <a:gd name="T2" fmla="*/ 27 w 73"/>
                  <a:gd name="T3" fmla="*/ 54 h 82"/>
                  <a:gd name="T4" fmla="*/ 47 w 73"/>
                  <a:gd name="T5" fmla="*/ 54 h 82"/>
                  <a:gd name="T6" fmla="*/ 38 w 73"/>
                  <a:gd name="T7" fmla="*/ 23 h 82"/>
                  <a:gd name="T8" fmla="*/ 56 w 73"/>
                  <a:gd name="T9" fmla="*/ 82 h 82"/>
                  <a:gd name="T10" fmla="*/ 52 w 73"/>
                  <a:gd name="T11" fmla="*/ 68 h 82"/>
                  <a:gd name="T12" fmla="*/ 22 w 73"/>
                  <a:gd name="T13" fmla="*/ 68 h 82"/>
                  <a:gd name="T14" fmla="*/ 18 w 73"/>
                  <a:gd name="T15" fmla="*/ 82 h 82"/>
                  <a:gd name="T16" fmla="*/ 0 w 73"/>
                  <a:gd name="T17" fmla="*/ 82 h 82"/>
                  <a:gd name="T18" fmla="*/ 31 w 73"/>
                  <a:gd name="T19" fmla="*/ 0 h 82"/>
                  <a:gd name="T20" fmla="*/ 43 w 73"/>
                  <a:gd name="T21" fmla="*/ 0 h 82"/>
                  <a:gd name="T22" fmla="*/ 73 w 73"/>
                  <a:gd name="T23" fmla="*/ 82 h 82"/>
                  <a:gd name="T24" fmla="*/ 56 w 73"/>
                  <a:gd name="T25"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82">
                    <a:moveTo>
                      <a:pt x="38" y="23"/>
                    </a:moveTo>
                    <a:lnTo>
                      <a:pt x="27" y="54"/>
                    </a:lnTo>
                    <a:lnTo>
                      <a:pt x="47" y="54"/>
                    </a:lnTo>
                    <a:lnTo>
                      <a:pt x="38" y="23"/>
                    </a:lnTo>
                    <a:close/>
                    <a:moveTo>
                      <a:pt x="56" y="82"/>
                    </a:moveTo>
                    <a:lnTo>
                      <a:pt x="52" y="68"/>
                    </a:lnTo>
                    <a:lnTo>
                      <a:pt x="22" y="68"/>
                    </a:lnTo>
                    <a:lnTo>
                      <a:pt x="18" y="82"/>
                    </a:lnTo>
                    <a:lnTo>
                      <a:pt x="0" y="82"/>
                    </a:lnTo>
                    <a:lnTo>
                      <a:pt x="31" y="0"/>
                    </a:lnTo>
                    <a:lnTo>
                      <a:pt x="43" y="0"/>
                    </a:lnTo>
                    <a:lnTo>
                      <a:pt x="73" y="82"/>
                    </a:lnTo>
                    <a:lnTo>
                      <a:pt x="56" y="82"/>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8" name="Freeform 8">
                <a:extLst>
                  <a:ext uri="{FF2B5EF4-FFF2-40B4-BE49-F238E27FC236}">
                    <a16:creationId xmlns:a16="http://schemas.microsoft.com/office/drawing/2014/main" id="{BF8AE518-79E7-6A8C-0B0B-25BDFD1DDF07}"/>
                  </a:ext>
                </a:extLst>
              </p:cNvPr>
              <p:cNvSpPr>
                <a:spLocks noEditPoints="1"/>
              </p:cNvSpPr>
              <p:nvPr/>
            </p:nvSpPr>
            <p:spPr bwMode="auto">
              <a:xfrm>
                <a:off x="15271953" y="501990"/>
                <a:ext cx="115016" cy="145567"/>
              </a:xfrm>
              <a:custGeom>
                <a:avLst/>
                <a:gdLst>
                  <a:gd name="T0" fmla="*/ 44 w 64"/>
                  <a:gd name="T1" fmla="*/ 81 h 81"/>
                  <a:gd name="T2" fmla="*/ 16 w 64"/>
                  <a:gd name="T3" fmla="*/ 39 h 81"/>
                  <a:gd name="T4" fmla="*/ 42 w 64"/>
                  <a:gd name="T5" fmla="*/ 0 h 81"/>
                  <a:gd name="T6" fmla="*/ 62 w 64"/>
                  <a:gd name="T7" fmla="*/ 0 h 81"/>
                  <a:gd name="T8" fmla="*/ 34 w 64"/>
                  <a:gd name="T9" fmla="*/ 37 h 81"/>
                  <a:gd name="T10" fmla="*/ 64 w 64"/>
                  <a:gd name="T11" fmla="*/ 81 h 81"/>
                  <a:gd name="T12" fmla="*/ 44 w 64"/>
                  <a:gd name="T13" fmla="*/ 81 h 81"/>
                  <a:gd name="T14" fmla="*/ 0 w 64"/>
                  <a:gd name="T15" fmla="*/ 0 h 81"/>
                  <a:gd name="T16" fmla="*/ 16 w 64"/>
                  <a:gd name="T17" fmla="*/ 0 h 81"/>
                  <a:gd name="T18" fmla="*/ 16 w 64"/>
                  <a:gd name="T19" fmla="*/ 81 h 81"/>
                  <a:gd name="T20" fmla="*/ 0 w 64"/>
                  <a:gd name="T21" fmla="*/ 81 h 81"/>
                  <a:gd name="T22" fmla="*/ 0 w 64"/>
                  <a:gd name="T23"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81">
                    <a:moveTo>
                      <a:pt x="44" y="81"/>
                    </a:moveTo>
                    <a:lnTo>
                      <a:pt x="16" y="39"/>
                    </a:lnTo>
                    <a:lnTo>
                      <a:pt x="42" y="0"/>
                    </a:lnTo>
                    <a:lnTo>
                      <a:pt x="62" y="0"/>
                    </a:lnTo>
                    <a:lnTo>
                      <a:pt x="34" y="37"/>
                    </a:lnTo>
                    <a:lnTo>
                      <a:pt x="64" y="81"/>
                    </a:lnTo>
                    <a:lnTo>
                      <a:pt x="44" y="81"/>
                    </a:lnTo>
                    <a:close/>
                    <a:moveTo>
                      <a:pt x="0" y="0"/>
                    </a:moveTo>
                    <a:lnTo>
                      <a:pt x="16" y="0"/>
                    </a:lnTo>
                    <a:lnTo>
                      <a:pt x="16" y="81"/>
                    </a:lnTo>
                    <a:lnTo>
                      <a:pt x="0" y="8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7" name="Группа 6">
              <a:extLst>
                <a:ext uri="{FF2B5EF4-FFF2-40B4-BE49-F238E27FC236}">
                  <a16:creationId xmlns:a16="http://schemas.microsoft.com/office/drawing/2014/main" id="{A88918C9-6B98-4D0B-7273-3C5A8748F160}"/>
                </a:ext>
              </a:extLst>
            </p:cNvPr>
            <p:cNvGrpSpPr/>
            <p:nvPr userDrawn="1"/>
          </p:nvGrpSpPr>
          <p:grpSpPr>
            <a:xfrm>
              <a:off x="18645301" y="259339"/>
              <a:ext cx="907187" cy="909424"/>
              <a:chOff x="16022202" y="259339"/>
              <a:chExt cx="907187" cy="909424"/>
            </a:xfrm>
            <a:grpFill/>
          </p:grpSpPr>
          <p:sp>
            <p:nvSpPr>
              <p:cNvPr id="8" name="Freeform 12">
                <a:extLst>
                  <a:ext uri="{FF2B5EF4-FFF2-40B4-BE49-F238E27FC236}">
                    <a16:creationId xmlns:a16="http://schemas.microsoft.com/office/drawing/2014/main" id="{530FFBFE-E8A8-D382-A787-81DB3639AD06}"/>
                  </a:ext>
                </a:extLst>
              </p:cNvPr>
              <p:cNvSpPr>
                <a:spLocks/>
              </p:cNvSpPr>
              <p:nvPr/>
            </p:nvSpPr>
            <p:spPr bwMode="auto">
              <a:xfrm>
                <a:off x="16069742" y="865062"/>
                <a:ext cx="109623" cy="105149"/>
              </a:xfrm>
              <a:custGeom>
                <a:avLst/>
                <a:gdLst>
                  <a:gd name="T0" fmla="*/ 72 w 82"/>
                  <a:gd name="T1" fmla="*/ 20 h 79"/>
                  <a:gd name="T2" fmla="*/ 48 w 82"/>
                  <a:gd name="T3" fmla="*/ 0 h 79"/>
                  <a:gd name="T4" fmla="*/ 45 w 82"/>
                  <a:gd name="T5" fmla="*/ 12 h 79"/>
                  <a:gd name="T6" fmla="*/ 62 w 82"/>
                  <a:gd name="T7" fmla="*/ 25 h 79"/>
                  <a:gd name="T8" fmla="*/ 63 w 82"/>
                  <a:gd name="T9" fmla="*/ 45 h 79"/>
                  <a:gd name="T10" fmla="*/ 50 w 82"/>
                  <a:gd name="T11" fmla="*/ 58 h 79"/>
                  <a:gd name="T12" fmla="*/ 17 w 82"/>
                  <a:gd name="T13" fmla="*/ 48 h 79"/>
                  <a:gd name="T14" fmla="*/ 17 w 82"/>
                  <a:gd name="T15" fmla="*/ 27 h 79"/>
                  <a:gd name="T16" fmla="*/ 5 w 82"/>
                  <a:gd name="T17" fmla="*/ 23 h 79"/>
                  <a:gd name="T18" fmla="*/ 7 w 82"/>
                  <a:gd name="T19" fmla="*/ 53 h 79"/>
                  <a:gd name="T20" fmla="*/ 56 w 82"/>
                  <a:gd name="T21" fmla="*/ 69 h 79"/>
                  <a:gd name="T22" fmla="*/ 72 w 82"/>
                  <a:gd name="T23" fmla="*/ 2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79">
                    <a:moveTo>
                      <a:pt x="72" y="20"/>
                    </a:moveTo>
                    <a:cubicBezTo>
                      <a:pt x="67" y="9"/>
                      <a:pt x="59" y="3"/>
                      <a:pt x="48" y="0"/>
                    </a:cubicBezTo>
                    <a:cubicBezTo>
                      <a:pt x="45" y="12"/>
                      <a:pt x="45" y="12"/>
                      <a:pt x="45" y="12"/>
                    </a:cubicBezTo>
                    <a:cubicBezTo>
                      <a:pt x="52" y="14"/>
                      <a:pt x="58" y="19"/>
                      <a:pt x="62" y="25"/>
                    </a:cubicBezTo>
                    <a:cubicBezTo>
                      <a:pt x="65" y="31"/>
                      <a:pt x="65" y="38"/>
                      <a:pt x="63" y="45"/>
                    </a:cubicBezTo>
                    <a:cubicBezTo>
                      <a:pt x="60" y="50"/>
                      <a:pt x="56" y="55"/>
                      <a:pt x="50" y="58"/>
                    </a:cubicBezTo>
                    <a:cubicBezTo>
                      <a:pt x="38" y="64"/>
                      <a:pt x="24" y="60"/>
                      <a:pt x="17" y="48"/>
                    </a:cubicBezTo>
                    <a:cubicBezTo>
                      <a:pt x="14" y="41"/>
                      <a:pt x="14" y="34"/>
                      <a:pt x="17" y="27"/>
                    </a:cubicBezTo>
                    <a:cubicBezTo>
                      <a:pt x="5" y="23"/>
                      <a:pt x="5" y="23"/>
                      <a:pt x="5" y="23"/>
                    </a:cubicBezTo>
                    <a:cubicBezTo>
                      <a:pt x="0" y="34"/>
                      <a:pt x="2" y="43"/>
                      <a:pt x="7" y="53"/>
                    </a:cubicBezTo>
                    <a:cubicBezTo>
                      <a:pt x="17" y="72"/>
                      <a:pt x="38" y="79"/>
                      <a:pt x="56" y="69"/>
                    </a:cubicBezTo>
                    <a:cubicBezTo>
                      <a:pt x="75" y="60"/>
                      <a:pt x="82" y="39"/>
                      <a:pt x="72" y="20"/>
                    </a:cubicBezTo>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9" name="Freeform 13">
                <a:extLst>
                  <a:ext uri="{FF2B5EF4-FFF2-40B4-BE49-F238E27FC236}">
                    <a16:creationId xmlns:a16="http://schemas.microsoft.com/office/drawing/2014/main" id="{A2156FBC-99A2-0220-08F0-CF8CF2CEB368}"/>
                  </a:ext>
                </a:extLst>
              </p:cNvPr>
              <p:cNvSpPr>
                <a:spLocks/>
              </p:cNvSpPr>
              <p:nvPr/>
            </p:nvSpPr>
            <p:spPr bwMode="auto">
              <a:xfrm>
                <a:off x="16239211" y="1010481"/>
                <a:ext cx="130317" cy="131995"/>
              </a:xfrm>
              <a:custGeom>
                <a:avLst/>
                <a:gdLst>
                  <a:gd name="T0" fmla="*/ 126 w 233"/>
                  <a:gd name="T1" fmla="*/ 88 h 236"/>
                  <a:gd name="T2" fmla="*/ 138 w 233"/>
                  <a:gd name="T3" fmla="*/ 236 h 236"/>
                  <a:gd name="T4" fmla="*/ 233 w 233"/>
                  <a:gd name="T5" fmla="*/ 86 h 236"/>
                  <a:gd name="T6" fmla="*/ 207 w 233"/>
                  <a:gd name="T7" fmla="*/ 74 h 236"/>
                  <a:gd name="T8" fmla="*/ 159 w 233"/>
                  <a:gd name="T9" fmla="*/ 152 h 236"/>
                  <a:gd name="T10" fmla="*/ 147 w 233"/>
                  <a:gd name="T11" fmla="*/ 40 h 236"/>
                  <a:gd name="T12" fmla="*/ 52 w 233"/>
                  <a:gd name="T13" fmla="*/ 100 h 236"/>
                  <a:gd name="T14" fmla="*/ 88 w 233"/>
                  <a:gd name="T15" fmla="*/ 14 h 236"/>
                  <a:gd name="T16" fmla="*/ 62 w 233"/>
                  <a:gd name="T17" fmla="*/ 0 h 236"/>
                  <a:gd name="T18" fmla="*/ 0 w 233"/>
                  <a:gd name="T19" fmla="*/ 167 h 236"/>
                  <a:gd name="T20" fmla="*/ 126 w 233"/>
                  <a:gd name="T21" fmla="*/ 8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36">
                    <a:moveTo>
                      <a:pt x="126" y="88"/>
                    </a:moveTo>
                    <a:lnTo>
                      <a:pt x="138" y="236"/>
                    </a:lnTo>
                    <a:lnTo>
                      <a:pt x="233" y="86"/>
                    </a:lnTo>
                    <a:lnTo>
                      <a:pt x="207" y="74"/>
                    </a:lnTo>
                    <a:lnTo>
                      <a:pt x="159" y="152"/>
                    </a:lnTo>
                    <a:lnTo>
                      <a:pt x="147" y="40"/>
                    </a:lnTo>
                    <a:lnTo>
                      <a:pt x="52" y="100"/>
                    </a:lnTo>
                    <a:lnTo>
                      <a:pt x="88" y="14"/>
                    </a:lnTo>
                    <a:lnTo>
                      <a:pt x="62" y="0"/>
                    </a:lnTo>
                    <a:lnTo>
                      <a:pt x="0" y="167"/>
                    </a:lnTo>
                    <a:lnTo>
                      <a:pt x="126" y="88"/>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0" name="Freeform 14">
                <a:extLst>
                  <a:ext uri="{FF2B5EF4-FFF2-40B4-BE49-F238E27FC236}">
                    <a16:creationId xmlns:a16="http://schemas.microsoft.com/office/drawing/2014/main" id="{0A4F1041-D3E6-26F6-147F-84262883BB6A}"/>
                  </a:ext>
                </a:extLst>
              </p:cNvPr>
              <p:cNvSpPr>
                <a:spLocks noEditPoints="1"/>
              </p:cNvSpPr>
              <p:nvPr/>
            </p:nvSpPr>
            <p:spPr bwMode="auto">
              <a:xfrm>
                <a:off x="16140774" y="950636"/>
                <a:ext cx="110183" cy="112978"/>
              </a:xfrm>
              <a:custGeom>
                <a:avLst/>
                <a:gdLst>
                  <a:gd name="T0" fmla="*/ 19 w 83"/>
                  <a:gd name="T1" fmla="*/ 71 h 85"/>
                  <a:gd name="T2" fmla="*/ 71 w 83"/>
                  <a:gd name="T3" fmla="*/ 65 h 85"/>
                  <a:gd name="T4" fmla="*/ 65 w 83"/>
                  <a:gd name="T5" fmla="*/ 13 h 85"/>
                  <a:gd name="T6" fmla="*/ 13 w 83"/>
                  <a:gd name="T7" fmla="*/ 20 h 85"/>
                  <a:gd name="T8" fmla="*/ 19 w 83"/>
                  <a:gd name="T9" fmla="*/ 71 h 85"/>
                  <a:gd name="T10" fmla="*/ 57 w 83"/>
                  <a:gd name="T11" fmla="*/ 23 h 85"/>
                  <a:gd name="T12" fmla="*/ 61 w 83"/>
                  <a:gd name="T13" fmla="*/ 57 h 85"/>
                  <a:gd name="T14" fmla="*/ 27 w 83"/>
                  <a:gd name="T15" fmla="*/ 62 h 85"/>
                  <a:gd name="T16" fmla="*/ 23 w 83"/>
                  <a:gd name="T17" fmla="*/ 28 h 85"/>
                  <a:gd name="T18" fmla="*/ 57 w 83"/>
                  <a:gd name="T19" fmla="*/ 2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19" y="71"/>
                    </a:moveTo>
                    <a:cubicBezTo>
                      <a:pt x="37" y="85"/>
                      <a:pt x="59" y="81"/>
                      <a:pt x="71" y="65"/>
                    </a:cubicBezTo>
                    <a:cubicBezTo>
                      <a:pt x="83" y="50"/>
                      <a:pt x="82" y="27"/>
                      <a:pt x="65" y="13"/>
                    </a:cubicBezTo>
                    <a:cubicBezTo>
                      <a:pt x="48" y="0"/>
                      <a:pt x="25" y="4"/>
                      <a:pt x="13" y="20"/>
                    </a:cubicBezTo>
                    <a:cubicBezTo>
                      <a:pt x="0" y="35"/>
                      <a:pt x="2" y="58"/>
                      <a:pt x="19" y="71"/>
                    </a:cubicBezTo>
                    <a:close/>
                    <a:moveTo>
                      <a:pt x="57" y="23"/>
                    </a:moveTo>
                    <a:cubicBezTo>
                      <a:pt x="68" y="31"/>
                      <a:pt x="70" y="46"/>
                      <a:pt x="61" y="57"/>
                    </a:cubicBezTo>
                    <a:cubicBezTo>
                      <a:pt x="53" y="68"/>
                      <a:pt x="38" y="71"/>
                      <a:pt x="27" y="62"/>
                    </a:cubicBezTo>
                    <a:cubicBezTo>
                      <a:pt x="16" y="54"/>
                      <a:pt x="14" y="38"/>
                      <a:pt x="23" y="28"/>
                    </a:cubicBezTo>
                    <a:cubicBezTo>
                      <a:pt x="31" y="17"/>
                      <a:pt x="46" y="14"/>
                      <a:pt x="57"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1" name="Freeform 15">
                <a:extLst>
                  <a:ext uri="{FF2B5EF4-FFF2-40B4-BE49-F238E27FC236}">
                    <a16:creationId xmlns:a16="http://schemas.microsoft.com/office/drawing/2014/main" id="{9F777E24-6FF1-9631-6045-9AAB777CBE60}"/>
                  </a:ext>
                </a:extLst>
              </p:cNvPr>
              <p:cNvSpPr>
                <a:spLocks/>
              </p:cNvSpPr>
              <p:nvPr/>
            </p:nvSpPr>
            <p:spPr bwMode="auto">
              <a:xfrm>
                <a:off x="16030032" y="769421"/>
                <a:ext cx="95642" cy="69353"/>
              </a:xfrm>
              <a:custGeom>
                <a:avLst/>
                <a:gdLst>
                  <a:gd name="T0" fmla="*/ 7 w 171"/>
                  <a:gd name="T1" fmla="*/ 76 h 124"/>
                  <a:gd name="T2" fmla="*/ 102 w 171"/>
                  <a:gd name="T3" fmla="*/ 124 h 124"/>
                  <a:gd name="T4" fmla="*/ 171 w 171"/>
                  <a:gd name="T5" fmla="*/ 33 h 124"/>
                  <a:gd name="T6" fmla="*/ 162 w 171"/>
                  <a:gd name="T7" fmla="*/ 0 h 124"/>
                  <a:gd name="T8" fmla="*/ 93 w 171"/>
                  <a:gd name="T9" fmla="*/ 90 h 124"/>
                  <a:gd name="T10" fmla="*/ 0 w 171"/>
                  <a:gd name="T11" fmla="*/ 43 h 124"/>
                  <a:gd name="T12" fmla="*/ 7 w 171"/>
                  <a:gd name="T13" fmla="*/ 76 h 124"/>
                </a:gdLst>
                <a:ahLst/>
                <a:cxnLst>
                  <a:cxn ang="0">
                    <a:pos x="T0" y="T1"/>
                  </a:cxn>
                  <a:cxn ang="0">
                    <a:pos x="T2" y="T3"/>
                  </a:cxn>
                  <a:cxn ang="0">
                    <a:pos x="T4" y="T5"/>
                  </a:cxn>
                  <a:cxn ang="0">
                    <a:pos x="T6" y="T7"/>
                  </a:cxn>
                  <a:cxn ang="0">
                    <a:pos x="T8" y="T9"/>
                  </a:cxn>
                  <a:cxn ang="0">
                    <a:pos x="T10" y="T11"/>
                  </a:cxn>
                  <a:cxn ang="0">
                    <a:pos x="T12" y="T13"/>
                  </a:cxn>
                </a:cxnLst>
                <a:rect l="0" t="0" r="r" b="b"/>
                <a:pathLst>
                  <a:path w="171" h="124">
                    <a:moveTo>
                      <a:pt x="7" y="76"/>
                    </a:moveTo>
                    <a:lnTo>
                      <a:pt x="102" y="124"/>
                    </a:lnTo>
                    <a:lnTo>
                      <a:pt x="171" y="33"/>
                    </a:lnTo>
                    <a:lnTo>
                      <a:pt x="162" y="0"/>
                    </a:lnTo>
                    <a:lnTo>
                      <a:pt x="93" y="90"/>
                    </a:lnTo>
                    <a:lnTo>
                      <a:pt x="0" y="43"/>
                    </a:lnTo>
                    <a:lnTo>
                      <a:pt x="7" y="76"/>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2" name="Freeform 16">
                <a:extLst>
                  <a:ext uri="{FF2B5EF4-FFF2-40B4-BE49-F238E27FC236}">
                    <a16:creationId xmlns:a16="http://schemas.microsoft.com/office/drawing/2014/main" id="{5A7F6094-F873-1476-7DFC-F399B63B7278}"/>
                  </a:ext>
                </a:extLst>
              </p:cNvPr>
              <p:cNvSpPr>
                <a:spLocks/>
              </p:cNvSpPr>
              <p:nvPr/>
            </p:nvSpPr>
            <p:spPr bwMode="auto">
              <a:xfrm>
                <a:off x="16044573" y="825352"/>
                <a:ext cx="96200" cy="39711"/>
              </a:xfrm>
              <a:custGeom>
                <a:avLst/>
                <a:gdLst>
                  <a:gd name="T0" fmla="*/ 7 w 172"/>
                  <a:gd name="T1" fmla="*/ 71 h 71"/>
                  <a:gd name="T2" fmla="*/ 172 w 172"/>
                  <a:gd name="T3" fmla="*/ 31 h 71"/>
                  <a:gd name="T4" fmla="*/ 162 w 172"/>
                  <a:gd name="T5" fmla="*/ 0 h 71"/>
                  <a:gd name="T6" fmla="*/ 76 w 172"/>
                  <a:gd name="T7" fmla="*/ 24 h 71"/>
                  <a:gd name="T8" fmla="*/ 0 w 172"/>
                  <a:gd name="T9" fmla="*/ 43 h 71"/>
                  <a:gd name="T10" fmla="*/ 7 w 172"/>
                  <a:gd name="T11" fmla="*/ 71 h 71"/>
                </a:gdLst>
                <a:ahLst/>
                <a:cxnLst>
                  <a:cxn ang="0">
                    <a:pos x="T0" y="T1"/>
                  </a:cxn>
                  <a:cxn ang="0">
                    <a:pos x="T2" y="T3"/>
                  </a:cxn>
                  <a:cxn ang="0">
                    <a:pos x="T4" y="T5"/>
                  </a:cxn>
                  <a:cxn ang="0">
                    <a:pos x="T6" y="T7"/>
                  </a:cxn>
                  <a:cxn ang="0">
                    <a:pos x="T8" y="T9"/>
                  </a:cxn>
                  <a:cxn ang="0">
                    <a:pos x="T10" y="T11"/>
                  </a:cxn>
                </a:cxnLst>
                <a:rect l="0" t="0" r="r" b="b"/>
                <a:pathLst>
                  <a:path w="172" h="71">
                    <a:moveTo>
                      <a:pt x="7" y="71"/>
                    </a:moveTo>
                    <a:lnTo>
                      <a:pt x="172" y="31"/>
                    </a:lnTo>
                    <a:lnTo>
                      <a:pt x="162" y="0"/>
                    </a:lnTo>
                    <a:lnTo>
                      <a:pt x="76" y="24"/>
                    </a:lnTo>
                    <a:lnTo>
                      <a:pt x="0" y="43"/>
                    </a:lnTo>
                    <a:lnTo>
                      <a:pt x="7" y="71"/>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3" name="Freeform 17">
                <a:extLst>
                  <a:ext uri="{FF2B5EF4-FFF2-40B4-BE49-F238E27FC236}">
                    <a16:creationId xmlns:a16="http://schemas.microsoft.com/office/drawing/2014/main" id="{7C6F4809-9C94-3FDE-6EC8-90E51AB84B01}"/>
                  </a:ext>
                </a:extLst>
              </p:cNvPr>
              <p:cNvSpPr>
                <a:spLocks noEditPoints="1"/>
              </p:cNvSpPr>
              <p:nvPr/>
            </p:nvSpPr>
            <p:spPr bwMode="auto">
              <a:xfrm>
                <a:off x="16022202" y="690560"/>
                <a:ext cx="95642" cy="62642"/>
              </a:xfrm>
              <a:custGeom>
                <a:avLst/>
                <a:gdLst>
                  <a:gd name="T0" fmla="*/ 34 w 72"/>
                  <a:gd name="T1" fmla="*/ 13 h 47"/>
                  <a:gd name="T2" fmla="*/ 18 w 72"/>
                  <a:gd name="T3" fmla="*/ 3 h 47"/>
                  <a:gd name="T4" fmla="*/ 1 w 72"/>
                  <a:gd name="T5" fmla="*/ 27 h 47"/>
                  <a:gd name="T6" fmla="*/ 1 w 72"/>
                  <a:gd name="T7" fmla="*/ 47 h 47"/>
                  <a:gd name="T8" fmla="*/ 72 w 72"/>
                  <a:gd name="T9" fmla="*/ 45 h 47"/>
                  <a:gd name="T10" fmla="*/ 72 w 72"/>
                  <a:gd name="T11" fmla="*/ 24 h 47"/>
                  <a:gd name="T12" fmla="*/ 51 w 72"/>
                  <a:gd name="T13" fmla="*/ 0 h 47"/>
                  <a:gd name="T14" fmla="*/ 34 w 72"/>
                  <a:gd name="T15" fmla="*/ 13 h 47"/>
                  <a:gd name="T16" fmla="*/ 11 w 72"/>
                  <a:gd name="T17" fmla="*/ 34 h 47"/>
                  <a:gd name="T18" fmla="*/ 11 w 72"/>
                  <a:gd name="T19" fmla="*/ 26 h 47"/>
                  <a:gd name="T20" fmla="*/ 20 w 72"/>
                  <a:gd name="T21" fmla="*/ 15 h 47"/>
                  <a:gd name="T22" fmla="*/ 30 w 72"/>
                  <a:gd name="T23" fmla="*/ 25 h 47"/>
                  <a:gd name="T24" fmla="*/ 31 w 72"/>
                  <a:gd name="T25" fmla="*/ 33 h 47"/>
                  <a:gd name="T26" fmla="*/ 11 w 72"/>
                  <a:gd name="T27" fmla="*/ 34 h 47"/>
                  <a:gd name="T28" fmla="*/ 61 w 72"/>
                  <a:gd name="T29" fmla="*/ 24 h 47"/>
                  <a:gd name="T30" fmla="*/ 61 w 72"/>
                  <a:gd name="T31" fmla="*/ 33 h 47"/>
                  <a:gd name="T32" fmla="*/ 41 w 72"/>
                  <a:gd name="T33" fmla="*/ 33 h 47"/>
                  <a:gd name="T34" fmla="*/ 41 w 72"/>
                  <a:gd name="T35" fmla="*/ 25 h 47"/>
                  <a:gd name="T36" fmla="*/ 51 w 72"/>
                  <a:gd name="T37" fmla="*/ 12 h 47"/>
                  <a:gd name="T38" fmla="*/ 61 w 72"/>
                  <a:gd name="T39"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47">
                    <a:moveTo>
                      <a:pt x="34" y="13"/>
                    </a:moveTo>
                    <a:cubicBezTo>
                      <a:pt x="32" y="8"/>
                      <a:pt x="27" y="3"/>
                      <a:pt x="18" y="3"/>
                    </a:cubicBezTo>
                    <a:cubicBezTo>
                      <a:pt x="7" y="4"/>
                      <a:pt x="0" y="12"/>
                      <a:pt x="1" y="27"/>
                    </a:cubicBezTo>
                    <a:cubicBezTo>
                      <a:pt x="1" y="47"/>
                      <a:pt x="1" y="47"/>
                      <a:pt x="1" y="47"/>
                    </a:cubicBezTo>
                    <a:cubicBezTo>
                      <a:pt x="72" y="45"/>
                      <a:pt x="72" y="45"/>
                      <a:pt x="72" y="45"/>
                    </a:cubicBezTo>
                    <a:cubicBezTo>
                      <a:pt x="72" y="24"/>
                      <a:pt x="72" y="24"/>
                      <a:pt x="72" y="24"/>
                    </a:cubicBezTo>
                    <a:cubicBezTo>
                      <a:pt x="71" y="8"/>
                      <a:pt x="63" y="0"/>
                      <a:pt x="51" y="0"/>
                    </a:cubicBezTo>
                    <a:cubicBezTo>
                      <a:pt x="42" y="0"/>
                      <a:pt x="37" y="5"/>
                      <a:pt x="34" y="13"/>
                    </a:cubicBezTo>
                    <a:close/>
                    <a:moveTo>
                      <a:pt x="11" y="34"/>
                    </a:moveTo>
                    <a:cubicBezTo>
                      <a:pt x="11" y="26"/>
                      <a:pt x="11" y="26"/>
                      <a:pt x="11" y="26"/>
                    </a:cubicBezTo>
                    <a:cubicBezTo>
                      <a:pt x="11" y="19"/>
                      <a:pt x="16" y="16"/>
                      <a:pt x="20" y="15"/>
                    </a:cubicBezTo>
                    <a:cubicBezTo>
                      <a:pt x="25" y="15"/>
                      <a:pt x="30" y="19"/>
                      <a:pt x="30" y="25"/>
                    </a:cubicBezTo>
                    <a:cubicBezTo>
                      <a:pt x="31" y="33"/>
                      <a:pt x="31" y="33"/>
                      <a:pt x="31" y="33"/>
                    </a:cubicBezTo>
                    <a:lnTo>
                      <a:pt x="11" y="34"/>
                    </a:lnTo>
                    <a:close/>
                    <a:moveTo>
                      <a:pt x="61" y="24"/>
                    </a:moveTo>
                    <a:cubicBezTo>
                      <a:pt x="61" y="33"/>
                      <a:pt x="61" y="33"/>
                      <a:pt x="61" y="33"/>
                    </a:cubicBezTo>
                    <a:cubicBezTo>
                      <a:pt x="41" y="33"/>
                      <a:pt x="41" y="33"/>
                      <a:pt x="41" y="33"/>
                    </a:cubicBezTo>
                    <a:cubicBezTo>
                      <a:pt x="41" y="25"/>
                      <a:pt x="41" y="25"/>
                      <a:pt x="41" y="25"/>
                    </a:cubicBezTo>
                    <a:cubicBezTo>
                      <a:pt x="41" y="16"/>
                      <a:pt x="45" y="12"/>
                      <a:pt x="51" y="12"/>
                    </a:cubicBezTo>
                    <a:cubicBezTo>
                      <a:pt x="56" y="12"/>
                      <a:pt x="61" y="16"/>
                      <a:pt x="61" y="24"/>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4" name="Freeform 18">
                <a:extLst>
                  <a:ext uri="{FF2B5EF4-FFF2-40B4-BE49-F238E27FC236}">
                    <a16:creationId xmlns:a16="http://schemas.microsoft.com/office/drawing/2014/main" id="{B4C7D0E8-F750-9141-8888-822DAA57CC25}"/>
                  </a:ext>
                </a:extLst>
              </p:cNvPr>
              <p:cNvSpPr>
                <a:spLocks noEditPoints="1"/>
              </p:cNvSpPr>
              <p:nvPr/>
            </p:nvSpPr>
            <p:spPr bwMode="auto">
              <a:xfrm>
                <a:off x="16027237" y="602750"/>
                <a:ext cx="101234" cy="65438"/>
              </a:xfrm>
              <a:custGeom>
                <a:avLst/>
                <a:gdLst>
                  <a:gd name="T0" fmla="*/ 31 w 76"/>
                  <a:gd name="T1" fmla="*/ 23 h 49"/>
                  <a:gd name="T2" fmla="*/ 30 w 76"/>
                  <a:gd name="T3" fmla="*/ 26 h 49"/>
                  <a:gd name="T4" fmla="*/ 3 w 76"/>
                  <a:gd name="T5" fmla="*/ 19 h 49"/>
                  <a:gd name="T6" fmla="*/ 0 w 76"/>
                  <a:gd name="T7" fmla="*/ 32 h 49"/>
                  <a:gd name="T8" fmla="*/ 69 w 76"/>
                  <a:gd name="T9" fmla="*/ 49 h 49"/>
                  <a:gd name="T10" fmla="*/ 72 w 76"/>
                  <a:gd name="T11" fmla="*/ 34 h 49"/>
                  <a:gd name="T12" fmla="*/ 58 w 76"/>
                  <a:gd name="T13" fmla="*/ 4 h 49"/>
                  <a:gd name="T14" fmla="*/ 31 w 76"/>
                  <a:gd name="T15" fmla="*/ 23 h 49"/>
                  <a:gd name="T16" fmla="*/ 62 w 76"/>
                  <a:gd name="T17" fmla="*/ 31 h 49"/>
                  <a:gd name="T18" fmla="*/ 61 w 76"/>
                  <a:gd name="T19" fmla="*/ 34 h 49"/>
                  <a:gd name="T20" fmla="*/ 40 w 76"/>
                  <a:gd name="T21" fmla="*/ 29 h 49"/>
                  <a:gd name="T22" fmla="*/ 41 w 76"/>
                  <a:gd name="T23" fmla="*/ 26 h 49"/>
                  <a:gd name="T24" fmla="*/ 55 w 76"/>
                  <a:gd name="T25" fmla="*/ 15 h 49"/>
                  <a:gd name="T26" fmla="*/ 62 w 76"/>
                  <a:gd name="T27"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49">
                    <a:moveTo>
                      <a:pt x="31" y="23"/>
                    </a:moveTo>
                    <a:cubicBezTo>
                      <a:pt x="30" y="26"/>
                      <a:pt x="30" y="26"/>
                      <a:pt x="30" y="26"/>
                    </a:cubicBezTo>
                    <a:cubicBezTo>
                      <a:pt x="3" y="19"/>
                      <a:pt x="3" y="19"/>
                      <a:pt x="3" y="19"/>
                    </a:cubicBezTo>
                    <a:cubicBezTo>
                      <a:pt x="0" y="32"/>
                      <a:pt x="0" y="32"/>
                      <a:pt x="0" y="32"/>
                    </a:cubicBezTo>
                    <a:cubicBezTo>
                      <a:pt x="69" y="49"/>
                      <a:pt x="69" y="49"/>
                      <a:pt x="69" y="49"/>
                    </a:cubicBezTo>
                    <a:cubicBezTo>
                      <a:pt x="72" y="34"/>
                      <a:pt x="72" y="34"/>
                      <a:pt x="72" y="34"/>
                    </a:cubicBezTo>
                    <a:cubicBezTo>
                      <a:pt x="76" y="20"/>
                      <a:pt x="72" y="7"/>
                      <a:pt x="58" y="4"/>
                    </a:cubicBezTo>
                    <a:cubicBezTo>
                      <a:pt x="42" y="0"/>
                      <a:pt x="34" y="10"/>
                      <a:pt x="31" y="23"/>
                    </a:cubicBezTo>
                    <a:close/>
                    <a:moveTo>
                      <a:pt x="62" y="31"/>
                    </a:moveTo>
                    <a:cubicBezTo>
                      <a:pt x="61" y="34"/>
                      <a:pt x="61" y="34"/>
                      <a:pt x="61" y="34"/>
                    </a:cubicBezTo>
                    <a:cubicBezTo>
                      <a:pt x="40" y="29"/>
                      <a:pt x="40" y="29"/>
                      <a:pt x="40" y="29"/>
                    </a:cubicBezTo>
                    <a:cubicBezTo>
                      <a:pt x="41" y="26"/>
                      <a:pt x="41" y="26"/>
                      <a:pt x="41" y="26"/>
                    </a:cubicBezTo>
                    <a:cubicBezTo>
                      <a:pt x="44" y="16"/>
                      <a:pt x="50" y="14"/>
                      <a:pt x="55" y="15"/>
                    </a:cubicBezTo>
                    <a:cubicBezTo>
                      <a:pt x="60" y="16"/>
                      <a:pt x="65" y="21"/>
                      <a:pt x="62"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5" name="Freeform 19">
                <a:extLst>
                  <a:ext uri="{FF2B5EF4-FFF2-40B4-BE49-F238E27FC236}">
                    <a16:creationId xmlns:a16="http://schemas.microsoft.com/office/drawing/2014/main" id="{06004FD6-8CC3-4FA4-3C37-6D8C74AD05E0}"/>
                  </a:ext>
                </a:extLst>
              </p:cNvPr>
              <p:cNvSpPr>
                <a:spLocks/>
              </p:cNvSpPr>
              <p:nvPr/>
            </p:nvSpPr>
            <p:spPr bwMode="auto">
              <a:xfrm>
                <a:off x="16043456" y="563040"/>
                <a:ext cx="95642" cy="38592"/>
              </a:xfrm>
              <a:custGeom>
                <a:avLst/>
                <a:gdLst>
                  <a:gd name="T0" fmla="*/ 0 w 171"/>
                  <a:gd name="T1" fmla="*/ 28 h 69"/>
                  <a:gd name="T2" fmla="*/ 164 w 171"/>
                  <a:gd name="T3" fmla="*/ 69 h 69"/>
                  <a:gd name="T4" fmla="*/ 171 w 171"/>
                  <a:gd name="T5" fmla="*/ 40 h 69"/>
                  <a:gd name="T6" fmla="*/ 7 w 171"/>
                  <a:gd name="T7" fmla="*/ 0 h 69"/>
                  <a:gd name="T8" fmla="*/ 0 w 171"/>
                  <a:gd name="T9" fmla="*/ 28 h 69"/>
                </a:gdLst>
                <a:ahLst/>
                <a:cxnLst>
                  <a:cxn ang="0">
                    <a:pos x="T0" y="T1"/>
                  </a:cxn>
                  <a:cxn ang="0">
                    <a:pos x="T2" y="T3"/>
                  </a:cxn>
                  <a:cxn ang="0">
                    <a:pos x="T4" y="T5"/>
                  </a:cxn>
                  <a:cxn ang="0">
                    <a:pos x="T6" y="T7"/>
                  </a:cxn>
                  <a:cxn ang="0">
                    <a:pos x="T8" y="T9"/>
                  </a:cxn>
                </a:cxnLst>
                <a:rect l="0" t="0" r="r" b="b"/>
                <a:pathLst>
                  <a:path w="171" h="69">
                    <a:moveTo>
                      <a:pt x="0" y="28"/>
                    </a:moveTo>
                    <a:lnTo>
                      <a:pt x="164" y="69"/>
                    </a:lnTo>
                    <a:lnTo>
                      <a:pt x="171" y="40"/>
                    </a:lnTo>
                    <a:lnTo>
                      <a:pt x="7" y="0"/>
                    </a:lnTo>
                    <a:lnTo>
                      <a:pt x="0" y="28"/>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6" name="Freeform 20">
                <a:extLst>
                  <a:ext uri="{FF2B5EF4-FFF2-40B4-BE49-F238E27FC236}">
                    <a16:creationId xmlns:a16="http://schemas.microsoft.com/office/drawing/2014/main" id="{A5B5FE6E-B596-6704-0BD0-4689999061FA}"/>
                  </a:ext>
                </a:extLst>
              </p:cNvPr>
              <p:cNvSpPr>
                <a:spLocks/>
              </p:cNvSpPr>
              <p:nvPr/>
            </p:nvSpPr>
            <p:spPr bwMode="auto">
              <a:xfrm>
                <a:off x="16829274" y="706779"/>
                <a:ext cx="100115" cy="87811"/>
              </a:xfrm>
              <a:custGeom>
                <a:avLst/>
                <a:gdLst>
                  <a:gd name="T0" fmla="*/ 79 w 179"/>
                  <a:gd name="T1" fmla="*/ 36 h 157"/>
                  <a:gd name="T2" fmla="*/ 74 w 179"/>
                  <a:gd name="T3" fmla="*/ 121 h 157"/>
                  <a:gd name="T4" fmla="*/ 2 w 179"/>
                  <a:gd name="T5" fmla="*/ 117 h 157"/>
                  <a:gd name="T6" fmla="*/ 0 w 179"/>
                  <a:gd name="T7" fmla="*/ 145 h 157"/>
                  <a:gd name="T8" fmla="*/ 169 w 179"/>
                  <a:gd name="T9" fmla="*/ 157 h 157"/>
                  <a:gd name="T10" fmla="*/ 169 w 179"/>
                  <a:gd name="T11" fmla="*/ 128 h 157"/>
                  <a:gd name="T12" fmla="*/ 100 w 179"/>
                  <a:gd name="T13" fmla="*/ 124 h 157"/>
                  <a:gd name="T14" fmla="*/ 107 w 179"/>
                  <a:gd name="T15" fmla="*/ 38 h 157"/>
                  <a:gd name="T16" fmla="*/ 176 w 179"/>
                  <a:gd name="T17" fmla="*/ 43 h 157"/>
                  <a:gd name="T18" fmla="*/ 179 w 179"/>
                  <a:gd name="T19" fmla="*/ 12 h 157"/>
                  <a:gd name="T20" fmla="*/ 9 w 179"/>
                  <a:gd name="T21" fmla="*/ 0 h 157"/>
                  <a:gd name="T22" fmla="*/ 9 w 179"/>
                  <a:gd name="T23" fmla="*/ 31 h 157"/>
                  <a:gd name="T24" fmla="*/ 79 w 179"/>
                  <a:gd name="T25" fmla="*/ 3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57">
                    <a:moveTo>
                      <a:pt x="79" y="36"/>
                    </a:moveTo>
                    <a:lnTo>
                      <a:pt x="74" y="121"/>
                    </a:lnTo>
                    <a:lnTo>
                      <a:pt x="2" y="117"/>
                    </a:lnTo>
                    <a:lnTo>
                      <a:pt x="0" y="145"/>
                    </a:lnTo>
                    <a:lnTo>
                      <a:pt x="169" y="157"/>
                    </a:lnTo>
                    <a:lnTo>
                      <a:pt x="169" y="128"/>
                    </a:lnTo>
                    <a:lnTo>
                      <a:pt x="100" y="124"/>
                    </a:lnTo>
                    <a:lnTo>
                      <a:pt x="107" y="38"/>
                    </a:lnTo>
                    <a:lnTo>
                      <a:pt x="176" y="43"/>
                    </a:lnTo>
                    <a:lnTo>
                      <a:pt x="179" y="12"/>
                    </a:lnTo>
                    <a:lnTo>
                      <a:pt x="9" y="0"/>
                    </a:lnTo>
                    <a:lnTo>
                      <a:pt x="9" y="31"/>
                    </a:lnTo>
                    <a:lnTo>
                      <a:pt x="79" y="36"/>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7" name="Freeform 21">
                <a:extLst>
                  <a:ext uri="{FF2B5EF4-FFF2-40B4-BE49-F238E27FC236}">
                    <a16:creationId xmlns:a16="http://schemas.microsoft.com/office/drawing/2014/main" id="{A3A4A2FA-A3EA-A825-7069-0E29545B2201}"/>
                  </a:ext>
                </a:extLst>
              </p:cNvPr>
              <p:cNvSpPr>
                <a:spLocks/>
              </p:cNvSpPr>
              <p:nvPr/>
            </p:nvSpPr>
            <p:spPr bwMode="auto">
              <a:xfrm>
                <a:off x="16563047" y="1037327"/>
                <a:ext cx="107386" cy="115776"/>
              </a:xfrm>
              <a:custGeom>
                <a:avLst/>
                <a:gdLst>
                  <a:gd name="T0" fmla="*/ 133 w 192"/>
                  <a:gd name="T1" fmla="*/ 76 h 207"/>
                  <a:gd name="T2" fmla="*/ 52 w 192"/>
                  <a:gd name="T3" fmla="*/ 107 h 207"/>
                  <a:gd name="T4" fmla="*/ 26 w 192"/>
                  <a:gd name="T5" fmla="*/ 40 h 207"/>
                  <a:gd name="T6" fmla="*/ 0 w 192"/>
                  <a:gd name="T7" fmla="*/ 50 h 207"/>
                  <a:gd name="T8" fmla="*/ 57 w 192"/>
                  <a:gd name="T9" fmla="*/ 207 h 207"/>
                  <a:gd name="T10" fmla="*/ 85 w 192"/>
                  <a:gd name="T11" fmla="*/ 197 h 207"/>
                  <a:gd name="T12" fmla="*/ 61 w 192"/>
                  <a:gd name="T13" fmla="*/ 131 h 207"/>
                  <a:gd name="T14" fmla="*/ 140 w 192"/>
                  <a:gd name="T15" fmla="*/ 102 h 207"/>
                  <a:gd name="T16" fmla="*/ 166 w 192"/>
                  <a:gd name="T17" fmla="*/ 166 h 207"/>
                  <a:gd name="T18" fmla="*/ 192 w 192"/>
                  <a:gd name="T19" fmla="*/ 157 h 207"/>
                  <a:gd name="T20" fmla="*/ 135 w 192"/>
                  <a:gd name="T21" fmla="*/ 0 h 207"/>
                  <a:gd name="T22" fmla="*/ 107 w 192"/>
                  <a:gd name="T23" fmla="*/ 9 h 207"/>
                  <a:gd name="T24" fmla="*/ 133 w 192"/>
                  <a:gd name="T25" fmla="*/ 7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07">
                    <a:moveTo>
                      <a:pt x="133" y="76"/>
                    </a:moveTo>
                    <a:lnTo>
                      <a:pt x="52" y="107"/>
                    </a:lnTo>
                    <a:lnTo>
                      <a:pt x="26" y="40"/>
                    </a:lnTo>
                    <a:lnTo>
                      <a:pt x="0" y="50"/>
                    </a:lnTo>
                    <a:lnTo>
                      <a:pt x="57" y="207"/>
                    </a:lnTo>
                    <a:lnTo>
                      <a:pt x="85" y="197"/>
                    </a:lnTo>
                    <a:lnTo>
                      <a:pt x="61" y="131"/>
                    </a:lnTo>
                    <a:lnTo>
                      <a:pt x="140" y="102"/>
                    </a:lnTo>
                    <a:lnTo>
                      <a:pt x="166" y="166"/>
                    </a:lnTo>
                    <a:lnTo>
                      <a:pt x="192" y="157"/>
                    </a:lnTo>
                    <a:lnTo>
                      <a:pt x="135" y="0"/>
                    </a:lnTo>
                    <a:lnTo>
                      <a:pt x="107" y="9"/>
                    </a:lnTo>
                    <a:lnTo>
                      <a:pt x="133" y="76"/>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8" name="Freeform 22">
                <a:extLst>
                  <a:ext uri="{FF2B5EF4-FFF2-40B4-BE49-F238E27FC236}">
                    <a16:creationId xmlns:a16="http://schemas.microsoft.com/office/drawing/2014/main" id="{2C88C677-509F-726A-5330-B2379380515D}"/>
                  </a:ext>
                </a:extLst>
              </p:cNvPr>
              <p:cNvSpPr>
                <a:spLocks/>
              </p:cNvSpPr>
              <p:nvPr/>
            </p:nvSpPr>
            <p:spPr bwMode="auto">
              <a:xfrm>
                <a:off x="16802428" y="525566"/>
                <a:ext cx="111861" cy="62642"/>
              </a:xfrm>
              <a:custGeom>
                <a:avLst/>
                <a:gdLst>
                  <a:gd name="T0" fmla="*/ 143 w 200"/>
                  <a:gd name="T1" fmla="*/ 38 h 112"/>
                  <a:gd name="T2" fmla="*/ 174 w 200"/>
                  <a:gd name="T3" fmla="*/ 112 h 112"/>
                  <a:gd name="T4" fmla="*/ 200 w 200"/>
                  <a:gd name="T5" fmla="*/ 102 h 112"/>
                  <a:gd name="T6" fmla="*/ 155 w 200"/>
                  <a:gd name="T7" fmla="*/ 0 h 112"/>
                  <a:gd name="T8" fmla="*/ 0 w 200"/>
                  <a:gd name="T9" fmla="*/ 69 h 112"/>
                  <a:gd name="T10" fmla="*/ 12 w 200"/>
                  <a:gd name="T11" fmla="*/ 95 h 112"/>
                  <a:gd name="T12" fmla="*/ 143 w 200"/>
                  <a:gd name="T13" fmla="*/ 38 h 112"/>
                </a:gdLst>
                <a:ahLst/>
                <a:cxnLst>
                  <a:cxn ang="0">
                    <a:pos x="T0" y="T1"/>
                  </a:cxn>
                  <a:cxn ang="0">
                    <a:pos x="T2" y="T3"/>
                  </a:cxn>
                  <a:cxn ang="0">
                    <a:pos x="T4" y="T5"/>
                  </a:cxn>
                  <a:cxn ang="0">
                    <a:pos x="T6" y="T7"/>
                  </a:cxn>
                  <a:cxn ang="0">
                    <a:pos x="T8" y="T9"/>
                  </a:cxn>
                  <a:cxn ang="0">
                    <a:pos x="T10" y="T11"/>
                  </a:cxn>
                  <a:cxn ang="0">
                    <a:pos x="T12" y="T13"/>
                  </a:cxn>
                </a:cxnLst>
                <a:rect l="0" t="0" r="r" b="b"/>
                <a:pathLst>
                  <a:path w="200" h="112">
                    <a:moveTo>
                      <a:pt x="143" y="38"/>
                    </a:moveTo>
                    <a:lnTo>
                      <a:pt x="174" y="112"/>
                    </a:lnTo>
                    <a:lnTo>
                      <a:pt x="200" y="102"/>
                    </a:lnTo>
                    <a:lnTo>
                      <a:pt x="155" y="0"/>
                    </a:lnTo>
                    <a:lnTo>
                      <a:pt x="0" y="69"/>
                    </a:lnTo>
                    <a:lnTo>
                      <a:pt x="12" y="95"/>
                    </a:lnTo>
                    <a:lnTo>
                      <a:pt x="143" y="38"/>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19" name="Freeform 23">
                <a:extLst>
                  <a:ext uri="{FF2B5EF4-FFF2-40B4-BE49-F238E27FC236}">
                    <a16:creationId xmlns:a16="http://schemas.microsoft.com/office/drawing/2014/main" id="{8B54A1A7-1294-974B-C426-CBBBC21E4454}"/>
                  </a:ext>
                </a:extLst>
              </p:cNvPr>
              <p:cNvSpPr>
                <a:spLocks/>
              </p:cNvSpPr>
              <p:nvPr/>
            </p:nvSpPr>
            <p:spPr bwMode="auto">
              <a:xfrm>
                <a:off x="16826476" y="610580"/>
                <a:ext cx="102911" cy="77744"/>
              </a:xfrm>
              <a:custGeom>
                <a:avLst/>
                <a:gdLst>
                  <a:gd name="T0" fmla="*/ 157 w 184"/>
                  <a:gd name="T1" fmla="*/ 117 h 139"/>
                  <a:gd name="T2" fmla="*/ 184 w 184"/>
                  <a:gd name="T3" fmla="*/ 112 h 139"/>
                  <a:gd name="T4" fmla="*/ 167 w 184"/>
                  <a:gd name="T5" fmla="*/ 0 h 139"/>
                  <a:gd name="T6" fmla="*/ 0 w 184"/>
                  <a:gd name="T7" fmla="*/ 24 h 139"/>
                  <a:gd name="T8" fmla="*/ 17 w 184"/>
                  <a:gd name="T9" fmla="*/ 139 h 139"/>
                  <a:gd name="T10" fmla="*/ 43 w 184"/>
                  <a:gd name="T11" fmla="*/ 134 h 139"/>
                  <a:gd name="T12" fmla="*/ 31 w 184"/>
                  <a:gd name="T13" fmla="*/ 50 h 139"/>
                  <a:gd name="T14" fmla="*/ 76 w 184"/>
                  <a:gd name="T15" fmla="*/ 43 h 139"/>
                  <a:gd name="T16" fmla="*/ 86 w 184"/>
                  <a:gd name="T17" fmla="*/ 119 h 139"/>
                  <a:gd name="T18" fmla="*/ 114 w 184"/>
                  <a:gd name="T19" fmla="*/ 115 h 139"/>
                  <a:gd name="T20" fmla="*/ 103 w 184"/>
                  <a:gd name="T21" fmla="*/ 39 h 139"/>
                  <a:gd name="T22" fmla="*/ 143 w 184"/>
                  <a:gd name="T23" fmla="*/ 34 h 139"/>
                  <a:gd name="T24" fmla="*/ 157 w 184"/>
                  <a:gd name="T25" fmla="*/ 11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39">
                    <a:moveTo>
                      <a:pt x="157" y="117"/>
                    </a:moveTo>
                    <a:lnTo>
                      <a:pt x="184" y="112"/>
                    </a:lnTo>
                    <a:lnTo>
                      <a:pt x="167" y="0"/>
                    </a:lnTo>
                    <a:lnTo>
                      <a:pt x="0" y="24"/>
                    </a:lnTo>
                    <a:lnTo>
                      <a:pt x="17" y="139"/>
                    </a:lnTo>
                    <a:lnTo>
                      <a:pt x="43" y="134"/>
                    </a:lnTo>
                    <a:lnTo>
                      <a:pt x="31" y="50"/>
                    </a:lnTo>
                    <a:lnTo>
                      <a:pt x="76" y="43"/>
                    </a:lnTo>
                    <a:lnTo>
                      <a:pt x="86" y="119"/>
                    </a:lnTo>
                    <a:lnTo>
                      <a:pt x="114" y="115"/>
                    </a:lnTo>
                    <a:lnTo>
                      <a:pt x="103" y="39"/>
                    </a:lnTo>
                    <a:lnTo>
                      <a:pt x="143" y="34"/>
                    </a:lnTo>
                    <a:lnTo>
                      <a:pt x="157" y="117"/>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0" name="Freeform 24">
                <a:extLst>
                  <a:ext uri="{FF2B5EF4-FFF2-40B4-BE49-F238E27FC236}">
                    <a16:creationId xmlns:a16="http://schemas.microsoft.com/office/drawing/2014/main" id="{FE7DB5EE-E2DD-30BB-0A19-BD0C80107E73}"/>
                  </a:ext>
                </a:extLst>
              </p:cNvPr>
              <p:cNvSpPr>
                <a:spLocks/>
              </p:cNvSpPr>
              <p:nvPr/>
            </p:nvSpPr>
            <p:spPr bwMode="auto">
              <a:xfrm>
                <a:off x="16738667" y="898620"/>
                <a:ext cx="107945" cy="121369"/>
              </a:xfrm>
              <a:custGeom>
                <a:avLst/>
                <a:gdLst>
                  <a:gd name="T0" fmla="*/ 7 w 81"/>
                  <a:gd name="T1" fmla="*/ 36 h 91"/>
                  <a:gd name="T2" fmla="*/ 0 w 81"/>
                  <a:gd name="T3" fmla="*/ 46 h 91"/>
                  <a:gd name="T4" fmla="*/ 54 w 81"/>
                  <a:gd name="T5" fmla="*/ 91 h 91"/>
                  <a:gd name="T6" fmla="*/ 81 w 81"/>
                  <a:gd name="T7" fmla="*/ 57 h 91"/>
                  <a:gd name="T8" fmla="*/ 52 w 81"/>
                  <a:gd name="T9" fmla="*/ 24 h 91"/>
                  <a:gd name="T10" fmla="*/ 47 w 81"/>
                  <a:gd name="T11" fmla="*/ 13 h 91"/>
                  <a:gd name="T12" fmla="*/ 49 w 81"/>
                  <a:gd name="T13" fmla="*/ 4 h 91"/>
                  <a:gd name="T14" fmla="*/ 36 w 81"/>
                  <a:gd name="T15" fmla="*/ 0 h 91"/>
                  <a:gd name="T16" fmla="*/ 33 w 81"/>
                  <a:gd name="T17" fmla="*/ 12 h 91"/>
                  <a:gd name="T18" fmla="*/ 43 w 81"/>
                  <a:gd name="T19" fmla="*/ 32 h 91"/>
                  <a:gd name="T20" fmla="*/ 66 w 81"/>
                  <a:gd name="T21" fmla="*/ 59 h 91"/>
                  <a:gd name="T22" fmla="*/ 53 w 81"/>
                  <a:gd name="T23" fmla="*/ 74 h 91"/>
                  <a:gd name="T24" fmla="*/ 7 w 81"/>
                  <a:gd name="T25" fmla="*/ 3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1">
                    <a:moveTo>
                      <a:pt x="7" y="36"/>
                    </a:moveTo>
                    <a:cubicBezTo>
                      <a:pt x="0" y="46"/>
                      <a:pt x="0" y="46"/>
                      <a:pt x="0" y="46"/>
                    </a:cubicBezTo>
                    <a:cubicBezTo>
                      <a:pt x="54" y="91"/>
                      <a:pt x="54" y="91"/>
                      <a:pt x="54" y="91"/>
                    </a:cubicBezTo>
                    <a:cubicBezTo>
                      <a:pt x="81" y="57"/>
                      <a:pt x="81" y="57"/>
                      <a:pt x="81" y="57"/>
                    </a:cubicBezTo>
                    <a:cubicBezTo>
                      <a:pt x="52" y="24"/>
                      <a:pt x="52" y="24"/>
                      <a:pt x="52" y="24"/>
                    </a:cubicBezTo>
                    <a:cubicBezTo>
                      <a:pt x="50" y="21"/>
                      <a:pt x="48" y="17"/>
                      <a:pt x="47" y="13"/>
                    </a:cubicBezTo>
                    <a:cubicBezTo>
                      <a:pt x="47" y="10"/>
                      <a:pt x="48" y="6"/>
                      <a:pt x="49" y="4"/>
                    </a:cubicBezTo>
                    <a:cubicBezTo>
                      <a:pt x="36" y="0"/>
                      <a:pt x="36" y="0"/>
                      <a:pt x="36" y="0"/>
                    </a:cubicBezTo>
                    <a:cubicBezTo>
                      <a:pt x="34" y="4"/>
                      <a:pt x="33" y="8"/>
                      <a:pt x="33" y="12"/>
                    </a:cubicBezTo>
                    <a:cubicBezTo>
                      <a:pt x="34" y="20"/>
                      <a:pt x="38" y="27"/>
                      <a:pt x="43" y="32"/>
                    </a:cubicBezTo>
                    <a:cubicBezTo>
                      <a:pt x="66" y="59"/>
                      <a:pt x="66" y="59"/>
                      <a:pt x="66" y="59"/>
                    </a:cubicBezTo>
                    <a:cubicBezTo>
                      <a:pt x="53" y="74"/>
                      <a:pt x="53" y="74"/>
                      <a:pt x="53" y="74"/>
                    </a:cubicBezTo>
                    <a:lnTo>
                      <a:pt x="7" y="36"/>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1" name="Freeform 25">
                <a:extLst>
                  <a:ext uri="{FF2B5EF4-FFF2-40B4-BE49-F238E27FC236}">
                    <a16:creationId xmlns:a16="http://schemas.microsoft.com/office/drawing/2014/main" id="{A6FEC9C8-F0F1-4B55-E4CF-4718C7C8BB13}"/>
                  </a:ext>
                </a:extLst>
              </p:cNvPr>
              <p:cNvSpPr>
                <a:spLocks noEditPoints="1"/>
              </p:cNvSpPr>
              <p:nvPr/>
            </p:nvSpPr>
            <p:spPr bwMode="auto">
              <a:xfrm>
                <a:off x="16653654" y="969093"/>
                <a:ext cx="99556" cy="107946"/>
              </a:xfrm>
              <a:custGeom>
                <a:avLst/>
                <a:gdLst>
                  <a:gd name="T0" fmla="*/ 178 w 178"/>
                  <a:gd name="T1" fmla="*/ 193 h 193"/>
                  <a:gd name="T2" fmla="*/ 138 w 178"/>
                  <a:gd name="T3" fmla="*/ 0 h 193"/>
                  <a:gd name="T4" fmla="*/ 114 w 178"/>
                  <a:gd name="T5" fmla="*/ 19 h 193"/>
                  <a:gd name="T6" fmla="*/ 123 w 178"/>
                  <a:gd name="T7" fmla="*/ 60 h 193"/>
                  <a:gd name="T8" fmla="*/ 61 w 178"/>
                  <a:gd name="T9" fmla="*/ 107 h 193"/>
                  <a:gd name="T10" fmla="*/ 23 w 178"/>
                  <a:gd name="T11" fmla="*/ 88 h 193"/>
                  <a:gd name="T12" fmla="*/ 0 w 178"/>
                  <a:gd name="T13" fmla="*/ 107 h 193"/>
                  <a:gd name="T14" fmla="*/ 178 w 178"/>
                  <a:gd name="T15" fmla="*/ 193 h 193"/>
                  <a:gd name="T16" fmla="*/ 128 w 178"/>
                  <a:gd name="T17" fmla="*/ 88 h 193"/>
                  <a:gd name="T18" fmla="*/ 140 w 178"/>
                  <a:gd name="T19" fmla="*/ 145 h 193"/>
                  <a:gd name="T20" fmla="*/ 88 w 178"/>
                  <a:gd name="T21" fmla="*/ 119 h 193"/>
                  <a:gd name="T22" fmla="*/ 128 w 178"/>
                  <a:gd name="T23" fmla="*/ 8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193">
                    <a:moveTo>
                      <a:pt x="178" y="193"/>
                    </a:moveTo>
                    <a:lnTo>
                      <a:pt x="138" y="0"/>
                    </a:lnTo>
                    <a:lnTo>
                      <a:pt x="114" y="19"/>
                    </a:lnTo>
                    <a:lnTo>
                      <a:pt x="123" y="60"/>
                    </a:lnTo>
                    <a:lnTo>
                      <a:pt x="61" y="107"/>
                    </a:lnTo>
                    <a:lnTo>
                      <a:pt x="23" y="88"/>
                    </a:lnTo>
                    <a:lnTo>
                      <a:pt x="0" y="107"/>
                    </a:lnTo>
                    <a:lnTo>
                      <a:pt x="178" y="193"/>
                    </a:lnTo>
                    <a:close/>
                    <a:moveTo>
                      <a:pt x="128" y="88"/>
                    </a:moveTo>
                    <a:lnTo>
                      <a:pt x="140" y="145"/>
                    </a:lnTo>
                    <a:lnTo>
                      <a:pt x="88" y="119"/>
                    </a:lnTo>
                    <a:lnTo>
                      <a:pt x="128" y="88"/>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2" name="Freeform 26">
                <a:extLst>
                  <a:ext uri="{FF2B5EF4-FFF2-40B4-BE49-F238E27FC236}">
                    <a16:creationId xmlns:a16="http://schemas.microsoft.com/office/drawing/2014/main" id="{BBAA55CB-4C22-7F06-3587-A6A1CBFDAE13}"/>
                  </a:ext>
                </a:extLst>
              </p:cNvPr>
              <p:cNvSpPr>
                <a:spLocks noEditPoints="1"/>
              </p:cNvSpPr>
              <p:nvPr/>
            </p:nvSpPr>
            <p:spPr bwMode="auto">
              <a:xfrm>
                <a:off x="16451186" y="1066411"/>
                <a:ext cx="98436" cy="102352"/>
              </a:xfrm>
              <a:custGeom>
                <a:avLst/>
                <a:gdLst>
                  <a:gd name="T0" fmla="*/ 102 w 176"/>
                  <a:gd name="T1" fmla="*/ 183 h 183"/>
                  <a:gd name="T2" fmla="*/ 176 w 176"/>
                  <a:gd name="T3" fmla="*/ 0 h 183"/>
                  <a:gd name="T4" fmla="*/ 145 w 176"/>
                  <a:gd name="T5" fmla="*/ 2 h 183"/>
                  <a:gd name="T6" fmla="*/ 130 w 176"/>
                  <a:gd name="T7" fmla="*/ 43 h 183"/>
                  <a:gd name="T8" fmla="*/ 52 w 176"/>
                  <a:gd name="T9" fmla="*/ 48 h 183"/>
                  <a:gd name="T10" fmla="*/ 33 w 176"/>
                  <a:gd name="T11" fmla="*/ 12 h 183"/>
                  <a:gd name="T12" fmla="*/ 0 w 176"/>
                  <a:gd name="T13" fmla="*/ 14 h 183"/>
                  <a:gd name="T14" fmla="*/ 102 w 176"/>
                  <a:gd name="T15" fmla="*/ 183 h 183"/>
                  <a:gd name="T16" fmla="*/ 119 w 176"/>
                  <a:gd name="T17" fmla="*/ 69 h 183"/>
                  <a:gd name="T18" fmla="*/ 97 w 176"/>
                  <a:gd name="T19" fmla="*/ 124 h 183"/>
                  <a:gd name="T20" fmla="*/ 69 w 176"/>
                  <a:gd name="T21" fmla="*/ 74 h 183"/>
                  <a:gd name="T22" fmla="*/ 119 w 176"/>
                  <a:gd name="T23" fmla="*/ 6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83">
                    <a:moveTo>
                      <a:pt x="102" y="183"/>
                    </a:moveTo>
                    <a:lnTo>
                      <a:pt x="176" y="0"/>
                    </a:lnTo>
                    <a:lnTo>
                      <a:pt x="145" y="2"/>
                    </a:lnTo>
                    <a:lnTo>
                      <a:pt x="130" y="43"/>
                    </a:lnTo>
                    <a:lnTo>
                      <a:pt x="52" y="48"/>
                    </a:lnTo>
                    <a:lnTo>
                      <a:pt x="33" y="12"/>
                    </a:lnTo>
                    <a:lnTo>
                      <a:pt x="0" y="14"/>
                    </a:lnTo>
                    <a:lnTo>
                      <a:pt x="102" y="183"/>
                    </a:lnTo>
                    <a:close/>
                    <a:moveTo>
                      <a:pt x="119" y="69"/>
                    </a:moveTo>
                    <a:lnTo>
                      <a:pt x="97" y="124"/>
                    </a:lnTo>
                    <a:lnTo>
                      <a:pt x="69" y="74"/>
                    </a:lnTo>
                    <a:lnTo>
                      <a:pt x="119" y="69"/>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3" name="Freeform 27">
                <a:extLst>
                  <a:ext uri="{FF2B5EF4-FFF2-40B4-BE49-F238E27FC236}">
                    <a16:creationId xmlns:a16="http://schemas.microsoft.com/office/drawing/2014/main" id="{D45672A3-D09E-4728-21C0-C48CBCBA42F8}"/>
                  </a:ext>
                </a:extLst>
              </p:cNvPr>
              <p:cNvSpPr>
                <a:spLocks/>
              </p:cNvSpPr>
              <p:nvPr/>
            </p:nvSpPr>
            <p:spPr bwMode="auto">
              <a:xfrm>
                <a:off x="16797393" y="808013"/>
                <a:ext cx="115776" cy="109063"/>
              </a:xfrm>
              <a:custGeom>
                <a:avLst/>
                <a:gdLst>
                  <a:gd name="T0" fmla="*/ 0 w 207"/>
                  <a:gd name="T1" fmla="*/ 136 h 195"/>
                  <a:gd name="T2" fmla="*/ 157 w 207"/>
                  <a:gd name="T3" fmla="*/ 195 h 195"/>
                  <a:gd name="T4" fmla="*/ 207 w 207"/>
                  <a:gd name="T5" fmla="*/ 59 h 195"/>
                  <a:gd name="T6" fmla="*/ 50 w 207"/>
                  <a:gd name="T7" fmla="*/ 0 h 195"/>
                  <a:gd name="T8" fmla="*/ 40 w 207"/>
                  <a:gd name="T9" fmla="*/ 28 h 195"/>
                  <a:gd name="T10" fmla="*/ 171 w 207"/>
                  <a:gd name="T11" fmla="*/ 78 h 195"/>
                  <a:gd name="T12" fmla="*/ 143 w 207"/>
                  <a:gd name="T13" fmla="*/ 157 h 195"/>
                  <a:gd name="T14" fmla="*/ 9 w 207"/>
                  <a:gd name="T15" fmla="*/ 107 h 195"/>
                  <a:gd name="T16" fmla="*/ 0 w 207"/>
                  <a:gd name="T17" fmla="*/ 13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195">
                    <a:moveTo>
                      <a:pt x="0" y="136"/>
                    </a:moveTo>
                    <a:lnTo>
                      <a:pt x="157" y="195"/>
                    </a:lnTo>
                    <a:lnTo>
                      <a:pt x="207" y="59"/>
                    </a:lnTo>
                    <a:lnTo>
                      <a:pt x="50" y="0"/>
                    </a:lnTo>
                    <a:lnTo>
                      <a:pt x="40" y="28"/>
                    </a:lnTo>
                    <a:lnTo>
                      <a:pt x="171" y="78"/>
                    </a:lnTo>
                    <a:lnTo>
                      <a:pt x="143" y="157"/>
                    </a:lnTo>
                    <a:lnTo>
                      <a:pt x="9" y="107"/>
                    </a:lnTo>
                    <a:lnTo>
                      <a:pt x="0" y="136"/>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4" name="Freeform 28">
                <a:extLst>
                  <a:ext uri="{FF2B5EF4-FFF2-40B4-BE49-F238E27FC236}">
                    <a16:creationId xmlns:a16="http://schemas.microsoft.com/office/drawing/2014/main" id="{ADB9889B-896A-BAB3-2F0A-8F9104F0D0D3}"/>
                  </a:ext>
                </a:extLst>
              </p:cNvPr>
              <p:cNvSpPr>
                <a:spLocks/>
              </p:cNvSpPr>
              <p:nvPr/>
            </p:nvSpPr>
            <p:spPr bwMode="auto">
              <a:xfrm>
                <a:off x="16107215" y="380148"/>
                <a:ext cx="129199" cy="131995"/>
              </a:xfrm>
              <a:custGeom>
                <a:avLst/>
                <a:gdLst>
                  <a:gd name="T0" fmla="*/ 210 w 231"/>
                  <a:gd name="T1" fmla="*/ 139 h 236"/>
                  <a:gd name="T2" fmla="*/ 231 w 231"/>
                  <a:gd name="T3" fmla="*/ 117 h 236"/>
                  <a:gd name="T4" fmla="*/ 102 w 231"/>
                  <a:gd name="T5" fmla="*/ 0 h 236"/>
                  <a:gd name="T6" fmla="*/ 100 w 231"/>
                  <a:gd name="T7" fmla="*/ 169 h 236"/>
                  <a:gd name="T8" fmla="*/ 21 w 231"/>
                  <a:gd name="T9" fmla="*/ 96 h 236"/>
                  <a:gd name="T10" fmla="*/ 0 w 231"/>
                  <a:gd name="T11" fmla="*/ 119 h 236"/>
                  <a:gd name="T12" fmla="*/ 129 w 231"/>
                  <a:gd name="T13" fmla="*/ 236 h 236"/>
                  <a:gd name="T14" fmla="*/ 129 w 231"/>
                  <a:gd name="T15" fmla="*/ 65 h 236"/>
                  <a:gd name="T16" fmla="*/ 210 w 231"/>
                  <a:gd name="T17" fmla="*/ 13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36">
                    <a:moveTo>
                      <a:pt x="210" y="139"/>
                    </a:moveTo>
                    <a:lnTo>
                      <a:pt x="231" y="117"/>
                    </a:lnTo>
                    <a:lnTo>
                      <a:pt x="102" y="0"/>
                    </a:lnTo>
                    <a:lnTo>
                      <a:pt x="100" y="169"/>
                    </a:lnTo>
                    <a:lnTo>
                      <a:pt x="21" y="96"/>
                    </a:lnTo>
                    <a:lnTo>
                      <a:pt x="0" y="119"/>
                    </a:lnTo>
                    <a:lnTo>
                      <a:pt x="129" y="236"/>
                    </a:lnTo>
                    <a:lnTo>
                      <a:pt x="129" y="65"/>
                    </a:lnTo>
                    <a:lnTo>
                      <a:pt x="210" y="139"/>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5" name="Freeform 29">
                <a:extLst>
                  <a:ext uri="{FF2B5EF4-FFF2-40B4-BE49-F238E27FC236}">
                    <a16:creationId xmlns:a16="http://schemas.microsoft.com/office/drawing/2014/main" id="{70444A9C-8B67-C16B-63B7-05A53AAE42A3}"/>
                  </a:ext>
                </a:extLst>
              </p:cNvPr>
              <p:cNvSpPr>
                <a:spLocks/>
              </p:cNvSpPr>
              <p:nvPr/>
            </p:nvSpPr>
            <p:spPr bwMode="auto">
              <a:xfrm>
                <a:off x="16497608" y="260458"/>
                <a:ext cx="104030" cy="107946"/>
              </a:xfrm>
              <a:custGeom>
                <a:avLst/>
                <a:gdLst>
                  <a:gd name="T0" fmla="*/ 126 w 186"/>
                  <a:gd name="T1" fmla="*/ 188 h 193"/>
                  <a:gd name="T2" fmla="*/ 155 w 186"/>
                  <a:gd name="T3" fmla="*/ 193 h 193"/>
                  <a:gd name="T4" fmla="*/ 186 w 186"/>
                  <a:gd name="T5" fmla="*/ 24 h 193"/>
                  <a:gd name="T6" fmla="*/ 40 w 186"/>
                  <a:gd name="T7" fmla="*/ 112 h 193"/>
                  <a:gd name="T8" fmla="*/ 62 w 186"/>
                  <a:gd name="T9" fmla="*/ 5 h 193"/>
                  <a:gd name="T10" fmla="*/ 33 w 186"/>
                  <a:gd name="T11" fmla="*/ 0 h 193"/>
                  <a:gd name="T12" fmla="*/ 0 w 186"/>
                  <a:gd name="T13" fmla="*/ 169 h 193"/>
                  <a:gd name="T14" fmla="*/ 145 w 186"/>
                  <a:gd name="T15" fmla="*/ 81 h 193"/>
                  <a:gd name="T16" fmla="*/ 126 w 186"/>
                  <a:gd name="T17" fmla="*/ 18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93">
                    <a:moveTo>
                      <a:pt x="126" y="188"/>
                    </a:moveTo>
                    <a:lnTo>
                      <a:pt x="155" y="193"/>
                    </a:lnTo>
                    <a:lnTo>
                      <a:pt x="186" y="24"/>
                    </a:lnTo>
                    <a:lnTo>
                      <a:pt x="40" y="112"/>
                    </a:lnTo>
                    <a:lnTo>
                      <a:pt x="62" y="5"/>
                    </a:lnTo>
                    <a:lnTo>
                      <a:pt x="33" y="0"/>
                    </a:lnTo>
                    <a:lnTo>
                      <a:pt x="0" y="169"/>
                    </a:lnTo>
                    <a:lnTo>
                      <a:pt x="145" y="81"/>
                    </a:lnTo>
                    <a:lnTo>
                      <a:pt x="126" y="188"/>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6" name="Freeform 30">
                <a:extLst>
                  <a:ext uri="{FF2B5EF4-FFF2-40B4-BE49-F238E27FC236}">
                    <a16:creationId xmlns:a16="http://schemas.microsoft.com/office/drawing/2014/main" id="{0D1CC9D3-52DE-706E-F1FC-A0A0BDFD800C}"/>
                  </a:ext>
                </a:extLst>
              </p:cNvPr>
              <p:cNvSpPr>
                <a:spLocks/>
              </p:cNvSpPr>
              <p:nvPr/>
            </p:nvSpPr>
            <p:spPr bwMode="auto">
              <a:xfrm>
                <a:off x="16201738" y="308558"/>
                <a:ext cx="118572" cy="122488"/>
              </a:xfrm>
              <a:custGeom>
                <a:avLst/>
                <a:gdLst>
                  <a:gd name="T0" fmla="*/ 76 w 212"/>
                  <a:gd name="T1" fmla="*/ 143 h 219"/>
                  <a:gd name="T2" fmla="*/ 150 w 212"/>
                  <a:gd name="T3" fmla="*/ 97 h 219"/>
                  <a:gd name="T4" fmla="*/ 188 w 212"/>
                  <a:gd name="T5" fmla="*/ 157 h 219"/>
                  <a:gd name="T6" fmla="*/ 212 w 212"/>
                  <a:gd name="T7" fmla="*/ 143 h 219"/>
                  <a:gd name="T8" fmla="*/ 124 w 212"/>
                  <a:gd name="T9" fmla="*/ 0 h 219"/>
                  <a:gd name="T10" fmla="*/ 98 w 212"/>
                  <a:gd name="T11" fmla="*/ 14 h 219"/>
                  <a:gd name="T12" fmla="*/ 136 w 212"/>
                  <a:gd name="T13" fmla="*/ 74 h 219"/>
                  <a:gd name="T14" fmla="*/ 62 w 212"/>
                  <a:gd name="T15" fmla="*/ 121 h 219"/>
                  <a:gd name="T16" fmla="*/ 26 w 212"/>
                  <a:gd name="T17" fmla="*/ 62 h 219"/>
                  <a:gd name="T18" fmla="*/ 0 w 212"/>
                  <a:gd name="T19" fmla="*/ 76 h 219"/>
                  <a:gd name="T20" fmla="*/ 91 w 212"/>
                  <a:gd name="T21" fmla="*/ 219 h 219"/>
                  <a:gd name="T22" fmla="*/ 114 w 212"/>
                  <a:gd name="T23" fmla="*/ 205 h 219"/>
                  <a:gd name="T24" fmla="*/ 76 w 212"/>
                  <a:gd name="T25" fmla="*/ 14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219">
                    <a:moveTo>
                      <a:pt x="76" y="143"/>
                    </a:moveTo>
                    <a:lnTo>
                      <a:pt x="150" y="97"/>
                    </a:lnTo>
                    <a:lnTo>
                      <a:pt x="188" y="157"/>
                    </a:lnTo>
                    <a:lnTo>
                      <a:pt x="212" y="143"/>
                    </a:lnTo>
                    <a:lnTo>
                      <a:pt x="124" y="0"/>
                    </a:lnTo>
                    <a:lnTo>
                      <a:pt x="98" y="14"/>
                    </a:lnTo>
                    <a:lnTo>
                      <a:pt x="136" y="74"/>
                    </a:lnTo>
                    <a:lnTo>
                      <a:pt x="62" y="121"/>
                    </a:lnTo>
                    <a:lnTo>
                      <a:pt x="26" y="62"/>
                    </a:lnTo>
                    <a:lnTo>
                      <a:pt x="0" y="76"/>
                    </a:lnTo>
                    <a:lnTo>
                      <a:pt x="91" y="219"/>
                    </a:lnTo>
                    <a:lnTo>
                      <a:pt x="114" y="205"/>
                    </a:lnTo>
                    <a:lnTo>
                      <a:pt x="76" y="143"/>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7" name="Freeform 31">
                <a:extLst>
                  <a:ext uri="{FF2B5EF4-FFF2-40B4-BE49-F238E27FC236}">
                    <a16:creationId xmlns:a16="http://schemas.microsoft.com/office/drawing/2014/main" id="{EB3E58FB-3D13-B35A-6766-E1C438E7437F}"/>
                  </a:ext>
                </a:extLst>
              </p:cNvPr>
              <p:cNvSpPr>
                <a:spLocks/>
              </p:cNvSpPr>
              <p:nvPr/>
            </p:nvSpPr>
            <p:spPr bwMode="auto">
              <a:xfrm>
                <a:off x="16310802" y="272202"/>
                <a:ext cx="98996" cy="105707"/>
              </a:xfrm>
              <a:custGeom>
                <a:avLst/>
                <a:gdLst>
                  <a:gd name="T0" fmla="*/ 49 w 74"/>
                  <a:gd name="T1" fmla="*/ 74 h 79"/>
                  <a:gd name="T2" fmla="*/ 74 w 74"/>
                  <a:gd name="T3" fmla="*/ 55 h 79"/>
                  <a:gd name="T4" fmla="*/ 63 w 74"/>
                  <a:gd name="T5" fmla="*/ 49 h 79"/>
                  <a:gd name="T6" fmla="*/ 46 w 74"/>
                  <a:gd name="T7" fmla="*/ 62 h 79"/>
                  <a:gd name="T8" fmla="*/ 27 w 74"/>
                  <a:gd name="T9" fmla="*/ 59 h 79"/>
                  <a:gd name="T10" fmla="*/ 17 w 74"/>
                  <a:gd name="T11" fmla="*/ 43 h 79"/>
                  <a:gd name="T12" fmla="*/ 35 w 74"/>
                  <a:gd name="T13" fmla="*/ 14 h 79"/>
                  <a:gd name="T14" fmla="*/ 55 w 74"/>
                  <a:gd name="T15" fmla="*/ 19 h 79"/>
                  <a:gd name="T16" fmla="*/ 62 w 74"/>
                  <a:gd name="T17" fmla="*/ 8 h 79"/>
                  <a:gd name="T18" fmla="*/ 32 w 74"/>
                  <a:gd name="T19" fmla="*/ 2 h 79"/>
                  <a:gd name="T20" fmla="*/ 5 w 74"/>
                  <a:gd name="T21" fmla="*/ 46 h 79"/>
                  <a:gd name="T22" fmla="*/ 49 w 74"/>
                  <a:gd name="T23" fmla="*/ 7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79">
                    <a:moveTo>
                      <a:pt x="49" y="74"/>
                    </a:moveTo>
                    <a:cubicBezTo>
                      <a:pt x="61" y="71"/>
                      <a:pt x="69" y="65"/>
                      <a:pt x="74" y="55"/>
                    </a:cubicBezTo>
                    <a:cubicBezTo>
                      <a:pt x="63" y="49"/>
                      <a:pt x="63" y="49"/>
                      <a:pt x="63" y="49"/>
                    </a:cubicBezTo>
                    <a:cubicBezTo>
                      <a:pt x="59" y="56"/>
                      <a:pt x="53" y="61"/>
                      <a:pt x="46" y="62"/>
                    </a:cubicBezTo>
                    <a:cubicBezTo>
                      <a:pt x="39" y="64"/>
                      <a:pt x="33" y="62"/>
                      <a:pt x="27" y="59"/>
                    </a:cubicBezTo>
                    <a:cubicBezTo>
                      <a:pt x="22" y="55"/>
                      <a:pt x="19" y="50"/>
                      <a:pt x="17" y="43"/>
                    </a:cubicBezTo>
                    <a:cubicBezTo>
                      <a:pt x="14" y="30"/>
                      <a:pt x="22" y="17"/>
                      <a:pt x="35" y="14"/>
                    </a:cubicBezTo>
                    <a:cubicBezTo>
                      <a:pt x="42" y="12"/>
                      <a:pt x="50" y="14"/>
                      <a:pt x="55" y="19"/>
                    </a:cubicBezTo>
                    <a:cubicBezTo>
                      <a:pt x="62" y="8"/>
                      <a:pt x="62" y="8"/>
                      <a:pt x="62" y="8"/>
                    </a:cubicBezTo>
                    <a:cubicBezTo>
                      <a:pt x="53" y="1"/>
                      <a:pt x="43" y="0"/>
                      <a:pt x="32" y="2"/>
                    </a:cubicBezTo>
                    <a:cubicBezTo>
                      <a:pt x="11" y="7"/>
                      <a:pt x="0" y="27"/>
                      <a:pt x="5" y="46"/>
                    </a:cubicBezTo>
                    <a:cubicBezTo>
                      <a:pt x="9" y="67"/>
                      <a:pt x="28" y="79"/>
                      <a:pt x="49" y="74"/>
                    </a:cubicBezTo>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8" name="Freeform 32">
                <a:extLst>
                  <a:ext uri="{FF2B5EF4-FFF2-40B4-BE49-F238E27FC236}">
                    <a16:creationId xmlns:a16="http://schemas.microsoft.com/office/drawing/2014/main" id="{261B4DB1-2436-7AA8-7832-6F43F8A1383F}"/>
                  </a:ext>
                </a:extLst>
              </p:cNvPr>
              <p:cNvSpPr>
                <a:spLocks/>
              </p:cNvSpPr>
              <p:nvPr/>
            </p:nvSpPr>
            <p:spPr bwMode="auto">
              <a:xfrm>
                <a:off x="16617298" y="284508"/>
                <a:ext cx="79980" cy="104030"/>
              </a:xfrm>
              <a:custGeom>
                <a:avLst/>
                <a:gdLst>
                  <a:gd name="T0" fmla="*/ 0 w 143"/>
                  <a:gd name="T1" fmla="*/ 174 h 186"/>
                  <a:gd name="T2" fmla="*/ 26 w 143"/>
                  <a:gd name="T3" fmla="*/ 186 h 186"/>
                  <a:gd name="T4" fmla="*/ 86 w 143"/>
                  <a:gd name="T5" fmla="*/ 59 h 186"/>
                  <a:gd name="T6" fmla="*/ 131 w 143"/>
                  <a:gd name="T7" fmla="*/ 78 h 186"/>
                  <a:gd name="T8" fmla="*/ 143 w 143"/>
                  <a:gd name="T9" fmla="*/ 55 h 186"/>
                  <a:gd name="T10" fmla="*/ 24 w 143"/>
                  <a:gd name="T11" fmla="*/ 0 h 186"/>
                  <a:gd name="T12" fmla="*/ 12 w 143"/>
                  <a:gd name="T13" fmla="*/ 26 h 186"/>
                  <a:gd name="T14" fmla="*/ 57 w 143"/>
                  <a:gd name="T15" fmla="*/ 45 h 186"/>
                  <a:gd name="T16" fmla="*/ 0 w 143"/>
                  <a:gd name="T17" fmla="*/ 17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86">
                    <a:moveTo>
                      <a:pt x="0" y="174"/>
                    </a:moveTo>
                    <a:lnTo>
                      <a:pt x="26" y="186"/>
                    </a:lnTo>
                    <a:lnTo>
                      <a:pt x="86" y="59"/>
                    </a:lnTo>
                    <a:lnTo>
                      <a:pt x="131" y="78"/>
                    </a:lnTo>
                    <a:lnTo>
                      <a:pt x="143" y="55"/>
                    </a:lnTo>
                    <a:lnTo>
                      <a:pt x="24" y="0"/>
                    </a:lnTo>
                    <a:lnTo>
                      <a:pt x="12" y="26"/>
                    </a:lnTo>
                    <a:lnTo>
                      <a:pt x="57" y="45"/>
                    </a:lnTo>
                    <a:lnTo>
                      <a:pt x="0" y="174"/>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9" name="Freeform 33">
                <a:extLst>
                  <a:ext uri="{FF2B5EF4-FFF2-40B4-BE49-F238E27FC236}">
                    <a16:creationId xmlns:a16="http://schemas.microsoft.com/office/drawing/2014/main" id="{BD3B4C02-689E-F863-E797-3958161BC87A}"/>
                  </a:ext>
                </a:extLst>
              </p:cNvPr>
              <p:cNvSpPr>
                <a:spLocks/>
              </p:cNvSpPr>
              <p:nvPr/>
            </p:nvSpPr>
            <p:spPr bwMode="auto">
              <a:xfrm>
                <a:off x="16413713" y="259339"/>
                <a:ext cx="73268" cy="96759"/>
              </a:xfrm>
              <a:custGeom>
                <a:avLst/>
                <a:gdLst>
                  <a:gd name="T0" fmla="*/ 59 w 131"/>
                  <a:gd name="T1" fmla="*/ 173 h 173"/>
                  <a:gd name="T2" fmla="*/ 88 w 131"/>
                  <a:gd name="T3" fmla="*/ 171 h 173"/>
                  <a:gd name="T4" fmla="*/ 81 w 131"/>
                  <a:gd name="T5" fmla="*/ 31 h 173"/>
                  <a:gd name="T6" fmla="*/ 131 w 131"/>
                  <a:gd name="T7" fmla="*/ 28 h 173"/>
                  <a:gd name="T8" fmla="*/ 128 w 131"/>
                  <a:gd name="T9" fmla="*/ 0 h 173"/>
                  <a:gd name="T10" fmla="*/ 0 w 131"/>
                  <a:gd name="T11" fmla="*/ 9 h 173"/>
                  <a:gd name="T12" fmla="*/ 0 w 131"/>
                  <a:gd name="T13" fmla="*/ 35 h 173"/>
                  <a:gd name="T14" fmla="*/ 50 w 131"/>
                  <a:gd name="T15" fmla="*/ 33 h 173"/>
                  <a:gd name="T16" fmla="*/ 59 w 131"/>
                  <a:gd name="T17"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73">
                    <a:moveTo>
                      <a:pt x="59" y="173"/>
                    </a:moveTo>
                    <a:lnTo>
                      <a:pt x="88" y="171"/>
                    </a:lnTo>
                    <a:lnTo>
                      <a:pt x="81" y="31"/>
                    </a:lnTo>
                    <a:lnTo>
                      <a:pt x="131" y="28"/>
                    </a:lnTo>
                    <a:lnTo>
                      <a:pt x="128" y="0"/>
                    </a:lnTo>
                    <a:lnTo>
                      <a:pt x="0" y="9"/>
                    </a:lnTo>
                    <a:lnTo>
                      <a:pt x="0" y="35"/>
                    </a:lnTo>
                    <a:lnTo>
                      <a:pt x="50" y="33"/>
                    </a:lnTo>
                    <a:lnTo>
                      <a:pt x="59" y="173"/>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0" name="Freeform 34">
                <a:extLst>
                  <a:ext uri="{FF2B5EF4-FFF2-40B4-BE49-F238E27FC236}">
                    <a16:creationId xmlns:a16="http://schemas.microsoft.com/office/drawing/2014/main" id="{AE8767C2-9698-0428-9E27-9BC3CFBF3504}"/>
                  </a:ext>
                </a:extLst>
              </p:cNvPr>
              <p:cNvSpPr>
                <a:spLocks/>
              </p:cNvSpPr>
              <p:nvPr/>
            </p:nvSpPr>
            <p:spPr bwMode="auto">
              <a:xfrm>
                <a:off x="16745379" y="392452"/>
                <a:ext cx="101234" cy="94522"/>
              </a:xfrm>
              <a:custGeom>
                <a:avLst/>
                <a:gdLst>
                  <a:gd name="T0" fmla="*/ 0 w 181"/>
                  <a:gd name="T1" fmla="*/ 147 h 169"/>
                  <a:gd name="T2" fmla="*/ 19 w 181"/>
                  <a:gd name="T3" fmla="*/ 169 h 169"/>
                  <a:gd name="T4" fmla="*/ 128 w 181"/>
                  <a:gd name="T5" fmla="*/ 81 h 169"/>
                  <a:gd name="T6" fmla="*/ 159 w 181"/>
                  <a:gd name="T7" fmla="*/ 119 h 169"/>
                  <a:gd name="T8" fmla="*/ 181 w 181"/>
                  <a:gd name="T9" fmla="*/ 102 h 169"/>
                  <a:gd name="T10" fmla="*/ 98 w 181"/>
                  <a:gd name="T11" fmla="*/ 0 h 169"/>
                  <a:gd name="T12" fmla="*/ 76 w 181"/>
                  <a:gd name="T13" fmla="*/ 19 h 169"/>
                  <a:gd name="T14" fmla="*/ 109 w 181"/>
                  <a:gd name="T15" fmla="*/ 57 h 169"/>
                  <a:gd name="T16" fmla="*/ 0 w 181"/>
                  <a:gd name="T17" fmla="*/ 14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169">
                    <a:moveTo>
                      <a:pt x="0" y="147"/>
                    </a:moveTo>
                    <a:lnTo>
                      <a:pt x="19" y="169"/>
                    </a:lnTo>
                    <a:lnTo>
                      <a:pt x="128" y="81"/>
                    </a:lnTo>
                    <a:lnTo>
                      <a:pt x="159" y="119"/>
                    </a:lnTo>
                    <a:lnTo>
                      <a:pt x="181" y="102"/>
                    </a:lnTo>
                    <a:lnTo>
                      <a:pt x="98" y="0"/>
                    </a:lnTo>
                    <a:lnTo>
                      <a:pt x="76" y="19"/>
                    </a:lnTo>
                    <a:lnTo>
                      <a:pt x="109" y="57"/>
                    </a:lnTo>
                    <a:lnTo>
                      <a:pt x="0" y="147"/>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1" name="Freeform 35">
                <a:extLst>
                  <a:ext uri="{FF2B5EF4-FFF2-40B4-BE49-F238E27FC236}">
                    <a16:creationId xmlns:a16="http://schemas.microsoft.com/office/drawing/2014/main" id="{601B46C5-5C98-06EB-F34A-089B4202E5B7}"/>
                  </a:ext>
                </a:extLst>
              </p:cNvPr>
              <p:cNvSpPr>
                <a:spLocks/>
              </p:cNvSpPr>
              <p:nvPr/>
            </p:nvSpPr>
            <p:spPr bwMode="auto">
              <a:xfrm>
                <a:off x="16677144" y="324218"/>
                <a:ext cx="110742" cy="101234"/>
              </a:xfrm>
              <a:custGeom>
                <a:avLst/>
                <a:gdLst>
                  <a:gd name="T0" fmla="*/ 84 w 198"/>
                  <a:gd name="T1" fmla="*/ 124 h 181"/>
                  <a:gd name="T2" fmla="*/ 86 w 198"/>
                  <a:gd name="T3" fmla="*/ 103 h 181"/>
                  <a:gd name="T4" fmla="*/ 93 w 198"/>
                  <a:gd name="T5" fmla="*/ 22 h 181"/>
                  <a:gd name="T6" fmla="*/ 65 w 198"/>
                  <a:gd name="T7" fmla="*/ 0 h 181"/>
                  <a:gd name="T8" fmla="*/ 55 w 198"/>
                  <a:gd name="T9" fmla="*/ 136 h 181"/>
                  <a:gd name="T10" fmla="*/ 0 w 198"/>
                  <a:gd name="T11" fmla="*/ 162 h 181"/>
                  <a:gd name="T12" fmla="*/ 24 w 198"/>
                  <a:gd name="T13" fmla="*/ 181 h 181"/>
                  <a:gd name="T14" fmla="*/ 198 w 198"/>
                  <a:gd name="T15" fmla="*/ 100 h 181"/>
                  <a:gd name="T16" fmla="*/ 172 w 198"/>
                  <a:gd name="T17" fmla="*/ 81 h 181"/>
                  <a:gd name="T18" fmla="*/ 84 w 198"/>
                  <a:gd name="T19" fmla="*/ 12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181">
                    <a:moveTo>
                      <a:pt x="84" y="124"/>
                    </a:moveTo>
                    <a:lnTo>
                      <a:pt x="86" y="103"/>
                    </a:lnTo>
                    <a:lnTo>
                      <a:pt x="93" y="22"/>
                    </a:lnTo>
                    <a:lnTo>
                      <a:pt x="65" y="0"/>
                    </a:lnTo>
                    <a:lnTo>
                      <a:pt x="55" y="136"/>
                    </a:lnTo>
                    <a:lnTo>
                      <a:pt x="0" y="162"/>
                    </a:lnTo>
                    <a:lnTo>
                      <a:pt x="24" y="181"/>
                    </a:lnTo>
                    <a:lnTo>
                      <a:pt x="198" y="100"/>
                    </a:lnTo>
                    <a:lnTo>
                      <a:pt x="172" y="81"/>
                    </a:lnTo>
                    <a:lnTo>
                      <a:pt x="84" y="124"/>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2" name="Rectangle 36">
                <a:extLst>
                  <a:ext uri="{FF2B5EF4-FFF2-40B4-BE49-F238E27FC236}">
                    <a16:creationId xmlns:a16="http://schemas.microsoft.com/office/drawing/2014/main" id="{F004FCED-B1F9-5573-F454-C6B3BA8E4234}"/>
                  </a:ext>
                </a:extLst>
              </p:cNvPr>
              <p:cNvSpPr>
                <a:spLocks noChangeArrowheads="1"/>
              </p:cNvSpPr>
              <p:nvPr/>
            </p:nvSpPr>
            <p:spPr bwMode="auto">
              <a:xfrm>
                <a:off x="16613384" y="565276"/>
                <a:ext cx="16221" cy="297548"/>
              </a:xfrm>
              <a:prstGeom prst="rect">
                <a:avLst/>
              </a:pr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3" name="Rectangle 37">
                <a:extLst>
                  <a:ext uri="{FF2B5EF4-FFF2-40B4-BE49-F238E27FC236}">
                    <a16:creationId xmlns:a16="http://schemas.microsoft.com/office/drawing/2014/main" id="{C1886DD9-8712-113D-E9DD-2BBD22E9ECA4}"/>
                  </a:ext>
                </a:extLst>
              </p:cNvPr>
              <p:cNvSpPr>
                <a:spLocks noChangeArrowheads="1"/>
              </p:cNvSpPr>
              <p:nvPr/>
            </p:nvSpPr>
            <p:spPr bwMode="auto">
              <a:xfrm>
                <a:off x="16467965" y="565276"/>
                <a:ext cx="16221" cy="297548"/>
              </a:xfrm>
              <a:prstGeom prst="rect">
                <a:avLst/>
              </a:prstGeom>
              <a:grpFill/>
              <a:ln>
                <a:noFill/>
              </a:ln>
            </p:spPr>
            <p:txBody>
              <a:bodyPr vert="horz" wrap="square" lIns="91440" tIns="45720" rIns="91440" bIns="45720" numCol="1" anchor="t" anchorCtr="0" compatLnSpc="1">
                <a:prstTxWarp prst="textNoShape">
                  <a:avLst/>
                </a:prstTxWarp>
              </a:bodyPr>
              <a:lstStyle/>
              <a:p>
                <a:endParaRPr lang="ru-RU"/>
              </a:p>
            </p:txBody>
          </p:sp>
          <p:sp>
            <p:nvSpPr>
              <p:cNvPr id="34" name="Rectangle 38">
                <a:extLst>
                  <a:ext uri="{FF2B5EF4-FFF2-40B4-BE49-F238E27FC236}">
                    <a16:creationId xmlns:a16="http://schemas.microsoft.com/office/drawing/2014/main" id="{A817461B-4BB4-E3A5-89E2-FCA78E000144}"/>
                  </a:ext>
                </a:extLst>
              </p:cNvPr>
              <p:cNvSpPr>
                <a:spLocks noChangeArrowheads="1"/>
              </p:cNvSpPr>
              <p:nvPr/>
            </p:nvSpPr>
            <p:spPr bwMode="auto">
              <a:xfrm>
                <a:off x="16321429" y="565276"/>
                <a:ext cx="17338" cy="297548"/>
              </a:xfrm>
              <a:prstGeom prst="rect">
                <a:avLst/>
              </a:prstGeom>
              <a:grpFill/>
              <a:ln>
                <a:noFill/>
              </a:ln>
            </p:spPr>
            <p:txBody>
              <a:bodyPr vert="horz" wrap="square" lIns="91440" tIns="45720" rIns="91440" bIns="45720" numCol="1" anchor="t" anchorCtr="0" compatLnSpc="1">
                <a:prstTxWarp prst="textNoShape">
                  <a:avLst/>
                </a:prstTxWarp>
              </a:bodyPr>
              <a:lstStyle/>
              <a:p>
                <a:endParaRPr lang="ru-RU"/>
              </a:p>
            </p:txBody>
          </p:sp>
        </p:gr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8452" t="32892" r="8954" b="1225"/>
          <a:stretch/>
        </p:blipFill>
        <p:spPr>
          <a:xfrm>
            <a:off x="7532913" y="1567543"/>
            <a:ext cx="11440887" cy="9125857"/>
          </a:xfrm>
          <a:prstGeom prst="rect">
            <a:avLst/>
          </a:prstGeom>
        </p:spPr>
      </p:pic>
      <p:pic>
        <p:nvPicPr>
          <p:cNvPr id="4" name="Рисунок 3"/>
          <p:cNvPicPr>
            <a:picLocks noChangeAspect="1"/>
          </p:cNvPicPr>
          <p:nvPr/>
        </p:nvPicPr>
        <p:blipFill rotWithShape="1">
          <a:blip r:embed="rId3"/>
          <a:srcRect t="8648"/>
          <a:stretch/>
        </p:blipFill>
        <p:spPr>
          <a:xfrm>
            <a:off x="666750" y="4615542"/>
            <a:ext cx="6602237" cy="3812673"/>
          </a:xfrm>
          <a:prstGeom prst="rect">
            <a:avLst/>
          </a:prstGeom>
        </p:spPr>
      </p:pic>
      <p:sp>
        <p:nvSpPr>
          <p:cNvPr id="5" name="Прямоугольник 4"/>
          <p:cNvSpPr/>
          <p:nvPr/>
        </p:nvSpPr>
        <p:spPr>
          <a:xfrm>
            <a:off x="666750" y="8489771"/>
            <a:ext cx="6461556" cy="1200329"/>
          </a:xfrm>
          <a:prstGeom prst="rect">
            <a:avLst/>
          </a:prstGeom>
        </p:spPr>
        <p:txBody>
          <a:bodyPr wrap="square">
            <a:spAutoFit/>
          </a:bodyPr>
          <a:lstStyle/>
          <a:p>
            <a:r>
              <a:rPr lang="ru-RU" sz="2400" dirty="0">
                <a:latin typeface="Fugue" panose="02000503000000020003" pitchFamily="2" charset="0"/>
              </a:rPr>
              <a:t>Конвейер Генри Форда. Типизация делает товар доступным, но однообразным </a:t>
            </a:r>
            <a:br>
              <a:rPr lang="ru-RU" sz="2400" dirty="0">
                <a:latin typeface="Fugue" panose="02000503000000020003" pitchFamily="2" charset="0"/>
              </a:rPr>
            </a:br>
            <a:r>
              <a:rPr lang="ru-RU" sz="2400" dirty="0">
                <a:latin typeface="Fugue" panose="02000503000000020003" pitchFamily="2" charset="0"/>
              </a:rPr>
              <a:t>и обезличенным.</a:t>
            </a:r>
          </a:p>
        </p:txBody>
      </p:sp>
      <p:sp>
        <p:nvSpPr>
          <p:cNvPr id="7" name="TextBox 6"/>
          <p:cNvSpPr txBox="1"/>
          <p:nvPr/>
        </p:nvSpPr>
        <p:spPr>
          <a:xfrm>
            <a:off x="7498079" y="2079996"/>
            <a:ext cx="10463401" cy="830997"/>
          </a:xfrm>
          <a:prstGeom prst="rect">
            <a:avLst/>
          </a:prstGeom>
          <a:noFill/>
        </p:spPr>
        <p:txBody>
          <a:bodyPr wrap="square" rtlCol="0">
            <a:spAutoFit/>
          </a:bodyPr>
          <a:lstStyle/>
          <a:p>
            <a:r>
              <a:rPr lang="ru-RU" sz="2400" dirty="0">
                <a:latin typeface="Fugue" panose="02000503000000020003" pitchFamily="2" charset="0"/>
              </a:rPr>
              <a:t>Однородная прямоугольная решетка — идеальная модель пространства города индустриальной эпохи. </a:t>
            </a:r>
          </a:p>
        </p:txBody>
      </p:sp>
      <p:sp>
        <p:nvSpPr>
          <p:cNvPr id="10" name="object 30">
            <a:extLst>
              <a:ext uri="{FF2B5EF4-FFF2-40B4-BE49-F238E27FC236}">
                <a16:creationId xmlns:a16="http://schemas.microsoft.com/office/drawing/2014/main" id="{074B1421-84F9-7F45-E420-EC05B42F2557}"/>
              </a:ext>
            </a:extLst>
          </p:cNvPr>
          <p:cNvSpPr txBox="1">
            <a:spLocks/>
          </p:cNvSpPr>
          <p:nvPr/>
        </p:nvSpPr>
        <p:spPr>
          <a:xfrm>
            <a:off x="590550" y="469900"/>
            <a:ext cx="14497050" cy="650875"/>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2. ИДЕАЛЬНЫЙ ГОРОД ИНДУСТРИАЛЬНОЙ ЭПОХИ</a:t>
            </a:r>
          </a:p>
        </p:txBody>
      </p:sp>
      <p:sp>
        <p:nvSpPr>
          <p:cNvPr id="14" name="TextBox 13">
            <a:extLst>
              <a:ext uri="{FF2B5EF4-FFF2-40B4-BE49-F238E27FC236}">
                <a16:creationId xmlns:a16="http://schemas.microsoft.com/office/drawing/2014/main" id="{C1B5AB8F-37A5-CDFE-BBFC-29B4F063CC1A}"/>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10</a:t>
            </a:fld>
            <a:endParaRPr lang="ru-RU" sz="4100" spc="-10" dirty="0">
              <a:solidFill>
                <a:schemeClr val="tx1"/>
              </a:solidFill>
              <a:latin typeface="Fugue" panose="02000503000000020003" pitchFamily="2" charset="0"/>
              <a:ea typeface="+mj-ea"/>
            </a:endParaRPr>
          </a:p>
        </p:txBody>
      </p:sp>
      <p:sp>
        <p:nvSpPr>
          <p:cNvPr id="15" name="TextBox 14">
            <a:extLst>
              <a:ext uri="{FF2B5EF4-FFF2-40B4-BE49-F238E27FC236}">
                <a16:creationId xmlns:a16="http://schemas.microsoft.com/office/drawing/2014/main" id="{053DB531-F8B9-781C-BC74-A2EFB26AEF69}"/>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10</a:t>
            </a:fld>
            <a:endParaRPr lang="ru-RU" sz="4100" spc="-10" dirty="0">
              <a:solidFill>
                <a:schemeClr val="tx1"/>
              </a:solidFill>
              <a:latin typeface="Fugue" panose="02000503000000020003" pitchFamily="2" charset="0"/>
              <a:ea typeface="+mj-ea"/>
            </a:endParaRPr>
          </a:p>
        </p:txBody>
      </p:sp>
      <p:sp>
        <p:nvSpPr>
          <p:cNvPr id="3" name="Прямоугольник 2"/>
          <p:cNvSpPr/>
          <p:nvPr/>
        </p:nvSpPr>
        <p:spPr>
          <a:xfrm>
            <a:off x="666750" y="2018441"/>
            <a:ext cx="6602237" cy="15586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Текст 32">
            <a:extLst>
              <a:ext uri="{FF2B5EF4-FFF2-40B4-BE49-F238E27FC236}">
                <a16:creationId xmlns:a16="http://schemas.microsoft.com/office/drawing/2014/main" id="{E1A98217-1C44-D1B8-2F3D-57E886B550B5}"/>
              </a:ext>
            </a:extLst>
          </p:cNvPr>
          <p:cNvSpPr txBox="1">
            <a:spLocks/>
          </p:cNvSpPr>
          <p:nvPr/>
        </p:nvSpPr>
        <p:spPr>
          <a:xfrm>
            <a:off x="776649" y="2079996"/>
            <a:ext cx="6351657" cy="1558622"/>
          </a:xfrm>
          <a:prstGeom prst="rect">
            <a:avLst/>
          </a:prstGeom>
        </p:spPr>
        <p:txBody>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ru-RU" sz="2800" dirty="0">
                <a:solidFill>
                  <a:schemeClr val="bg1"/>
                </a:solidFill>
                <a:latin typeface="Fugue" panose="02000503000000020003" pitchFamily="2" charset="0"/>
              </a:rPr>
              <a:t>Темпы роста населения и роста городов в </a:t>
            </a:r>
            <a:r>
              <a:rPr lang="en-US" sz="2800" dirty="0">
                <a:solidFill>
                  <a:schemeClr val="bg1"/>
                </a:solidFill>
                <a:latin typeface="Fugue" panose="02000503000000020003" pitchFamily="2" charset="0"/>
              </a:rPr>
              <a:t>XIX</a:t>
            </a:r>
            <a:r>
              <a:rPr lang="ru-RU" sz="2800" dirty="0">
                <a:solidFill>
                  <a:schemeClr val="bg1"/>
                </a:solidFill>
                <a:latin typeface="Fugue" panose="02000503000000020003" pitchFamily="2" charset="0"/>
              </a:rPr>
              <a:t>–</a:t>
            </a:r>
            <a:r>
              <a:rPr lang="en-US" sz="2800" dirty="0">
                <a:solidFill>
                  <a:schemeClr val="bg1"/>
                </a:solidFill>
                <a:latin typeface="Fugue" panose="02000503000000020003" pitchFamily="2" charset="0"/>
              </a:rPr>
              <a:t>XX</a:t>
            </a:r>
            <a:r>
              <a:rPr lang="ru-RU" sz="2800" dirty="0">
                <a:solidFill>
                  <a:schemeClr val="bg1"/>
                </a:solidFill>
                <a:latin typeface="Fugue" panose="02000503000000020003" pitchFamily="2" charset="0"/>
              </a:rPr>
              <a:t> вв. потребовали унификации строительства городов.</a:t>
            </a:r>
          </a:p>
        </p:txBody>
      </p:sp>
    </p:spTree>
    <p:extLst>
      <p:ext uri="{BB962C8B-B14F-4D97-AF65-F5344CB8AC3E}">
        <p14:creationId xmlns:p14="http://schemas.microsoft.com/office/powerpoint/2010/main" val="182822385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944749-F24C-5F5C-6591-12927B3D3BBB}"/>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11</a:t>
            </a:fld>
            <a:endParaRPr lang="ru-RU" sz="4100" spc="-10" dirty="0">
              <a:solidFill>
                <a:schemeClr val="tx1"/>
              </a:solidFill>
              <a:latin typeface="Fugue" panose="02000503000000020003" pitchFamily="2" charset="0"/>
              <a:ea typeface="+mj-ea"/>
            </a:endParaRPr>
          </a:p>
        </p:txBody>
      </p:sp>
      <p:sp>
        <p:nvSpPr>
          <p:cNvPr id="3" name="TextBox 2">
            <a:extLst>
              <a:ext uri="{FF2B5EF4-FFF2-40B4-BE49-F238E27FC236}">
                <a16:creationId xmlns:a16="http://schemas.microsoft.com/office/drawing/2014/main" id="{397AA1ED-D3EF-DD92-FA9E-36036156D007}"/>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11</a:t>
            </a:fld>
            <a:endParaRPr lang="ru-RU" sz="4100" spc="-10" dirty="0">
              <a:solidFill>
                <a:schemeClr val="tx1"/>
              </a:solidFill>
              <a:latin typeface="Fugue" panose="02000503000000020003" pitchFamily="2" charset="0"/>
              <a:ea typeface="+mj-ea"/>
            </a:endParaRPr>
          </a:p>
        </p:txBody>
      </p:sp>
      <p:sp>
        <p:nvSpPr>
          <p:cNvPr id="9" name="object 30">
            <a:extLst>
              <a:ext uri="{FF2B5EF4-FFF2-40B4-BE49-F238E27FC236}">
                <a16:creationId xmlns:a16="http://schemas.microsoft.com/office/drawing/2014/main" id="{86BDC233-0D35-2359-CB03-EB1EB439ECE9}"/>
              </a:ext>
            </a:extLst>
          </p:cNvPr>
          <p:cNvSpPr txBox="1">
            <a:spLocks/>
          </p:cNvSpPr>
          <p:nvPr/>
        </p:nvSpPr>
        <p:spPr>
          <a:xfrm>
            <a:off x="590550" y="469900"/>
            <a:ext cx="144970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ГОРОД ИНДУСТРИАЛЬНОЙ ЭПОХИ</a:t>
            </a:r>
            <a:br>
              <a:rPr lang="ru-RU" spc="-10" dirty="0">
                <a:latin typeface="Fugue" panose="02000503000000020003" pitchFamily="2" charset="0"/>
              </a:rPr>
            </a:br>
            <a:r>
              <a:rPr lang="ru-RU" spc="-10" dirty="0">
                <a:latin typeface="Fugue" panose="02000503000000020003" pitchFamily="2" charset="0"/>
              </a:rPr>
              <a:t>Проект «Линейный город», А. Сориа-и-Мата, 1882 г.</a:t>
            </a:r>
            <a:endParaRPr lang="en-US" spc="-10" dirty="0">
              <a:latin typeface="Fugue" panose="02000503000000020003" pitchFamily="2" charset="0"/>
            </a:endParaRPr>
          </a:p>
        </p:txBody>
      </p:sp>
      <p:pic>
        <p:nvPicPr>
          <p:cNvPr id="8" name="Рисунок 7"/>
          <p:cNvPicPr>
            <a:picLocks noChangeAspect="1"/>
          </p:cNvPicPr>
          <p:nvPr/>
        </p:nvPicPr>
        <p:blipFill rotWithShape="1">
          <a:blip r:embed="rId2">
            <a:extLst>
              <a:ext uri="{28A0092B-C50C-407E-A947-70E740481C1C}">
                <a14:useLocalDpi xmlns:a14="http://schemas.microsoft.com/office/drawing/2010/main" val="0"/>
              </a:ext>
            </a:extLst>
          </a:blip>
          <a:srcRect t="7868" b="27533"/>
          <a:stretch/>
        </p:blipFill>
        <p:spPr>
          <a:xfrm>
            <a:off x="11563928" y="1993900"/>
            <a:ext cx="7009822" cy="2632075"/>
          </a:xfrm>
          <a:prstGeom prst="rect">
            <a:avLst/>
          </a:prstGeom>
        </p:spPr>
      </p:pic>
      <p:sp>
        <p:nvSpPr>
          <p:cNvPr id="11" name="Прямоугольник 10">
            <a:extLst>
              <a:ext uri="{FF2B5EF4-FFF2-40B4-BE49-F238E27FC236}">
                <a16:creationId xmlns:a16="http://schemas.microsoft.com/office/drawing/2014/main" id="{5337A5B8-E407-BEA3-31F8-1F257016FB2E}"/>
              </a:ext>
            </a:extLst>
          </p:cNvPr>
          <p:cNvSpPr/>
          <p:nvPr/>
        </p:nvSpPr>
        <p:spPr>
          <a:xfrm>
            <a:off x="11678242" y="4829101"/>
            <a:ext cx="6895508" cy="2677656"/>
          </a:xfrm>
          <a:prstGeom prst="rect">
            <a:avLst/>
          </a:prstGeom>
        </p:spPr>
        <p:txBody>
          <a:bodyPr wrap="square">
            <a:spAutoFit/>
          </a:bodyPr>
          <a:lstStyle/>
          <a:p>
            <a:r>
              <a:rPr lang="ru-RU" sz="2400" dirty="0"/>
              <a:t>Концепция линейного города родилась от факта, что вокруг станций появляется жилье, но без удобств. Идея была в том, что такой вид расселения может быть успешен, если обеспечить удобства в виде парков, инженерной инфраструктуры </a:t>
            </a:r>
            <a:br>
              <a:rPr lang="ru-RU" sz="2400" dirty="0"/>
            </a:br>
            <a:r>
              <a:rPr lang="ru-RU" sz="2400" dirty="0"/>
              <a:t>и торговли.</a:t>
            </a:r>
            <a:endParaRPr lang="ru-RU" sz="2400" dirty="0">
              <a:latin typeface="Fugue" panose="02000503000000020003" pitchFamily="2"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9169" r="8552"/>
          <a:stretch/>
        </p:blipFill>
        <p:spPr>
          <a:xfrm>
            <a:off x="0" y="1993900"/>
            <a:ext cx="11369645" cy="8699500"/>
          </a:xfrm>
          <a:prstGeom prst="rect">
            <a:avLst/>
          </a:prstGeom>
        </p:spPr>
      </p:pic>
    </p:spTree>
    <p:extLst>
      <p:ext uri="{BB962C8B-B14F-4D97-AF65-F5344CB8AC3E}">
        <p14:creationId xmlns:p14="http://schemas.microsoft.com/office/powerpoint/2010/main" val="368001136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944749-F24C-5F5C-6591-12927B3D3BBB}"/>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12</a:t>
            </a:fld>
            <a:endParaRPr lang="ru-RU" sz="4100" spc="-10" dirty="0">
              <a:solidFill>
                <a:schemeClr val="tx1"/>
              </a:solidFill>
              <a:latin typeface="Fugue" panose="02000503000000020003" pitchFamily="2" charset="0"/>
              <a:ea typeface="+mj-ea"/>
            </a:endParaRPr>
          </a:p>
        </p:txBody>
      </p:sp>
      <p:sp>
        <p:nvSpPr>
          <p:cNvPr id="3" name="TextBox 2">
            <a:extLst>
              <a:ext uri="{FF2B5EF4-FFF2-40B4-BE49-F238E27FC236}">
                <a16:creationId xmlns:a16="http://schemas.microsoft.com/office/drawing/2014/main" id="{397AA1ED-D3EF-DD92-FA9E-36036156D007}"/>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12</a:t>
            </a:fld>
            <a:endParaRPr lang="ru-RU" sz="4100" spc="-10" dirty="0">
              <a:solidFill>
                <a:schemeClr val="tx1"/>
              </a:solidFill>
              <a:latin typeface="Fugue" panose="02000503000000020003" pitchFamily="2" charset="0"/>
              <a:ea typeface="+mj-ea"/>
            </a:endParaRPr>
          </a:p>
        </p:txBody>
      </p:sp>
      <p:sp>
        <p:nvSpPr>
          <p:cNvPr id="9" name="object 30">
            <a:extLst>
              <a:ext uri="{FF2B5EF4-FFF2-40B4-BE49-F238E27FC236}">
                <a16:creationId xmlns:a16="http://schemas.microsoft.com/office/drawing/2014/main" id="{86BDC233-0D35-2359-CB03-EB1EB439ECE9}"/>
              </a:ext>
            </a:extLst>
          </p:cNvPr>
          <p:cNvSpPr txBox="1">
            <a:spLocks/>
          </p:cNvSpPr>
          <p:nvPr/>
        </p:nvSpPr>
        <p:spPr>
          <a:xfrm>
            <a:off x="590550" y="469900"/>
            <a:ext cx="144970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ГОРОД ИНДУСТРИАЛЬНОЙ ЭПОХИ</a:t>
            </a:r>
            <a:br>
              <a:rPr lang="ru-RU" spc="-10" dirty="0">
                <a:latin typeface="Fugue" panose="02000503000000020003" pitchFamily="2" charset="0"/>
              </a:rPr>
            </a:br>
            <a:r>
              <a:rPr lang="ru-RU" spc="-10" dirty="0">
                <a:latin typeface="Fugue" panose="02000503000000020003" pitchFamily="2" charset="0"/>
              </a:rPr>
              <a:t>Проект «Лучезарный город», Париж, </a:t>
            </a:r>
            <a:r>
              <a:rPr lang="ru-RU" spc="-10" dirty="0" err="1">
                <a:latin typeface="Fugue" panose="02000503000000020003" pitchFamily="2" charset="0"/>
              </a:rPr>
              <a:t>Ле</a:t>
            </a:r>
            <a:r>
              <a:rPr lang="ru-RU" spc="-10" dirty="0">
                <a:latin typeface="Fugue" panose="02000503000000020003" pitchFamily="2" charset="0"/>
              </a:rPr>
              <a:t> Корбюзье, 1922 г.</a:t>
            </a:r>
          </a:p>
        </p:txBody>
      </p:sp>
      <p:sp>
        <p:nvSpPr>
          <p:cNvPr id="10" name="Прямоугольник 9">
            <a:extLst>
              <a:ext uri="{FF2B5EF4-FFF2-40B4-BE49-F238E27FC236}">
                <a16:creationId xmlns:a16="http://schemas.microsoft.com/office/drawing/2014/main" id="{5337A5B8-E407-BEA3-31F8-1F257016FB2E}"/>
              </a:ext>
            </a:extLst>
          </p:cNvPr>
          <p:cNvSpPr/>
          <p:nvPr/>
        </p:nvSpPr>
        <p:spPr>
          <a:xfrm>
            <a:off x="12300856" y="7051244"/>
            <a:ext cx="6272893" cy="2308324"/>
          </a:xfrm>
          <a:prstGeom prst="rect">
            <a:avLst/>
          </a:prstGeom>
        </p:spPr>
        <p:txBody>
          <a:bodyPr wrap="square">
            <a:spAutoFit/>
          </a:bodyPr>
          <a:lstStyle/>
          <a:p>
            <a:r>
              <a:rPr lang="ru-RU" sz="2400" dirty="0">
                <a:latin typeface="Fugue" panose="02000503000000020003" pitchFamily="2" charset="0"/>
              </a:rPr>
              <a:t>Проект «Лучезарный город» для Парижа </a:t>
            </a:r>
            <a:br>
              <a:rPr lang="ru-RU" sz="2400" dirty="0">
                <a:latin typeface="Fugue" panose="02000503000000020003" pitchFamily="2" charset="0"/>
              </a:rPr>
            </a:br>
            <a:r>
              <a:rPr lang="ru-RU" sz="2400" dirty="0">
                <a:latin typeface="Fugue" panose="02000503000000020003" pitchFamily="2" charset="0"/>
              </a:rPr>
              <a:t>на 3 млн жителей. </a:t>
            </a:r>
          </a:p>
          <a:p>
            <a:r>
              <a:rPr lang="ru-RU" sz="2400" dirty="0">
                <a:latin typeface="Fugue" panose="02000503000000020003" pitchFamily="2" charset="0"/>
              </a:rPr>
              <a:t>Корбюзье в своем проекте «идеального города» использует идеи «города-сада» британца Э. Говарда и однородную решетку улиц плана американского города. </a:t>
            </a: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2704" t="7778" r="25102" b="14352"/>
          <a:stretch/>
        </p:blipFill>
        <p:spPr>
          <a:xfrm>
            <a:off x="12300856" y="1993900"/>
            <a:ext cx="6349093" cy="4808052"/>
          </a:xfrm>
          <a:prstGeom prst="rect">
            <a:avLst/>
          </a:prstGeom>
        </p:spPr>
      </p:pic>
      <p:pic>
        <p:nvPicPr>
          <p:cNvPr id="11" name="Рисунок 10"/>
          <p:cNvPicPr>
            <a:picLocks noChangeAspect="1"/>
          </p:cNvPicPr>
          <p:nvPr/>
        </p:nvPicPr>
        <p:blipFill rotWithShape="1">
          <a:blip r:embed="rId3">
            <a:extLst>
              <a:ext uri="{28A0092B-C50C-407E-A947-70E740481C1C}">
                <a14:useLocalDpi xmlns:a14="http://schemas.microsoft.com/office/drawing/2010/main" val="0"/>
              </a:ext>
            </a:extLst>
          </a:blip>
          <a:srcRect l="18389" t="8240" r="19601" b="25818"/>
          <a:stretch/>
        </p:blipFill>
        <p:spPr>
          <a:xfrm>
            <a:off x="1" y="1993900"/>
            <a:ext cx="12104914" cy="8699500"/>
          </a:xfrm>
          <a:prstGeom prst="rect">
            <a:avLst/>
          </a:prstGeom>
        </p:spPr>
      </p:pic>
    </p:spTree>
    <p:extLst>
      <p:ext uri="{BB962C8B-B14F-4D97-AF65-F5344CB8AC3E}">
        <p14:creationId xmlns:p14="http://schemas.microsoft.com/office/powerpoint/2010/main" val="240511987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2257" r="3776"/>
          <a:stretch/>
        </p:blipFill>
        <p:spPr>
          <a:xfrm>
            <a:off x="-12700" y="1993900"/>
            <a:ext cx="19024600" cy="8699500"/>
          </a:xfrm>
          <a:prstGeom prst="rect">
            <a:avLst/>
          </a:prstGeom>
        </p:spPr>
      </p:pic>
      <p:sp>
        <p:nvSpPr>
          <p:cNvPr id="2" name="TextBox 1">
            <a:extLst>
              <a:ext uri="{FF2B5EF4-FFF2-40B4-BE49-F238E27FC236}">
                <a16:creationId xmlns:a16="http://schemas.microsoft.com/office/drawing/2014/main" id="{9C944749-F24C-5F5C-6591-12927B3D3BBB}"/>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bg1"/>
                </a:solidFill>
                <a:latin typeface="Fugue" panose="02000503000000020003" pitchFamily="2" charset="0"/>
                <a:ea typeface="+mj-ea"/>
              </a:rPr>
              <a:pPr algn="r"/>
              <a:t>13</a:t>
            </a:fld>
            <a:endParaRPr lang="ru-RU" sz="4100" spc="-10" dirty="0">
              <a:solidFill>
                <a:schemeClr val="bg1"/>
              </a:solidFill>
              <a:latin typeface="Fugue" panose="02000503000000020003" pitchFamily="2" charset="0"/>
              <a:ea typeface="+mj-ea"/>
            </a:endParaRPr>
          </a:p>
        </p:txBody>
      </p:sp>
      <p:sp>
        <p:nvSpPr>
          <p:cNvPr id="3" name="TextBox 2">
            <a:extLst>
              <a:ext uri="{FF2B5EF4-FFF2-40B4-BE49-F238E27FC236}">
                <a16:creationId xmlns:a16="http://schemas.microsoft.com/office/drawing/2014/main" id="{397AA1ED-D3EF-DD92-FA9E-36036156D007}"/>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bg1"/>
                </a:solidFill>
                <a:latin typeface="Fugue" panose="02000503000000020003" pitchFamily="2" charset="0"/>
                <a:ea typeface="+mj-ea"/>
              </a:rPr>
              <a:pPr algn="r"/>
              <a:t>13</a:t>
            </a:fld>
            <a:endParaRPr lang="ru-RU" sz="4100" spc="-10" dirty="0">
              <a:solidFill>
                <a:schemeClr val="bg1"/>
              </a:solidFill>
              <a:latin typeface="Fugue" panose="02000503000000020003" pitchFamily="2" charset="0"/>
              <a:ea typeface="+mj-ea"/>
            </a:endParaRPr>
          </a:p>
        </p:txBody>
      </p:sp>
      <p:sp>
        <p:nvSpPr>
          <p:cNvPr id="9" name="object 30">
            <a:extLst>
              <a:ext uri="{FF2B5EF4-FFF2-40B4-BE49-F238E27FC236}">
                <a16:creationId xmlns:a16="http://schemas.microsoft.com/office/drawing/2014/main" id="{86BDC233-0D35-2359-CB03-EB1EB439ECE9}"/>
              </a:ext>
            </a:extLst>
          </p:cNvPr>
          <p:cNvSpPr txBox="1">
            <a:spLocks/>
          </p:cNvSpPr>
          <p:nvPr/>
        </p:nvSpPr>
        <p:spPr>
          <a:xfrm>
            <a:off x="590550" y="469900"/>
            <a:ext cx="144970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ГОРОД ИНДУСТРИАЛЬНОЙ ЭПОХИ</a:t>
            </a:r>
            <a:br>
              <a:rPr lang="ru-RU" spc="-10" dirty="0">
                <a:latin typeface="Fugue" panose="02000503000000020003" pitchFamily="2" charset="0"/>
              </a:rPr>
            </a:br>
            <a:r>
              <a:rPr lang="en-US" spc="-10" dirty="0" err="1">
                <a:latin typeface="Fugue" panose="02000503000000020003" pitchFamily="2" charset="0"/>
              </a:rPr>
              <a:t>Проект</a:t>
            </a:r>
            <a:r>
              <a:rPr lang="en-US" spc="-10" dirty="0">
                <a:latin typeface="Fugue" panose="02000503000000020003" pitchFamily="2" charset="0"/>
              </a:rPr>
              <a:t> Plug-in-City, </a:t>
            </a:r>
            <a:r>
              <a:rPr lang="en-US" spc="-10" dirty="0" err="1">
                <a:latin typeface="Fugue" panose="02000503000000020003" pitchFamily="2" charset="0"/>
              </a:rPr>
              <a:t>Archigram</a:t>
            </a:r>
            <a:r>
              <a:rPr lang="ru-RU" spc="-10" dirty="0">
                <a:latin typeface="Fugue" panose="02000503000000020003" pitchFamily="2" charset="0"/>
              </a:rPr>
              <a:t>,</a:t>
            </a:r>
            <a:r>
              <a:rPr lang="en-US" spc="-10" dirty="0">
                <a:latin typeface="Fugue" panose="02000503000000020003" pitchFamily="2" charset="0"/>
              </a:rPr>
              <a:t> </a:t>
            </a:r>
            <a:r>
              <a:rPr lang="en-US" spc="-10" dirty="0" err="1">
                <a:latin typeface="Fugue" panose="02000503000000020003" pitchFamily="2" charset="0"/>
              </a:rPr>
              <a:t>Питер</a:t>
            </a:r>
            <a:r>
              <a:rPr lang="en-US" spc="-10" dirty="0">
                <a:latin typeface="Fugue" panose="02000503000000020003" pitchFamily="2" charset="0"/>
              </a:rPr>
              <a:t> </a:t>
            </a:r>
            <a:r>
              <a:rPr lang="en-US" spc="-10" dirty="0" err="1">
                <a:latin typeface="Fugue" panose="02000503000000020003" pitchFamily="2" charset="0"/>
              </a:rPr>
              <a:t>Кук</a:t>
            </a:r>
            <a:r>
              <a:rPr lang="ru-RU" spc="-10" dirty="0">
                <a:latin typeface="Fugue" panose="02000503000000020003" pitchFamily="2" charset="0"/>
              </a:rPr>
              <a:t>,</a:t>
            </a:r>
            <a:r>
              <a:rPr lang="en-US" spc="-10" dirty="0">
                <a:latin typeface="Fugue" panose="02000503000000020003" pitchFamily="2" charset="0"/>
              </a:rPr>
              <a:t> 1963 г.</a:t>
            </a:r>
          </a:p>
        </p:txBody>
      </p:sp>
      <p:sp>
        <p:nvSpPr>
          <p:cNvPr id="10" name="Прямоугольник 9">
            <a:extLst>
              <a:ext uri="{FF2B5EF4-FFF2-40B4-BE49-F238E27FC236}">
                <a16:creationId xmlns:a16="http://schemas.microsoft.com/office/drawing/2014/main" id="{5337A5B8-E407-BEA3-31F8-1F257016FB2E}"/>
              </a:ext>
            </a:extLst>
          </p:cNvPr>
          <p:cNvSpPr/>
          <p:nvPr/>
        </p:nvSpPr>
        <p:spPr>
          <a:xfrm>
            <a:off x="8144269" y="2243271"/>
            <a:ext cx="10048481" cy="1200329"/>
          </a:xfrm>
          <a:prstGeom prst="rect">
            <a:avLst/>
          </a:prstGeom>
        </p:spPr>
        <p:txBody>
          <a:bodyPr wrap="square">
            <a:spAutoFit/>
          </a:bodyPr>
          <a:lstStyle/>
          <a:p>
            <a:r>
              <a:rPr lang="ru-RU" sz="2400" dirty="0">
                <a:latin typeface="Fugue" panose="02000503000000020003" pitchFamily="2" charset="0"/>
              </a:rPr>
              <a:t>Город-штепсель стал прямой реализацией города-машины </a:t>
            </a:r>
            <a:br>
              <a:rPr lang="ru-RU" sz="2400" dirty="0">
                <a:latin typeface="Fugue" panose="02000503000000020003" pitchFamily="2" charset="0"/>
              </a:rPr>
            </a:br>
            <a:r>
              <a:rPr lang="ru-RU" sz="2400" dirty="0">
                <a:latin typeface="Fugue" panose="02000503000000020003" pitchFamily="2" charset="0"/>
              </a:rPr>
              <a:t>с исчезновением городского центра и социально-пространственных координат традиционного города.</a:t>
            </a:r>
          </a:p>
        </p:txBody>
      </p:sp>
    </p:spTree>
    <p:extLst>
      <p:ext uri="{BB962C8B-B14F-4D97-AF65-F5344CB8AC3E}">
        <p14:creationId xmlns:p14="http://schemas.microsoft.com/office/powerpoint/2010/main" val="419341104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0888" r="10876"/>
          <a:stretch/>
        </p:blipFill>
        <p:spPr>
          <a:xfrm>
            <a:off x="-12700" y="1993900"/>
            <a:ext cx="19011900" cy="8699500"/>
          </a:xfrm>
          <a:prstGeom prst="rect">
            <a:avLst/>
          </a:prstGeom>
        </p:spPr>
      </p:pic>
      <p:sp>
        <p:nvSpPr>
          <p:cNvPr id="2" name="TextBox 1">
            <a:extLst>
              <a:ext uri="{FF2B5EF4-FFF2-40B4-BE49-F238E27FC236}">
                <a16:creationId xmlns:a16="http://schemas.microsoft.com/office/drawing/2014/main" id="{9C944749-F24C-5F5C-6591-12927B3D3BBB}"/>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bg1"/>
                </a:solidFill>
                <a:latin typeface="Fugue" panose="02000503000000020003" pitchFamily="2" charset="0"/>
                <a:ea typeface="+mj-ea"/>
              </a:rPr>
              <a:pPr algn="r"/>
              <a:t>14</a:t>
            </a:fld>
            <a:endParaRPr lang="ru-RU" sz="4100" spc="-10" dirty="0">
              <a:solidFill>
                <a:schemeClr val="bg1"/>
              </a:solidFill>
              <a:latin typeface="Fugue" panose="02000503000000020003" pitchFamily="2" charset="0"/>
              <a:ea typeface="+mj-ea"/>
            </a:endParaRPr>
          </a:p>
        </p:txBody>
      </p:sp>
      <p:sp>
        <p:nvSpPr>
          <p:cNvPr id="3" name="TextBox 2">
            <a:extLst>
              <a:ext uri="{FF2B5EF4-FFF2-40B4-BE49-F238E27FC236}">
                <a16:creationId xmlns:a16="http://schemas.microsoft.com/office/drawing/2014/main" id="{397AA1ED-D3EF-DD92-FA9E-36036156D007}"/>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bg1"/>
                </a:solidFill>
                <a:latin typeface="Fugue" panose="02000503000000020003" pitchFamily="2" charset="0"/>
                <a:ea typeface="+mj-ea"/>
              </a:rPr>
              <a:pPr algn="r"/>
              <a:t>14</a:t>
            </a:fld>
            <a:endParaRPr lang="ru-RU" sz="4100" spc="-10" dirty="0">
              <a:solidFill>
                <a:schemeClr val="bg1"/>
              </a:solidFill>
              <a:latin typeface="Fugue" panose="02000503000000020003" pitchFamily="2" charset="0"/>
              <a:ea typeface="+mj-ea"/>
            </a:endParaRPr>
          </a:p>
        </p:txBody>
      </p:sp>
      <p:sp>
        <p:nvSpPr>
          <p:cNvPr id="9" name="object 30">
            <a:extLst>
              <a:ext uri="{FF2B5EF4-FFF2-40B4-BE49-F238E27FC236}">
                <a16:creationId xmlns:a16="http://schemas.microsoft.com/office/drawing/2014/main" id="{86BDC233-0D35-2359-CB03-EB1EB439ECE9}"/>
              </a:ext>
            </a:extLst>
          </p:cNvPr>
          <p:cNvSpPr txBox="1">
            <a:spLocks/>
          </p:cNvSpPr>
          <p:nvPr/>
        </p:nvSpPr>
        <p:spPr>
          <a:xfrm>
            <a:off x="590550" y="469900"/>
            <a:ext cx="14497050" cy="1320874"/>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ГОРОД ИНДУСТРИАЛЬНОЙ ЭПОХИ</a:t>
            </a:r>
            <a:br>
              <a:rPr lang="ru-RU" spc="-10" dirty="0">
                <a:latin typeface="Fugue" panose="02000503000000020003" pitchFamily="2" charset="0"/>
              </a:rPr>
            </a:br>
            <a:r>
              <a:rPr lang="ru-RU" spc="-10" dirty="0">
                <a:latin typeface="Fugue" panose="02000503000000020003" pitchFamily="2" charset="0"/>
              </a:rPr>
              <a:t>Проект города НЭР, А. </a:t>
            </a:r>
            <a:r>
              <a:rPr lang="ru-RU" spc="-10" dirty="0" err="1">
                <a:latin typeface="Fugue" panose="02000503000000020003" pitchFamily="2" charset="0"/>
              </a:rPr>
              <a:t>Гутнов</a:t>
            </a:r>
            <a:r>
              <a:rPr lang="ru-RU" spc="-10" dirty="0">
                <a:latin typeface="Fugue" panose="02000503000000020003" pitchFamily="2" charset="0"/>
              </a:rPr>
              <a:t>, И. Лежава, 1968 г</a:t>
            </a:r>
            <a:r>
              <a:rPr lang="en-US" spc="-10" dirty="0">
                <a:latin typeface="Fugue" panose="02000503000000020003" pitchFamily="2" charset="0"/>
              </a:rPr>
              <a:t>.</a:t>
            </a:r>
          </a:p>
        </p:txBody>
      </p:sp>
      <p:sp>
        <p:nvSpPr>
          <p:cNvPr id="10" name="Прямоугольник 9">
            <a:extLst>
              <a:ext uri="{FF2B5EF4-FFF2-40B4-BE49-F238E27FC236}">
                <a16:creationId xmlns:a16="http://schemas.microsoft.com/office/drawing/2014/main" id="{5337A5B8-E407-BEA3-31F8-1F257016FB2E}"/>
              </a:ext>
            </a:extLst>
          </p:cNvPr>
          <p:cNvSpPr/>
          <p:nvPr/>
        </p:nvSpPr>
        <p:spPr>
          <a:xfrm>
            <a:off x="10798979" y="8120440"/>
            <a:ext cx="5748711" cy="1569660"/>
          </a:xfrm>
          <a:prstGeom prst="rect">
            <a:avLst/>
          </a:prstGeom>
        </p:spPr>
        <p:txBody>
          <a:bodyPr wrap="square">
            <a:spAutoFit/>
          </a:bodyPr>
          <a:lstStyle/>
          <a:p>
            <a:r>
              <a:rPr lang="ru-RU" sz="2400" dirty="0">
                <a:latin typeface="Fugue" panose="02000503000000020003" pitchFamily="2" charset="0"/>
              </a:rPr>
              <a:t>Утопичная концепция НЭР позволила по-новому взглянуть на традиционный город в его неоднородности «структуры» </a:t>
            </a:r>
            <a:br>
              <a:rPr lang="ru-RU" sz="2400" dirty="0">
                <a:latin typeface="Fugue" panose="02000503000000020003" pitchFamily="2" charset="0"/>
              </a:rPr>
            </a:br>
            <a:r>
              <a:rPr lang="ru-RU" sz="2400" dirty="0">
                <a:latin typeface="Fugue" panose="02000503000000020003" pitchFamily="2" charset="0"/>
              </a:rPr>
              <a:t>и «ткани».</a:t>
            </a:r>
          </a:p>
        </p:txBody>
      </p:sp>
    </p:spTree>
    <p:extLst>
      <p:ext uri="{BB962C8B-B14F-4D97-AF65-F5344CB8AC3E}">
        <p14:creationId xmlns:p14="http://schemas.microsoft.com/office/powerpoint/2010/main" val="357411413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042C-3F37-D61C-DAC1-CA6314E5BF0F}"/>
            </a:ext>
          </a:extLst>
        </p:cNvPr>
        <p:cNvGrpSpPr/>
        <p:nvPr/>
      </p:nvGrpSpPr>
      <p:grpSpPr>
        <a:xfrm>
          <a:off x="0" y="0"/>
          <a:ext cx="0" cy="0"/>
          <a:chOff x="0" y="0"/>
          <a:chExt cx="0" cy="0"/>
        </a:xfrm>
      </p:grpSpPr>
      <p:pic>
        <p:nvPicPr>
          <p:cNvPr id="2" name="Рисунок 1"/>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930" r="4594"/>
          <a:stretch/>
        </p:blipFill>
        <p:spPr>
          <a:xfrm>
            <a:off x="0" y="1993900"/>
            <a:ext cx="10975621" cy="86995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7571" y="1993900"/>
            <a:ext cx="7674329" cy="8699500"/>
          </a:xfrm>
          <a:prstGeom prst="rect">
            <a:avLst/>
          </a:prstGeom>
        </p:spPr>
      </p:pic>
      <p:sp>
        <p:nvSpPr>
          <p:cNvPr id="8" name="TextBox 7">
            <a:extLst>
              <a:ext uri="{FF2B5EF4-FFF2-40B4-BE49-F238E27FC236}">
                <a16:creationId xmlns:a16="http://schemas.microsoft.com/office/drawing/2014/main" id="{FB4EC54B-B7B4-A8B5-7959-BC146477BE0D}"/>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15</a:t>
            </a:fld>
            <a:endParaRPr lang="ru-RU" sz="4100" spc="-10" dirty="0">
              <a:solidFill>
                <a:schemeClr val="tx1"/>
              </a:solidFill>
              <a:latin typeface="Fugue" panose="02000503000000020003" pitchFamily="2" charset="0"/>
              <a:ea typeface="+mj-ea"/>
            </a:endParaRPr>
          </a:p>
        </p:txBody>
      </p:sp>
      <p:sp>
        <p:nvSpPr>
          <p:cNvPr id="33" name="Текст 32">
            <a:extLst>
              <a:ext uri="{FF2B5EF4-FFF2-40B4-BE49-F238E27FC236}">
                <a16:creationId xmlns:a16="http://schemas.microsoft.com/office/drawing/2014/main" id="{7E8CA4E2-A978-E652-F467-EAF0AF3B3896}"/>
              </a:ext>
            </a:extLst>
          </p:cNvPr>
          <p:cNvSpPr txBox="1">
            <a:spLocks/>
          </p:cNvSpPr>
          <p:nvPr/>
        </p:nvSpPr>
        <p:spPr>
          <a:xfrm>
            <a:off x="666750" y="2111888"/>
            <a:ext cx="5026127" cy="2215991"/>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ru-RU" dirty="0">
                <a:solidFill>
                  <a:schemeClr val="bg1"/>
                </a:solidFill>
                <a:latin typeface="Fugue" panose="02000503000000020003" pitchFamily="2" charset="0"/>
              </a:rPr>
              <a:t>В 1970 группа НЭР показывает </a:t>
            </a:r>
            <a:br>
              <a:rPr lang="ru-RU" dirty="0">
                <a:solidFill>
                  <a:schemeClr val="bg1"/>
                </a:solidFill>
                <a:latin typeface="Fugue" panose="02000503000000020003" pitchFamily="2" charset="0"/>
              </a:rPr>
            </a:br>
            <a:r>
              <a:rPr lang="ru-RU" dirty="0">
                <a:solidFill>
                  <a:schemeClr val="bg1"/>
                </a:solidFill>
                <a:latin typeface="Fugue" panose="02000503000000020003" pitchFamily="2" charset="0"/>
              </a:rPr>
              <a:t>в главном павильоне всемирной выставки в Осаке модель города будущего, который больше похож </a:t>
            </a:r>
            <a:br>
              <a:rPr lang="ru-RU" dirty="0">
                <a:solidFill>
                  <a:schemeClr val="bg1"/>
                </a:solidFill>
                <a:latin typeface="Fugue" panose="02000503000000020003" pitchFamily="2" charset="0"/>
              </a:rPr>
            </a:br>
            <a:r>
              <a:rPr lang="ru-RU" dirty="0">
                <a:solidFill>
                  <a:schemeClr val="bg1"/>
                </a:solidFill>
                <a:latin typeface="Fugue" panose="02000503000000020003" pitchFamily="2" charset="0"/>
              </a:rPr>
              <a:t>на сеть, а сам элемент расселения сворачивается в спираль.</a:t>
            </a:r>
          </a:p>
        </p:txBody>
      </p:sp>
      <p:sp>
        <p:nvSpPr>
          <p:cNvPr id="3" name="TextBox 2">
            <a:extLst>
              <a:ext uri="{FF2B5EF4-FFF2-40B4-BE49-F238E27FC236}">
                <a16:creationId xmlns:a16="http://schemas.microsoft.com/office/drawing/2014/main" id="{DAAEE1B5-69E2-3525-47B9-04222BA091D9}"/>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bg1"/>
                </a:solidFill>
                <a:latin typeface="Fugue" panose="02000503000000020003" pitchFamily="2" charset="0"/>
                <a:ea typeface="+mj-ea"/>
              </a:rPr>
              <a:pPr algn="r"/>
              <a:t>15</a:t>
            </a:fld>
            <a:endParaRPr lang="ru-RU" sz="4100" spc="-10" dirty="0">
              <a:solidFill>
                <a:schemeClr val="bg1"/>
              </a:solidFill>
              <a:latin typeface="Fugue" panose="02000503000000020003" pitchFamily="2" charset="0"/>
              <a:ea typeface="+mj-ea"/>
            </a:endParaRPr>
          </a:p>
        </p:txBody>
      </p:sp>
      <p:sp>
        <p:nvSpPr>
          <p:cNvPr id="4" name="object 30">
            <a:extLst>
              <a:ext uri="{FF2B5EF4-FFF2-40B4-BE49-F238E27FC236}">
                <a16:creationId xmlns:a16="http://schemas.microsoft.com/office/drawing/2014/main" id="{883915BC-320D-F3EB-FCFF-8691178C1158}"/>
              </a:ext>
            </a:extLst>
          </p:cNvPr>
          <p:cNvSpPr txBox="1">
            <a:spLocks/>
          </p:cNvSpPr>
          <p:nvPr/>
        </p:nvSpPr>
        <p:spPr>
          <a:xfrm>
            <a:off x="590550" y="469900"/>
            <a:ext cx="14497050" cy="650875"/>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ИДЕАЛЬНЫЙ ГОРОД ИНДУСТРИАЛЬНОЙ ЭПОХИ</a:t>
            </a:r>
          </a:p>
        </p:txBody>
      </p:sp>
    </p:spTree>
    <p:extLst>
      <p:ext uri="{BB962C8B-B14F-4D97-AF65-F5344CB8AC3E}">
        <p14:creationId xmlns:p14="http://schemas.microsoft.com/office/powerpoint/2010/main" val="34405051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0">
            <a:extLst>
              <a:ext uri="{FF2B5EF4-FFF2-40B4-BE49-F238E27FC236}">
                <a16:creationId xmlns:a16="http://schemas.microsoft.com/office/drawing/2014/main" id="{655D9FBA-D153-4CF6-C0C7-E3798524DBA3}"/>
              </a:ext>
            </a:extLst>
          </p:cNvPr>
          <p:cNvSpPr txBox="1">
            <a:spLocks/>
          </p:cNvSpPr>
          <p:nvPr/>
        </p:nvSpPr>
        <p:spPr>
          <a:xfrm>
            <a:off x="590550" y="469900"/>
            <a:ext cx="14497050" cy="650875"/>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3. ГОРОДА БУДУЩЕГО ПОСТИНДУСТРИАЛЬНОЙ ЭПОХИ</a:t>
            </a:r>
          </a:p>
        </p:txBody>
      </p:sp>
      <p:sp>
        <p:nvSpPr>
          <p:cNvPr id="5" name="TextBox 4">
            <a:extLst>
              <a:ext uri="{FF2B5EF4-FFF2-40B4-BE49-F238E27FC236}">
                <a16:creationId xmlns:a16="http://schemas.microsoft.com/office/drawing/2014/main" id="{AE0CD34C-5C2A-609A-DE79-609238E47F00}"/>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16</a:t>
            </a:fld>
            <a:endParaRPr lang="ru-RU" sz="4100" spc="-10" dirty="0">
              <a:solidFill>
                <a:schemeClr val="tx1"/>
              </a:solidFill>
              <a:latin typeface="Fugue" panose="02000503000000020003" pitchFamily="2" charset="0"/>
              <a:ea typeface="+mj-ea"/>
            </a:endParaRPr>
          </a:p>
        </p:txBody>
      </p:sp>
      <p:sp>
        <p:nvSpPr>
          <p:cNvPr id="6" name="TextBox 5">
            <a:extLst>
              <a:ext uri="{FF2B5EF4-FFF2-40B4-BE49-F238E27FC236}">
                <a16:creationId xmlns:a16="http://schemas.microsoft.com/office/drawing/2014/main" id="{A0BB645E-A470-C9EC-514C-41A7E10967EA}"/>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16</a:t>
            </a:fld>
            <a:endParaRPr lang="ru-RU" sz="4100" spc="-10" dirty="0">
              <a:solidFill>
                <a:schemeClr val="tx1"/>
              </a:solidFill>
              <a:latin typeface="Fugue" panose="02000503000000020003" pitchFamily="2" charset="0"/>
              <a:ea typeface="+mj-ea"/>
            </a:endParaRPr>
          </a:p>
        </p:txBody>
      </p:sp>
      <p:sp>
        <p:nvSpPr>
          <p:cNvPr id="10" name="TextBox 9"/>
          <p:cNvSpPr txBox="1"/>
          <p:nvPr/>
        </p:nvSpPr>
        <p:spPr>
          <a:xfrm>
            <a:off x="2011997" y="4417434"/>
            <a:ext cx="5067329" cy="954107"/>
          </a:xfrm>
          <a:prstGeom prst="rect">
            <a:avLst/>
          </a:prstGeom>
          <a:noFill/>
        </p:spPr>
        <p:txBody>
          <a:bodyPr wrap="square" rtlCol="0">
            <a:spAutoFit/>
          </a:bodyPr>
          <a:lstStyle/>
          <a:p>
            <a:pPr algn="l">
              <a:spcBef>
                <a:spcPts val="600"/>
              </a:spcBef>
            </a:pPr>
            <a:r>
              <a:rPr lang="ru-RU" sz="2800" dirty="0">
                <a:latin typeface="Fugue" panose="02000503000000020003" pitchFamily="2" charset="0"/>
              </a:rPr>
              <a:t>КОМПАКТНЫЙ ПЕШЕХОДНЫЙ ГОРОД</a:t>
            </a:r>
          </a:p>
        </p:txBody>
      </p:sp>
      <p:sp>
        <p:nvSpPr>
          <p:cNvPr id="11" name="TextBox 10"/>
          <p:cNvSpPr txBox="1"/>
          <p:nvPr/>
        </p:nvSpPr>
        <p:spPr>
          <a:xfrm>
            <a:off x="9737235" y="4417434"/>
            <a:ext cx="6556887" cy="1815882"/>
          </a:xfrm>
          <a:prstGeom prst="rect">
            <a:avLst/>
          </a:prstGeom>
          <a:noFill/>
        </p:spPr>
        <p:txBody>
          <a:bodyPr wrap="square" rtlCol="0">
            <a:spAutoFit/>
          </a:bodyPr>
          <a:lstStyle/>
          <a:p>
            <a:pPr algn="l">
              <a:spcBef>
                <a:spcPts val="600"/>
              </a:spcBef>
            </a:pPr>
            <a:r>
              <a:rPr lang="ru-RU" sz="2800" dirty="0">
                <a:latin typeface="Fugue" panose="02000503000000020003" pitchFamily="2" charset="0"/>
              </a:rPr>
              <a:t>ГОРОД С СОЦИАЛЬНО И КУЛЬТУРНО ЗНАЧИМЫМ ЦЕНТРОМ И</a:t>
            </a:r>
            <a:r>
              <a:rPr lang="en-US" sz="2800" dirty="0">
                <a:latin typeface="Fugue" panose="02000503000000020003" pitchFamily="2" charset="0"/>
              </a:rPr>
              <a:t> </a:t>
            </a:r>
            <a:r>
              <a:rPr lang="ru-RU" sz="2800" dirty="0">
                <a:latin typeface="Fugue" panose="02000503000000020003" pitchFamily="2" charset="0"/>
              </a:rPr>
              <a:t>ОБЩЕСТВЕННЫМИ ПРОСТРАНСТВАМИ</a:t>
            </a:r>
          </a:p>
        </p:txBody>
      </p:sp>
      <p:sp>
        <p:nvSpPr>
          <p:cNvPr id="12" name="TextBox 11"/>
          <p:cNvSpPr txBox="1"/>
          <p:nvPr/>
        </p:nvSpPr>
        <p:spPr>
          <a:xfrm>
            <a:off x="2011996" y="6935277"/>
            <a:ext cx="6418325" cy="2246769"/>
          </a:xfrm>
          <a:prstGeom prst="rect">
            <a:avLst/>
          </a:prstGeom>
          <a:noFill/>
        </p:spPr>
        <p:txBody>
          <a:bodyPr wrap="square" rtlCol="0">
            <a:spAutoFit/>
          </a:bodyPr>
          <a:lstStyle/>
          <a:p>
            <a:pPr algn="l">
              <a:spcBef>
                <a:spcPts val="600"/>
              </a:spcBef>
            </a:pPr>
            <a:r>
              <a:rPr lang="ru-RU" sz="2800" dirty="0">
                <a:latin typeface="Fugue" panose="02000503000000020003" pitchFamily="2" charset="0"/>
              </a:rPr>
              <a:t>ГОРОД С РАЗНООБРАЗНОЙ АРХИТЕКТУРНОЙ СРЕДОЙ И</a:t>
            </a:r>
            <a:r>
              <a:rPr lang="en-US" sz="2800" dirty="0">
                <a:latin typeface="Fugue" panose="02000503000000020003" pitchFamily="2" charset="0"/>
              </a:rPr>
              <a:t> </a:t>
            </a:r>
            <a:r>
              <a:rPr lang="ru-RU" sz="2800" dirty="0">
                <a:latin typeface="Fugue" panose="02000503000000020003" pitchFamily="2" charset="0"/>
              </a:rPr>
              <a:t>СОБСТВЕННОЙ ИДЕНТИЧНОСТЬЮ КАЖДОГО МЕСТА</a:t>
            </a:r>
          </a:p>
        </p:txBody>
      </p:sp>
      <p:sp>
        <p:nvSpPr>
          <p:cNvPr id="13" name="TextBox 12"/>
          <p:cNvSpPr txBox="1"/>
          <p:nvPr/>
        </p:nvSpPr>
        <p:spPr>
          <a:xfrm>
            <a:off x="9737235" y="6935277"/>
            <a:ext cx="6556888" cy="1384995"/>
          </a:xfrm>
          <a:prstGeom prst="rect">
            <a:avLst/>
          </a:prstGeom>
          <a:noFill/>
        </p:spPr>
        <p:txBody>
          <a:bodyPr wrap="square" rtlCol="0">
            <a:spAutoFit/>
          </a:bodyPr>
          <a:lstStyle/>
          <a:p>
            <a:pPr algn="l">
              <a:spcBef>
                <a:spcPts val="600"/>
              </a:spcBef>
            </a:pPr>
            <a:r>
              <a:rPr lang="ru-RU" sz="2800" dirty="0">
                <a:latin typeface="Fugue" panose="02000503000000020003" pitchFamily="2" charset="0"/>
              </a:rPr>
              <a:t>ГОРОД, В КОТОРОМ ОЩУЩАЕТСЯ ДВИЖЕНИЕ ИСТОРИЧЕСКОГО ВРЕМЕНИ</a:t>
            </a:r>
          </a:p>
        </p:txBody>
      </p:sp>
      <p:sp>
        <p:nvSpPr>
          <p:cNvPr id="14" name="Прямоугольник 13"/>
          <p:cNvSpPr/>
          <p:nvPr/>
        </p:nvSpPr>
        <p:spPr>
          <a:xfrm>
            <a:off x="666750" y="2018441"/>
            <a:ext cx="6602237" cy="11464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Текст 32">
            <a:extLst>
              <a:ext uri="{FF2B5EF4-FFF2-40B4-BE49-F238E27FC236}">
                <a16:creationId xmlns:a16="http://schemas.microsoft.com/office/drawing/2014/main" id="{E1A98217-1C44-D1B8-2F3D-57E886B550B5}"/>
              </a:ext>
            </a:extLst>
          </p:cNvPr>
          <p:cNvSpPr txBox="1">
            <a:spLocks/>
          </p:cNvSpPr>
          <p:nvPr/>
        </p:nvSpPr>
        <p:spPr>
          <a:xfrm>
            <a:off x="776650" y="2079996"/>
            <a:ext cx="6121450" cy="1558622"/>
          </a:xfrm>
          <a:prstGeom prst="rect">
            <a:avLst/>
          </a:prstGeom>
        </p:spPr>
        <p:txBody>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ru-RU" sz="2800" dirty="0">
                <a:solidFill>
                  <a:schemeClr val="bg1"/>
                </a:solidFill>
                <a:latin typeface="Fugue" panose="02000503000000020003" pitchFamily="2" charset="0"/>
              </a:rPr>
              <a:t>Культурные метафоры, которые транслируются  в города будущего:</a:t>
            </a:r>
          </a:p>
        </p:txBody>
      </p:sp>
      <p:grpSp>
        <p:nvGrpSpPr>
          <p:cNvPr id="23" name="Группа 22"/>
          <p:cNvGrpSpPr/>
          <p:nvPr/>
        </p:nvGrpSpPr>
        <p:grpSpPr>
          <a:xfrm>
            <a:off x="666750" y="4371174"/>
            <a:ext cx="1143000" cy="1143000"/>
            <a:chOff x="1249571" y="4780728"/>
            <a:chExt cx="1143000" cy="1143000"/>
          </a:xfrm>
        </p:grpSpPr>
        <p:sp>
          <p:nvSpPr>
            <p:cNvPr id="22" name="Овал 21"/>
            <p:cNvSpPr/>
            <p:nvPr/>
          </p:nvSpPr>
          <p:spPr>
            <a:xfrm>
              <a:off x="1249571" y="4780728"/>
              <a:ext cx="1143000" cy="1143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 name="Группа 1"/>
            <p:cNvGrpSpPr/>
            <p:nvPr/>
          </p:nvGrpSpPr>
          <p:grpSpPr>
            <a:xfrm>
              <a:off x="1607891" y="4875304"/>
              <a:ext cx="430459" cy="880049"/>
              <a:chOff x="296732" y="5589727"/>
              <a:chExt cx="479918" cy="981166"/>
            </a:xfrm>
            <a:solidFill>
              <a:schemeClr val="bg1"/>
            </a:solidFill>
          </p:grpSpPr>
          <p:sp>
            <p:nvSpPr>
              <p:cNvPr id="18" name="Freeform 290"/>
              <p:cNvSpPr>
                <a:spLocks/>
              </p:cNvSpPr>
              <p:nvPr/>
            </p:nvSpPr>
            <p:spPr bwMode="auto">
              <a:xfrm>
                <a:off x="296732" y="5815213"/>
                <a:ext cx="479918" cy="755680"/>
              </a:xfrm>
              <a:custGeom>
                <a:avLst/>
                <a:gdLst>
                  <a:gd name="T0" fmla="*/ 539 w 541"/>
                  <a:gd name="T1" fmla="*/ 834 h 853"/>
                  <a:gd name="T2" fmla="*/ 485 w 541"/>
                  <a:gd name="T3" fmla="*/ 604 h 853"/>
                  <a:gd name="T4" fmla="*/ 474 w 541"/>
                  <a:gd name="T5" fmla="*/ 547 h 853"/>
                  <a:gd name="T6" fmla="*/ 468 w 541"/>
                  <a:gd name="T7" fmla="*/ 537 h 853"/>
                  <a:gd name="T8" fmla="*/ 193 w 541"/>
                  <a:gd name="T9" fmla="*/ 355 h 853"/>
                  <a:gd name="T10" fmla="*/ 267 w 541"/>
                  <a:gd name="T11" fmla="*/ 19 h 853"/>
                  <a:gd name="T12" fmla="*/ 260 w 541"/>
                  <a:gd name="T13" fmla="*/ 3 h 853"/>
                  <a:gd name="T14" fmla="*/ 243 w 541"/>
                  <a:gd name="T15" fmla="*/ 3 h 853"/>
                  <a:gd name="T16" fmla="*/ 7 w 541"/>
                  <a:gd name="T17" fmla="*/ 175 h 853"/>
                  <a:gd name="T18" fmla="*/ 1 w 541"/>
                  <a:gd name="T19" fmla="*/ 187 h 853"/>
                  <a:gd name="T20" fmla="*/ 0 w 541"/>
                  <a:gd name="T21" fmla="*/ 380 h 853"/>
                  <a:gd name="T22" fmla="*/ 15 w 541"/>
                  <a:gd name="T23" fmla="*/ 395 h 853"/>
                  <a:gd name="T24" fmla="*/ 15 w 541"/>
                  <a:gd name="T25" fmla="*/ 395 h 853"/>
                  <a:gd name="T26" fmla="*/ 30 w 541"/>
                  <a:gd name="T27" fmla="*/ 380 h 853"/>
                  <a:gd name="T28" fmla="*/ 31 w 541"/>
                  <a:gd name="T29" fmla="*/ 195 h 853"/>
                  <a:gd name="T30" fmla="*/ 229 w 541"/>
                  <a:gd name="T31" fmla="*/ 51 h 853"/>
                  <a:gd name="T32" fmla="*/ 161 w 541"/>
                  <a:gd name="T33" fmla="*/ 359 h 853"/>
                  <a:gd name="T34" fmla="*/ 168 w 541"/>
                  <a:gd name="T35" fmla="*/ 374 h 853"/>
                  <a:gd name="T36" fmla="*/ 446 w 541"/>
                  <a:gd name="T37" fmla="*/ 559 h 853"/>
                  <a:gd name="T38" fmla="*/ 456 w 541"/>
                  <a:gd name="T39" fmla="*/ 610 h 853"/>
                  <a:gd name="T40" fmla="*/ 456 w 541"/>
                  <a:gd name="T41" fmla="*/ 610 h 853"/>
                  <a:gd name="T42" fmla="*/ 510 w 541"/>
                  <a:gd name="T43" fmla="*/ 841 h 853"/>
                  <a:gd name="T44" fmla="*/ 525 w 541"/>
                  <a:gd name="T45" fmla="*/ 853 h 853"/>
                  <a:gd name="T46" fmla="*/ 528 w 541"/>
                  <a:gd name="T47" fmla="*/ 852 h 853"/>
                  <a:gd name="T48" fmla="*/ 539 w 541"/>
                  <a:gd name="T49" fmla="*/ 834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1" h="853">
                    <a:moveTo>
                      <a:pt x="539" y="834"/>
                    </a:moveTo>
                    <a:cubicBezTo>
                      <a:pt x="485" y="604"/>
                      <a:pt x="485" y="604"/>
                      <a:pt x="485" y="604"/>
                    </a:cubicBezTo>
                    <a:cubicBezTo>
                      <a:pt x="474" y="547"/>
                      <a:pt x="474" y="547"/>
                      <a:pt x="474" y="547"/>
                    </a:cubicBezTo>
                    <a:cubicBezTo>
                      <a:pt x="473" y="543"/>
                      <a:pt x="471" y="539"/>
                      <a:pt x="468" y="537"/>
                    </a:cubicBezTo>
                    <a:cubicBezTo>
                      <a:pt x="193" y="355"/>
                      <a:pt x="193" y="355"/>
                      <a:pt x="193" y="355"/>
                    </a:cubicBezTo>
                    <a:cubicBezTo>
                      <a:pt x="267" y="19"/>
                      <a:pt x="267" y="19"/>
                      <a:pt x="267" y="19"/>
                    </a:cubicBezTo>
                    <a:cubicBezTo>
                      <a:pt x="268" y="13"/>
                      <a:pt x="265" y="6"/>
                      <a:pt x="260" y="3"/>
                    </a:cubicBezTo>
                    <a:cubicBezTo>
                      <a:pt x="255" y="0"/>
                      <a:pt x="248" y="0"/>
                      <a:pt x="243" y="3"/>
                    </a:cubicBezTo>
                    <a:cubicBezTo>
                      <a:pt x="7" y="175"/>
                      <a:pt x="7" y="175"/>
                      <a:pt x="7" y="175"/>
                    </a:cubicBezTo>
                    <a:cubicBezTo>
                      <a:pt x="3" y="178"/>
                      <a:pt x="1" y="183"/>
                      <a:pt x="1" y="187"/>
                    </a:cubicBezTo>
                    <a:cubicBezTo>
                      <a:pt x="0" y="380"/>
                      <a:pt x="0" y="380"/>
                      <a:pt x="0" y="380"/>
                    </a:cubicBezTo>
                    <a:cubicBezTo>
                      <a:pt x="0" y="388"/>
                      <a:pt x="7" y="395"/>
                      <a:pt x="15" y="395"/>
                    </a:cubicBezTo>
                    <a:cubicBezTo>
                      <a:pt x="15" y="395"/>
                      <a:pt x="15" y="395"/>
                      <a:pt x="15" y="395"/>
                    </a:cubicBezTo>
                    <a:cubicBezTo>
                      <a:pt x="23" y="395"/>
                      <a:pt x="30" y="388"/>
                      <a:pt x="30" y="380"/>
                    </a:cubicBezTo>
                    <a:cubicBezTo>
                      <a:pt x="31" y="195"/>
                      <a:pt x="31" y="195"/>
                      <a:pt x="31" y="195"/>
                    </a:cubicBezTo>
                    <a:cubicBezTo>
                      <a:pt x="229" y="51"/>
                      <a:pt x="229" y="51"/>
                      <a:pt x="229" y="51"/>
                    </a:cubicBezTo>
                    <a:cubicBezTo>
                      <a:pt x="161" y="359"/>
                      <a:pt x="161" y="359"/>
                      <a:pt x="161" y="359"/>
                    </a:cubicBezTo>
                    <a:cubicBezTo>
                      <a:pt x="160" y="365"/>
                      <a:pt x="163" y="371"/>
                      <a:pt x="168" y="374"/>
                    </a:cubicBezTo>
                    <a:cubicBezTo>
                      <a:pt x="446" y="559"/>
                      <a:pt x="446" y="559"/>
                      <a:pt x="446" y="559"/>
                    </a:cubicBezTo>
                    <a:cubicBezTo>
                      <a:pt x="456" y="610"/>
                      <a:pt x="456" y="610"/>
                      <a:pt x="456" y="610"/>
                    </a:cubicBezTo>
                    <a:cubicBezTo>
                      <a:pt x="456" y="610"/>
                      <a:pt x="456" y="610"/>
                      <a:pt x="456" y="610"/>
                    </a:cubicBezTo>
                    <a:cubicBezTo>
                      <a:pt x="510" y="841"/>
                      <a:pt x="510" y="841"/>
                      <a:pt x="510" y="841"/>
                    </a:cubicBezTo>
                    <a:cubicBezTo>
                      <a:pt x="512" y="848"/>
                      <a:pt x="518" y="853"/>
                      <a:pt x="525" y="853"/>
                    </a:cubicBezTo>
                    <a:cubicBezTo>
                      <a:pt x="526" y="853"/>
                      <a:pt x="527" y="853"/>
                      <a:pt x="528" y="852"/>
                    </a:cubicBezTo>
                    <a:cubicBezTo>
                      <a:pt x="536" y="850"/>
                      <a:pt x="541" y="842"/>
                      <a:pt x="539" y="8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9" name="Freeform 291"/>
              <p:cNvSpPr>
                <a:spLocks/>
              </p:cNvSpPr>
              <p:nvPr/>
            </p:nvSpPr>
            <p:spPr bwMode="auto">
              <a:xfrm>
                <a:off x="316539" y="6235707"/>
                <a:ext cx="217868" cy="335180"/>
              </a:xfrm>
              <a:custGeom>
                <a:avLst/>
                <a:gdLst>
                  <a:gd name="T0" fmla="*/ 235 w 245"/>
                  <a:gd name="T1" fmla="*/ 4 h 379"/>
                  <a:gd name="T2" fmla="*/ 215 w 245"/>
                  <a:gd name="T3" fmla="*/ 9 h 379"/>
                  <a:gd name="T4" fmla="*/ 4 w 245"/>
                  <a:gd name="T5" fmla="*/ 356 h 379"/>
                  <a:gd name="T6" fmla="*/ 9 w 245"/>
                  <a:gd name="T7" fmla="*/ 377 h 379"/>
                  <a:gd name="T8" fmla="*/ 17 w 245"/>
                  <a:gd name="T9" fmla="*/ 379 h 379"/>
                  <a:gd name="T10" fmla="*/ 30 w 245"/>
                  <a:gd name="T11" fmla="*/ 372 h 379"/>
                  <a:gd name="T12" fmla="*/ 240 w 245"/>
                  <a:gd name="T13" fmla="*/ 25 h 379"/>
                  <a:gd name="T14" fmla="*/ 235 w 245"/>
                  <a:gd name="T15" fmla="*/ 4 h 3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379">
                    <a:moveTo>
                      <a:pt x="235" y="4"/>
                    </a:moveTo>
                    <a:cubicBezTo>
                      <a:pt x="228" y="0"/>
                      <a:pt x="219" y="2"/>
                      <a:pt x="215" y="9"/>
                    </a:cubicBezTo>
                    <a:cubicBezTo>
                      <a:pt x="4" y="356"/>
                      <a:pt x="4" y="356"/>
                      <a:pt x="4" y="356"/>
                    </a:cubicBezTo>
                    <a:cubicBezTo>
                      <a:pt x="0" y="363"/>
                      <a:pt x="2" y="373"/>
                      <a:pt x="9" y="377"/>
                    </a:cubicBezTo>
                    <a:cubicBezTo>
                      <a:pt x="12" y="378"/>
                      <a:pt x="14" y="379"/>
                      <a:pt x="17" y="379"/>
                    </a:cubicBezTo>
                    <a:cubicBezTo>
                      <a:pt x="22" y="379"/>
                      <a:pt x="27" y="376"/>
                      <a:pt x="30" y="372"/>
                    </a:cubicBezTo>
                    <a:cubicBezTo>
                      <a:pt x="240" y="25"/>
                      <a:pt x="240" y="25"/>
                      <a:pt x="240" y="25"/>
                    </a:cubicBezTo>
                    <a:cubicBezTo>
                      <a:pt x="245" y="18"/>
                      <a:pt x="242" y="9"/>
                      <a:pt x="23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 name="Freeform 292"/>
              <p:cNvSpPr>
                <a:spLocks/>
              </p:cNvSpPr>
              <p:nvPr/>
            </p:nvSpPr>
            <p:spPr bwMode="auto">
              <a:xfrm>
                <a:off x="522217" y="5972137"/>
                <a:ext cx="185872" cy="149308"/>
              </a:xfrm>
              <a:custGeom>
                <a:avLst/>
                <a:gdLst>
                  <a:gd name="T0" fmla="*/ 5 w 209"/>
                  <a:gd name="T1" fmla="*/ 8 h 169"/>
                  <a:gd name="T2" fmla="*/ 8 w 209"/>
                  <a:gd name="T3" fmla="*/ 29 h 169"/>
                  <a:gd name="T4" fmla="*/ 183 w 209"/>
                  <a:gd name="T5" fmla="*/ 166 h 169"/>
                  <a:gd name="T6" fmla="*/ 192 w 209"/>
                  <a:gd name="T7" fmla="*/ 169 h 169"/>
                  <a:gd name="T8" fmla="*/ 204 w 209"/>
                  <a:gd name="T9" fmla="*/ 163 h 169"/>
                  <a:gd name="T10" fmla="*/ 201 w 209"/>
                  <a:gd name="T11" fmla="*/ 142 h 169"/>
                  <a:gd name="T12" fmla="*/ 26 w 209"/>
                  <a:gd name="T13" fmla="*/ 5 h 169"/>
                  <a:gd name="T14" fmla="*/ 5 w 209"/>
                  <a:gd name="T15" fmla="*/ 8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9" h="169">
                    <a:moveTo>
                      <a:pt x="5" y="8"/>
                    </a:moveTo>
                    <a:cubicBezTo>
                      <a:pt x="0" y="15"/>
                      <a:pt x="1" y="24"/>
                      <a:pt x="8" y="29"/>
                    </a:cubicBezTo>
                    <a:cubicBezTo>
                      <a:pt x="183" y="166"/>
                      <a:pt x="183" y="166"/>
                      <a:pt x="183" y="166"/>
                    </a:cubicBezTo>
                    <a:cubicBezTo>
                      <a:pt x="185" y="168"/>
                      <a:pt x="189" y="169"/>
                      <a:pt x="192" y="169"/>
                    </a:cubicBezTo>
                    <a:cubicBezTo>
                      <a:pt x="196" y="169"/>
                      <a:pt x="201" y="167"/>
                      <a:pt x="204" y="163"/>
                    </a:cubicBezTo>
                    <a:cubicBezTo>
                      <a:pt x="209" y="157"/>
                      <a:pt x="208" y="147"/>
                      <a:pt x="201" y="142"/>
                    </a:cubicBezTo>
                    <a:cubicBezTo>
                      <a:pt x="26" y="5"/>
                      <a:pt x="26" y="5"/>
                      <a:pt x="26" y="5"/>
                    </a:cubicBezTo>
                    <a:cubicBezTo>
                      <a:pt x="20" y="0"/>
                      <a:pt x="10" y="2"/>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 name="Freeform 293"/>
              <p:cNvSpPr>
                <a:spLocks noEditPoints="1"/>
              </p:cNvSpPr>
              <p:nvPr/>
            </p:nvSpPr>
            <p:spPr bwMode="auto">
              <a:xfrm>
                <a:off x="482605" y="5589727"/>
                <a:ext cx="198061" cy="196538"/>
              </a:xfrm>
              <a:custGeom>
                <a:avLst/>
                <a:gdLst>
                  <a:gd name="T0" fmla="*/ 41 w 223"/>
                  <a:gd name="T1" fmla="*/ 196 h 221"/>
                  <a:gd name="T2" fmla="*/ 111 w 223"/>
                  <a:gd name="T3" fmla="*/ 221 h 221"/>
                  <a:gd name="T4" fmla="*/ 121 w 223"/>
                  <a:gd name="T5" fmla="*/ 220 h 221"/>
                  <a:gd name="T6" fmla="*/ 195 w 223"/>
                  <a:gd name="T7" fmla="*/ 181 h 221"/>
                  <a:gd name="T8" fmla="*/ 220 w 223"/>
                  <a:gd name="T9" fmla="*/ 101 h 221"/>
                  <a:gd name="T10" fmla="*/ 181 w 223"/>
                  <a:gd name="T11" fmla="*/ 27 h 221"/>
                  <a:gd name="T12" fmla="*/ 101 w 223"/>
                  <a:gd name="T13" fmla="*/ 3 h 221"/>
                  <a:gd name="T14" fmla="*/ 27 w 223"/>
                  <a:gd name="T15" fmla="*/ 42 h 221"/>
                  <a:gd name="T16" fmla="*/ 2 w 223"/>
                  <a:gd name="T17" fmla="*/ 122 h 221"/>
                  <a:gd name="T18" fmla="*/ 41 w 223"/>
                  <a:gd name="T19" fmla="*/ 196 h 221"/>
                  <a:gd name="T20" fmla="*/ 50 w 223"/>
                  <a:gd name="T21" fmla="*/ 61 h 221"/>
                  <a:gd name="T22" fmla="*/ 104 w 223"/>
                  <a:gd name="T23" fmla="*/ 33 h 221"/>
                  <a:gd name="T24" fmla="*/ 111 w 223"/>
                  <a:gd name="T25" fmla="*/ 32 h 221"/>
                  <a:gd name="T26" fmla="*/ 162 w 223"/>
                  <a:gd name="T27" fmla="*/ 50 h 221"/>
                  <a:gd name="T28" fmla="*/ 190 w 223"/>
                  <a:gd name="T29" fmla="*/ 104 h 221"/>
                  <a:gd name="T30" fmla="*/ 172 w 223"/>
                  <a:gd name="T31" fmla="*/ 162 h 221"/>
                  <a:gd name="T32" fmla="*/ 119 w 223"/>
                  <a:gd name="T33" fmla="*/ 190 h 221"/>
                  <a:gd name="T34" fmla="*/ 61 w 223"/>
                  <a:gd name="T35" fmla="*/ 173 h 221"/>
                  <a:gd name="T36" fmla="*/ 32 w 223"/>
                  <a:gd name="T37" fmla="*/ 119 h 221"/>
                  <a:gd name="T38" fmla="*/ 50 w 223"/>
                  <a:gd name="T39" fmla="*/ 6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3" h="221">
                    <a:moveTo>
                      <a:pt x="41" y="196"/>
                    </a:moveTo>
                    <a:cubicBezTo>
                      <a:pt x="61" y="212"/>
                      <a:pt x="86" y="221"/>
                      <a:pt x="111" y="221"/>
                    </a:cubicBezTo>
                    <a:cubicBezTo>
                      <a:pt x="114" y="221"/>
                      <a:pt x="118" y="221"/>
                      <a:pt x="121" y="220"/>
                    </a:cubicBezTo>
                    <a:cubicBezTo>
                      <a:pt x="150" y="217"/>
                      <a:pt x="177" y="204"/>
                      <a:pt x="195" y="181"/>
                    </a:cubicBezTo>
                    <a:cubicBezTo>
                      <a:pt x="214" y="159"/>
                      <a:pt x="223" y="130"/>
                      <a:pt x="220" y="101"/>
                    </a:cubicBezTo>
                    <a:cubicBezTo>
                      <a:pt x="217" y="72"/>
                      <a:pt x="203" y="46"/>
                      <a:pt x="181" y="27"/>
                    </a:cubicBezTo>
                    <a:cubicBezTo>
                      <a:pt x="158" y="9"/>
                      <a:pt x="130" y="0"/>
                      <a:pt x="101" y="3"/>
                    </a:cubicBezTo>
                    <a:cubicBezTo>
                      <a:pt x="72" y="5"/>
                      <a:pt x="46" y="19"/>
                      <a:pt x="27" y="42"/>
                    </a:cubicBezTo>
                    <a:cubicBezTo>
                      <a:pt x="8" y="64"/>
                      <a:pt x="0" y="93"/>
                      <a:pt x="2" y="122"/>
                    </a:cubicBezTo>
                    <a:cubicBezTo>
                      <a:pt x="5" y="151"/>
                      <a:pt x="19" y="177"/>
                      <a:pt x="41" y="196"/>
                    </a:cubicBezTo>
                    <a:close/>
                    <a:moveTo>
                      <a:pt x="50" y="61"/>
                    </a:moveTo>
                    <a:cubicBezTo>
                      <a:pt x="64" y="45"/>
                      <a:pt x="83" y="35"/>
                      <a:pt x="104" y="33"/>
                    </a:cubicBezTo>
                    <a:cubicBezTo>
                      <a:pt x="106" y="32"/>
                      <a:pt x="109" y="32"/>
                      <a:pt x="111" y="32"/>
                    </a:cubicBezTo>
                    <a:cubicBezTo>
                      <a:pt x="130" y="32"/>
                      <a:pt x="147" y="39"/>
                      <a:pt x="162" y="50"/>
                    </a:cubicBezTo>
                    <a:cubicBezTo>
                      <a:pt x="178" y="64"/>
                      <a:pt x="188" y="83"/>
                      <a:pt x="190" y="104"/>
                    </a:cubicBezTo>
                    <a:cubicBezTo>
                      <a:pt x="192" y="125"/>
                      <a:pt x="186" y="146"/>
                      <a:pt x="172" y="162"/>
                    </a:cubicBezTo>
                    <a:cubicBezTo>
                      <a:pt x="159" y="178"/>
                      <a:pt x="140" y="188"/>
                      <a:pt x="119" y="190"/>
                    </a:cubicBezTo>
                    <a:cubicBezTo>
                      <a:pt x="97" y="192"/>
                      <a:pt x="77" y="186"/>
                      <a:pt x="61" y="173"/>
                    </a:cubicBezTo>
                    <a:cubicBezTo>
                      <a:pt x="44" y="159"/>
                      <a:pt x="34" y="140"/>
                      <a:pt x="32" y="119"/>
                    </a:cubicBezTo>
                    <a:cubicBezTo>
                      <a:pt x="30" y="98"/>
                      <a:pt x="37" y="77"/>
                      <a:pt x="5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sp>
        <p:nvSpPr>
          <p:cNvPr id="25" name="Овал 24"/>
          <p:cNvSpPr/>
          <p:nvPr/>
        </p:nvSpPr>
        <p:spPr>
          <a:xfrm>
            <a:off x="8240014" y="6935277"/>
            <a:ext cx="1143000" cy="1143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a:off x="666750" y="6935277"/>
            <a:ext cx="1143000" cy="1143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7" name="Группа 26"/>
          <p:cNvGrpSpPr/>
          <p:nvPr/>
        </p:nvGrpSpPr>
        <p:grpSpPr>
          <a:xfrm>
            <a:off x="8240014" y="4371174"/>
            <a:ext cx="1143000" cy="1143000"/>
            <a:chOff x="9437478" y="4201244"/>
            <a:chExt cx="1143000" cy="1143000"/>
          </a:xfrm>
        </p:grpSpPr>
        <p:sp>
          <p:nvSpPr>
            <p:cNvPr id="24" name="Овал 23"/>
            <p:cNvSpPr/>
            <p:nvPr/>
          </p:nvSpPr>
          <p:spPr>
            <a:xfrm>
              <a:off x="9437478" y="4201244"/>
              <a:ext cx="1143000" cy="11430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8" name="Группа 27"/>
            <p:cNvGrpSpPr/>
            <p:nvPr/>
          </p:nvGrpSpPr>
          <p:grpSpPr>
            <a:xfrm>
              <a:off x="9634584" y="4398368"/>
              <a:ext cx="804816" cy="777502"/>
              <a:chOff x="15115010" y="4846483"/>
              <a:chExt cx="1403350" cy="1355724"/>
            </a:xfrm>
            <a:solidFill>
              <a:schemeClr val="bg1"/>
            </a:solidFill>
          </p:grpSpPr>
          <p:sp>
            <p:nvSpPr>
              <p:cNvPr id="29" name="Freeform 289"/>
              <p:cNvSpPr>
                <a:spLocks noEditPoints="1"/>
              </p:cNvSpPr>
              <p:nvPr/>
            </p:nvSpPr>
            <p:spPr bwMode="auto">
              <a:xfrm>
                <a:off x="15208673" y="5141758"/>
                <a:ext cx="188913" cy="111125"/>
              </a:xfrm>
              <a:custGeom>
                <a:avLst/>
                <a:gdLst>
                  <a:gd name="T0" fmla="*/ 178 w 187"/>
                  <a:gd name="T1" fmla="*/ 94 h 110"/>
                  <a:gd name="T2" fmla="*/ 186 w 187"/>
                  <a:gd name="T3" fmla="*/ 87 h 110"/>
                  <a:gd name="T4" fmla="*/ 184 w 187"/>
                  <a:gd name="T5" fmla="*/ 77 h 110"/>
                  <a:gd name="T6" fmla="*/ 169 w 187"/>
                  <a:gd name="T7" fmla="*/ 58 h 110"/>
                  <a:gd name="T8" fmla="*/ 109 w 187"/>
                  <a:gd name="T9" fmla="*/ 12 h 110"/>
                  <a:gd name="T10" fmla="*/ 108 w 187"/>
                  <a:gd name="T11" fmla="*/ 11 h 110"/>
                  <a:gd name="T12" fmla="*/ 108 w 187"/>
                  <a:gd name="T13" fmla="*/ 11 h 110"/>
                  <a:gd name="T14" fmla="*/ 108 w 187"/>
                  <a:gd name="T15" fmla="*/ 11 h 110"/>
                  <a:gd name="T16" fmla="*/ 107 w 187"/>
                  <a:gd name="T17" fmla="*/ 11 h 110"/>
                  <a:gd name="T18" fmla="*/ 31 w 187"/>
                  <a:gd name="T19" fmla="*/ 13 h 110"/>
                  <a:gd name="T20" fmla="*/ 9 w 187"/>
                  <a:gd name="T21" fmla="*/ 20 h 110"/>
                  <a:gd name="T22" fmla="*/ 1 w 187"/>
                  <a:gd name="T23" fmla="*/ 27 h 110"/>
                  <a:gd name="T24" fmla="*/ 3 w 187"/>
                  <a:gd name="T25" fmla="*/ 37 h 110"/>
                  <a:gd name="T26" fmla="*/ 20 w 187"/>
                  <a:gd name="T27" fmla="*/ 60 h 110"/>
                  <a:gd name="T28" fmla="*/ 78 w 187"/>
                  <a:gd name="T29" fmla="*/ 102 h 110"/>
                  <a:gd name="T30" fmla="*/ 78 w 187"/>
                  <a:gd name="T31" fmla="*/ 103 h 110"/>
                  <a:gd name="T32" fmla="*/ 116 w 187"/>
                  <a:gd name="T33" fmla="*/ 110 h 110"/>
                  <a:gd name="T34" fmla="*/ 151 w 187"/>
                  <a:gd name="T35" fmla="*/ 102 h 110"/>
                  <a:gd name="T36" fmla="*/ 178 w 187"/>
                  <a:gd name="T37" fmla="*/ 94 h 110"/>
                  <a:gd name="T38" fmla="*/ 86 w 187"/>
                  <a:gd name="T39" fmla="*/ 83 h 110"/>
                  <a:gd name="T40" fmla="*/ 86 w 187"/>
                  <a:gd name="T41" fmla="*/ 83 h 110"/>
                  <a:gd name="T42" fmla="*/ 38 w 187"/>
                  <a:gd name="T43" fmla="*/ 48 h 110"/>
                  <a:gd name="T44" fmla="*/ 29 w 187"/>
                  <a:gd name="T45" fmla="*/ 36 h 110"/>
                  <a:gd name="T46" fmla="*/ 38 w 187"/>
                  <a:gd name="T47" fmla="*/ 33 h 110"/>
                  <a:gd name="T48" fmla="*/ 101 w 187"/>
                  <a:gd name="T49" fmla="*/ 31 h 110"/>
                  <a:gd name="T50" fmla="*/ 152 w 187"/>
                  <a:gd name="T51" fmla="*/ 70 h 110"/>
                  <a:gd name="T52" fmla="*/ 157 w 187"/>
                  <a:gd name="T53" fmla="*/ 78 h 110"/>
                  <a:gd name="T54" fmla="*/ 144 w 187"/>
                  <a:gd name="T55" fmla="*/ 82 h 110"/>
                  <a:gd name="T56" fmla="*/ 86 w 187"/>
                  <a:gd name="T57"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 h="110">
                    <a:moveTo>
                      <a:pt x="178" y="94"/>
                    </a:moveTo>
                    <a:cubicBezTo>
                      <a:pt x="182" y="93"/>
                      <a:pt x="184" y="90"/>
                      <a:pt x="186" y="87"/>
                    </a:cubicBezTo>
                    <a:cubicBezTo>
                      <a:pt x="187" y="83"/>
                      <a:pt x="186" y="79"/>
                      <a:pt x="184" y="77"/>
                    </a:cubicBezTo>
                    <a:cubicBezTo>
                      <a:pt x="178" y="70"/>
                      <a:pt x="173" y="64"/>
                      <a:pt x="169" y="58"/>
                    </a:cubicBezTo>
                    <a:cubicBezTo>
                      <a:pt x="156" y="39"/>
                      <a:pt x="145" y="24"/>
                      <a:pt x="109" y="12"/>
                    </a:cubicBezTo>
                    <a:cubicBezTo>
                      <a:pt x="109" y="12"/>
                      <a:pt x="109" y="12"/>
                      <a:pt x="108" y="11"/>
                    </a:cubicBezTo>
                    <a:cubicBezTo>
                      <a:pt x="108" y="11"/>
                      <a:pt x="108" y="11"/>
                      <a:pt x="108" y="11"/>
                    </a:cubicBezTo>
                    <a:cubicBezTo>
                      <a:pt x="108" y="11"/>
                      <a:pt x="108" y="11"/>
                      <a:pt x="108" y="11"/>
                    </a:cubicBezTo>
                    <a:cubicBezTo>
                      <a:pt x="108" y="11"/>
                      <a:pt x="108" y="11"/>
                      <a:pt x="107" y="11"/>
                    </a:cubicBezTo>
                    <a:cubicBezTo>
                      <a:pt x="71" y="0"/>
                      <a:pt x="52" y="6"/>
                      <a:pt x="31" y="13"/>
                    </a:cubicBezTo>
                    <a:cubicBezTo>
                      <a:pt x="24" y="16"/>
                      <a:pt x="17" y="18"/>
                      <a:pt x="9" y="20"/>
                    </a:cubicBezTo>
                    <a:cubicBezTo>
                      <a:pt x="5" y="21"/>
                      <a:pt x="2" y="24"/>
                      <a:pt x="1" y="27"/>
                    </a:cubicBezTo>
                    <a:cubicBezTo>
                      <a:pt x="0" y="31"/>
                      <a:pt x="1" y="35"/>
                      <a:pt x="3" y="37"/>
                    </a:cubicBezTo>
                    <a:cubicBezTo>
                      <a:pt x="10" y="46"/>
                      <a:pt x="16" y="53"/>
                      <a:pt x="20" y="60"/>
                    </a:cubicBezTo>
                    <a:cubicBezTo>
                      <a:pt x="33" y="78"/>
                      <a:pt x="42" y="91"/>
                      <a:pt x="78" y="102"/>
                    </a:cubicBezTo>
                    <a:cubicBezTo>
                      <a:pt x="78" y="102"/>
                      <a:pt x="78" y="103"/>
                      <a:pt x="78" y="103"/>
                    </a:cubicBezTo>
                    <a:cubicBezTo>
                      <a:pt x="94" y="108"/>
                      <a:pt x="106" y="110"/>
                      <a:pt x="116" y="110"/>
                    </a:cubicBezTo>
                    <a:cubicBezTo>
                      <a:pt x="129" y="110"/>
                      <a:pt x="139" y="106"/>
                      <a:pt x="151" y="102"/>
                    </a:cubicBezTo>
                    <a:cubicBezTo>
                      <a:pt x="159" y="99"/>
                      <a:pt x="167" y="97"/>
                      <a:pt x="178" y="94"/>
                    </a:cubicBezTo>
                    <a:close/>
                    <a:moveTo>
                      <a:pt x="86" y="83"/>
                    </a:moveTo>
                    <a:cubicBezTo>
                      <a:pt x="86" y="83"/>
                      <a:pt x="86" y="83"/>
                      <a:pt x="86" y="83"/>
                    </a:cubicBezTo>
                    <a:cubicBezTo>
                      <a:pt x="55" y="73"/>
                      <a:pt x="50" y="65"/>
                      <a:pt x="38" y="48"/>
                    </a:cubicBezTo>
                    <a:cubicBezTo>
                      <a:pt x="35" y="44"/>
                      <a:pt x="32" y="40"/>
                      <a:pt x="29" y="36"/>
                    </a:cubicBezTo>
                    <a:cubicBezTo>
                      <a:pt x="33" y="35"/>
                      <a:pt x="35" y="34"/>
                      <a:pt x="38" y="33"/>
                    </a:cubicBezTo>
                    <a:cubicBezTo>
                      <a:pt x="58" y="26"/>
                      <a:pt x="71" y="22"/>
                      <a:pt x="101" y="31"/>
                    </a:cubicBezTo>
                    <a:cubicBezTo>
                      <a:pt x="132" y="41"/>
                      <a:pt x="140" y="53"/>
                      <a:pt x="152" y="70"/>
                    </a:cubicBezTo>
                    <a:cubicBezTo>
                      <a:pt x="154" y="72"/>
                      <a:pt x="155" y="75"/>
                      <a:pt x="157" y="78"/>
                    </a:cubicBezTo>
                    <a:cubicBezTo>
                      <a:pt x="153" y="79"/>
                      <a:pt x="148" y="81"/>
                      <a:pt x="144" y="82"/>
                    </a:cubicBezTo>
                    <a:cubicBezTo>
                      <a:pt x="124" y="89"/>
                      <a:pt x="115" y="92"/>
                      <a:pt x="86"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 name="Freeform 290"/>
              <p:cNvSpPr>
                <a:spLocks/>
              </p:cNvSpPr>
              <p:nvPr/>
            </p:nvSpPr>
            <p:spPr bwMode="auto">
              <a:xfrm>
                <a:off x="15115010" y="4846483"/>
                <a:ext cx="738188" cy="909637"/>
              </a:xfrm>
              <a:custGeom>
                <a:avLst/>
                <a:gdLst>
                  <a:gd name="T0" fmla="*/ 361 w 726"/>
                  <a:gd name="T1" fmla="*/ 893 h 895"/>
                  <a:gd name="T2" fmla="*/ 366 w 726"/>
                  <a:gd name="T3" fmla="*/ 895 h 895"/>
                  <a:gd name="T4" fmla="*/ 371 w 726"/>
                  <a:gd name="T5" fmla="*/ 893 h 895"/>
                  <a:gd name="T6" fmla="*/ 597 w 726"/>
                  <a:gd name="T7" fmla="*/ 662 h 895"/>
                  <a:gd name="T8" fmla="*/ 695 w 726"/>
                  <a:gd name="T9" fmla="*/ 382 h 895"/>
                  <a:gd name="T10" fmla="*/ 710 w 726"/>
                  <a:gd name="T11" fmla="*/ 14 h 895"/>
                  <a:gd name="T12" fmla="*/ 709 w 726"/>
                  <a:gd name="T13" fmla="*/ 11 h 895"/>
                  <a:gd name="T14" fmla="*/ 706 w 726"/>
                  <a:gd name="T15" fmla="*/ 4 h 895"/>
                  <a:gd name="T16" fmla="*/ 691 w 726"/>
                  <a:gd name="T17" fmla="*/ 4 h 895"/>
                  <a:gd name="T18" fmla="*/ 574 w 726"/>
                  <a:gd name="T19" fmla="*/ 82 h 895"/>
                  <a:gd name="T20" fmla="*/ 569 w 726"/>
                  <a:gd name="T21" fmla="*/ 97 h 895"/>
                  <a:gd name="T22" fmla="*/ 584 w 726"/>
                  <a:gd name="T23" fmla="*/ 101 h 895"/>
                  <a:gd name="T24" fmla="*/ 690 w 726"/>
                  <a:gd name="T25" fmla="*/ 33 h 895"/>
                  <a:gd name="T26" fmla="*/ 366 w 726"/>
                  <a:gd name="T27" fmla="*/ 872 h 895"/>
                  <a:gd name="T28" fmla="*/ 52 w 726"/>
                  <a:gd name="T29" fmla="*/ 354 h 895"/>
                  <a:gd name="T30" fmla="*/ 41 w 726"/>
                  <a:gd name="T31" fmla="*/ 33 h 895"/>
                  <a:gd name="T32" fmla="*/ 366 w 726"/>
                  <a:gd name="T33" fmla="*/ 155 h 895"/>
                  <a:gd name="T34" fmla="*/ 490 w 726"/>
                  <a:gd name="T35" fmla="*/ 137 h 895"/>
                  <a:gd name="T36" fmla="*/ 497 w 726"/>
                  <a:gd name="T37" fmla="*/ 124 h 895"/>
                  <a:gd name="T38" fmla="*/ 484 w 726"/>
                  <a:gd name="T39" fmla="*/ 117 h 895"/>
                  <a:gd name="T40" fmla="*/ 366 w 726"/>
                  <a:gd name="T41" fmla="*/ 133 h 895"/>
                  <a:gd name="T42" fmla="*/ 40 w 726"/>
                  <a:gd name="T43" fmla="*/ 4 h 895"/>
                  <a:gd name="T44" fmla="*/ 29 w 726"/>
                  <a:gd name="T45" fmla="*/ 2 h 895"/>
                  <a:gd name="T46" fmla="*/ 22 w 726"/>
                  <a:gd name="T47" fmla="*/ 10 h 895"/>
                  <a:gd name="T48" fmla="*/ 31 w 726"/>
                  <a:gd name="T49" fmla="*/ 357 h 895"/>
                  <a:gd name="T50" fmla="*/ 127 w 726"/>
                  <a:gd name="T51" fmla="*/ 648 h 895"/>
                  <a:gd name="T52" fmla="*/ 361 w 726"/>
                  <a:gd name="T53" fmla="*/ 893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6" h="895">
                    <a:moveTo>
                      <a:pt x="361" y="893"/>
                    </a:moveTo>
                    <a:cubicBezTo>
                      <a:pt x="362" y="894"/>
                      <a:pt x="364" y="895"/>
                      <a:pt x="366" y="895"/>
                    </a:cubicBezTo>
                    <a:cubicBezTo>
                      <a:pt x="368" y="895"/>
                      <a:pt x="370" y="894"/>
                      <a:pt x="371" y="893"/>
                    </a:cubicBezTo>
                    <a:cubicBezTo>
                      <a:pt x="465" y="839"/>
                      <a:pt x="540" y="761"/>
                      <a:pt x="597" y="662"/>
                    </a:cubicBezTo>
                    <a:cubicBezTo>
                      <a:pt x="642" y="582"/>
                      <a:pt x="675" y="488"/>
                      <a:pt x="695" y="382"/>
                    </a:cubicBezTo>
                    <a:cubicBezTo>
                      <a:pt x="726" y="216"/>
                      <a:pt x="716" y="69"/>
                      <a:pt x="710" y="14"/>
                    </a:cubicBezTo>
                    <a:cubicBezTo>
                      <a:pt x="710" y="13"/>
                      <a:pt x="710" y="12"/>
                      <a:pt x="709" y="11"/>
                    </a:cubicBezTo>
                    <a:cubicBezTo>
                      <a:pt x="709" y="9"/>
                      <a:pt x="708" y="6"/>
                      <a:pt x="706" y="4"/>
                    </a:cubicBezTo>
                    <a:cubicBezTo>
                      <a:pt x="702" y="0"/>
                      <a:pt x="696" y="0"/>
                      <a:pt x="691" y="4"/>
                    </a:cubicBezTo>
                    <a:cubicBezTo>
                      <a:pt x="691" y="5"/>
                      <a:pt x="647" y="47"/>
                      <a:pt x="574" y="82"/>
                    </a:cubicBezTo>
                    <a:cubicBezTo>
                      <a:pt x="569" y="85"/>
                      <a:pt x="567" y="91"/>
                      <a:pt x="569" y="97"/>
                    </a:cubicBezTo>
                    <a:cubicBezTo>
                      <a:pt x="572" y="102"/>
                      <a:pt x="578" y="104"/>
                      <a:pt x="584" y="101"/>
                    </a:cubicBezTo>
                    <a:cubicBezTo>
                      <a:pt x="634" y="77"/>
                      <a:pt x="671" y="49"/>
                      <a:pt x="690" y="33"/>
                    </a:cubicBezTo>
                    <a:cubicBezTo>
                      <a:pt x="702" y="170"/>
                      <a:pt x="718" y="662"/>
                      <a:pt x="366" y="872"/>
                    </a:cubicBezTo>
                    <a:cubicBezTo>
                      <a:pt x="156" y="745"/>
                      <a:pt x="79" y="521"/>
                      <a:pt x="52" y="354"/>
                    </a:cubicBezTo>
                    <a:cubicBezTo>
                      <a:pt x="28" y="209"/>
                      <a:pt x="37" y="81"/>
                      <a:pt x="41" y="33"/>
                    </a:cubicBezTo>
                    <a:cubicBezTo>
                      <a:pt x="83" y="68"/>
                      <a:pt x="204" y="155"/>
                      <a:pt x="366" y="155"/>
                    </a:cubicBezTo>
                    <a:cubicBezTo>
                      <a:pt x="407" y="155"/>
                      <a:pt x="449" y="149"/>
                      <a:pt x="490" y="137"/>
                    </a:cubicBezTo>
                    <a:cubicBezTo>
                      <a:pt x="496" y="136"/>
                      <a:pt x="499" y="130"/>
                      <a:pt x="497" y="124"/>
                    </a:cubicBezTo>
                    <a:cubicBezTo>
                      <a:pt x="496" y="119"/>
                      <a:pt x="490" y="115"/>
                      <a:pt x="484" y="117"/>
                    </a:cubicBezTo>
                    <a:cubicBezTo>
                      <a:pt x="445" y="128"/>
                      <a:pt x="405" y="133"/>
                      <a:pt x="366" y="133"/>
                    </a:cubicBezTo>
                    <a:cubicBezTo>
                      <a:pt x="177" y="133"/>
                      <a:pt x="42" y="5"/>
                      <a:pt x="40" y="4"/>
                    </a:cubicBezTo>
                    <a:cubicBezTo>
                      <a:pt x="37" y="1"/>
                      <a:pt x="33" y="0"/>
                      <a:pt x="29" y="2"/>
                    </a:cubicBezTo>
                    <a:cubicBezTo>
                      <a:pt x="26" y="3"/>
                      <a:pt x="23" y="6"/>
                      <a:pt x="22" y="10"/>
                    </a:cubicBezTo>
                    <a:cubicBezTo>
                      <a:pt x="22" y="12"/>
                      <a:pt x="0" y="170"/>
                      <a:pt x="31" y="357"/>
                    </a:cubicBezTo>
                    <a:cubicBezTo>
                      <a:pt x="49" y="467"/>
                      <a:pt x="81" y="565"/>
                      <a:pt x="127" y="648"/>
                    </a:cubicBezTo>
                    <a:cubicBezTo>
                      <a:pt x="184" y="753"/>
                      <a:pt x="263" y="836"/>
                      <a:pt x="361" y="8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 name="Freeform 291"/>
              <p:cNvSpPr>
                <a:spLocks noEditPoints="1"/>
              </p:cNvSpPr>
              <p:nvPr/>
            </p:nvSpPr>
            <p:spPr bwMode="auto">
              <a:xfrm>
                <a:off x="15576973" y="5141758"/>
                <a:ext cx="190500" cy="111125"/>
              </a:xfrm>
              <a:custGeom>
                <a:avLst/>
                <a:gdLst>
                  <a:gd name="T0" fmla="*/ 109 w 187"/>
                  <a:gd name="T1" fmla="*/ 103 h 110"/>
                  <a:gd name="T2" fmla="*/ 109 w 187"/>
                  <a:gd name="T3" fmla="*/ 102 h 110"/>
                  <a:gd name="T4" fmla="*/ 167 w 187"/>
                  <a:gd name="T5" fmla="*/ 60 h 110"/>
                  <a:gd name="T6" fmla="*/ 184 w 187"/>
                  <a:gd name="T7" fmla="*/ 37 h 110"/>
                  <a:gd name="T8" fmla="*/ 186 w 187"/>
                  <a:gd name="T9" fmla="*/ 27 h 110"/>
                  <a:gd name="T10" fmla="*/ 178 w 187"/>
                  <a:gd name="T11" fmla="*/ 20 h 110"/>
                  <a:gd name="T12" fmla="*/ 156 w 187"/>
                  <a:gd name="T13" fmla="*/ 13 h 110"/>
                  <a:gd name="T14" fmla="*/ 79 w 187"/>
                  <a:gd name="T15" fmla="*/ 11 h 110"/>
                  <a:gd name="T16" fmla="*/ 79 w 187"/>
                  <a:gd name="T17" fmla="*/ 11 h 110"/>
                  <a:gd name="T18" fmla="*/ 79 w 187"/>
                  <a:gd name="T19" fmla="*/ 11 h 110"/>
                  <a:gd name="T20" fmla="*/ 78 w 187"/>
                  <a:gd name="T21" fmla="*/ 11 h 110"/>
                  <a:gd name="T22" fmla="*/ 78 w 187"/>
                  <a:gd name="T23" fmla="*/ 12 h 110"/>
                  <a:gd name="T24" fmla="*/ 18 w 187"/>
                  <a:gd name="T25" fmla="*/ 58 h 110"/>
                  <a:gd name="T26" fmla="*/ 3 w 187"/>
                  <a:gd name="T27" fmla="*/ 77 h 110"/>
                  <a:gd name="T28" fmla="*/ 1 w 187"/>
                  <a:gd name="T29" fmla="*/ 87 h 110"/>
                  <a:gd name="T30" fmla="*/ 9 w 187"/>
                  <a:gd name="T31" fmla="*/ 94 h 110"/>
                  <a:gd name="T32" fmla="*/ 36 w 187"/>
                  <a:gd name="T33" fmla="*/ 102 h 110"/>
                  <a:gd name="T34" fmla="*/ 71 w 187"/>
                  <a:gd name="T35" fmla="*/ 110 h 110"/>
                  <a:gd name="T36" fmla="*/ 109 w 187"/>
                  <a:gd name="T37" fmla="*/ 103 h 110"/>
                  <a:gd name="T38" fmla="*/ 29 w 187"/>
                  <a:gd name="T39" fmla="*/ 78 h 110"/>
                  <a:gd name="T40" fmla="*/ 35 w 187"/>
                  <a:gd name="T41" fmla="*/ 70 h 110"/>
                  <a:gd name="T42" fmla="*/ 86 w 187"/>
                  <a:gd name="T43" fmla="*/ 31 h 110"/>
                  <a:gd name="T44" fmla="*/ 149 w 187"/>
                  <a:gd name="T45" fmla="*/ 33 h 110"/>
                  <a:gd name="T46" fmla="*/ 157 w 187"/>
                  <a:gd name="T47" fmla="*/ 36 h 110"/>
                  <a:gd name="T48" fmla="*/ 149 w 187"/>
                  <a:gd name="T49" fmla="*/ 48 h 110"/>
                  <a:gd name="T50" fmla="*/ 101 w 187"/>
                  <a:gd name="T51" fmla="*/ 83 h 110"/>
                  <a:gd name="T52" fmla="*/ 101 w 187"/>
                  <a:gd name="T53" fmla="*/ 83 h 110"/>
                  <a:gd name="T54" fmla="*/ 43 w 187"/>
                  <a:gd name="T55" fmla="*/ 82 h 110"/>
                  <a:gd name="T56" fmla="*/ 29 w 187"/>
                  <a:gd name="T57" fmla="*/ 7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 h="110">
                    <a:moveTo>
                      <a:pt x="109" y="103"/>
                    </a:moveTo>
                    <a:cubicBezTo>
                      <a:pt x="109" y="103"/>
                      <a:pt x="109" y="102"/>
                      <a:pt x="109" y="102"/>
                    </a:cubicBezTo>
                    <a:cubicBezTo>
                      <a:pt x="145" y="91"/>
                      <a:pt x="153" y="78"/>
                      <a:pt x="167" y="60"/>
                    </a:cubicBezTo>
                    <a:cubicBezTo>
                      <a:pt x="171" y="53"/>
                      <a:pt x="176" y="46"/>
                      <a:pt x="184" y="37"/>
                    </a:cubicBezTo>
                    <a:cubicBezTo>
                      <a:pt x="186" y="35"/>
                      <a:pt x="187" y="31"/>
                      <a:pt x="186" y="27"/>
                    </a:cubicBezTo>
                    <a:cubicBezTo>
                      <a:pt x="185" y="24"/>
                      <a:pt x="182" y="21"/>
                      <a:pt x="178" y="20"/>
                    </a:cubicBezTo>
                    <a:cubicBezTo>
                      <a:pt x="170" y="18"/>
                      <a:pt x="162" y="16"/>
                      <a:pt x="156" y="13"/>
                    </a:cubicBezTo>
                    <a:cubicBezTo>
                      <a:pt x="134" y="6"/>
                      <a:pt x="116" y="0"/>
                      <a:pt x="79" y="11"/>
                    </a:cubicBezTo>
                    <a:cubicBezTo>
                      <a:pt x="79" y="11"/>
                      <a:pt x="79" y="11"/>
                      <a:pt x="79" y="11"/>
                    </a:cubicBezTo>
                    <a:cubicBezTo>
                      <a:pt x="79" y="11"/>
                      <a:pt x="79" y="11"/>
                      <a:pt x="79" y="11"/>
                    </a:cubicBezTo>
                    <a:cubicBezTo>
                      <a:pt x="79" y="11"/>
                      <a:pt x="79" y="11"/>
                      <a:pt x="78" y="11"/>
                    </a:cubicBezTo>
                    <a:cubicBezTo>
                      <a:pt x="78" y="12"/>
                      <a:pt x="78" y="12"/>
                      <a:pt x="78" y="12"/>
                    </a:cubicBezTo>
                    <a:cubicBezTo>
                      <a:pt x="42" y="24"/>
                      <a:pt x="30" y="39"/>
                      <a:pt x="18" y="58"/>
                    </a:cubicBezTo>
                    <a:cubicBezTo>
                      <a:pt x="13" y="64"/>
                      <a:pt x="9" y="70"/>
                      <a:pt x="3" y="77"/>
                    </a:cubicBezTo>
                    <a:cubicBezTo>
                      <a:pt x="1" y="79"/>
                      <a:pt x="0" y="83"/>
                      <a:pt x="1" y="87"/>
                    </a:cubicBezTo>
                    <a:cubicBezTo>
                      <a:pt x="2" y="90"/>
                      <a:pt x="5" y="93"/>
                      <a:pt x="9" y="94"/>
                    </a:cubicBezTo>
                    <a:cubicBezTo>
                      <a:pt x="20" y="97"/>
                      <a:pt x="28" y="99"/>
                      <a:pt x="36" y="102"/>
                    </a:cubicBezTo>
                    <a:cubicBezTo>
                      <a:pt x="48" y="106"/>
                      <a:pt x="58" y="110"/>
                      <a:pt x="71" y="110"/>
                    </a:cubicBezTo>
                    <a:cubicBezTo>
                      <a:pt x="81" y="110"/>
                      <a:pt x="93" y="108"/>
                      <a:pt x="109" y="103"/>
                    </a:cubicBezTo>
                    <a:close/>
                    <a:moveTo>
                      <a:pt x="29" y="78"/>
                    </a:moveTo>
                    <a:cubicBezTo>
                      <a:pt x="31" y="75"/>
                      <a:pt x="33" y="72"/>
                      <a:pt x="35" y="70"/>
                    </a:cubicBezTo>
                    <a:cubicBezTo>
                      <a:pt x="47" y="53"/>
                      <a:pt x="55" y="41"/>
                      <a:pt x="86" y="31"/>
                    </a:cubicBezTo>
                    <a:cubicBezTo>
                      <a:pt x="116" y="22"/>
                      <a:pt x="129" y="26"/>
                      <a:pt x="149" y="33"/>
                    </a:cubicBezTo>
                    <a:cubicBezTo>
                      <a:pt x="151" y="34"/>
                      <a:pt x="154" y="35"/>
                      <a:pt x="157" y="36"/>
                    </a:cubicBezTo>
                    <a:cubicBezTo>
                      <a:pt x="154" y="40"/>
                      <a:pt x="152" y="44"/>
                      <a:pt x="149" y="48"/>
                    </a:cubicBezTo>
                    <a:cubicBezTo>
                      <a:pt x="137" y="65"/>
                      <a:pt x="131" y="73"/>
                      <a:pt x="101" y="83"/>
                    </a:cubicBezTo>
                    <a:cubicBezTo>
                      <a:pt x="101" y="83"/>
                      <a:pt x="101" y="83"/>
                      <a:pt x="101" y="83"/>
                    </a:cubicBezTo>
                    <a:cubicBezTo>
                      <a:pt x="72" y="92"/>
                      <a:pt x="63" y="89"/>
                      <a:pt x="43" y="82"/>
                    </a:cubicBezTo>
                    <a:cubicBezTo>
                      <a:pt x="39" y="81"/>
                      <a:pt x="34" y="79"/>
                      <a:pt x="29"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 name="Freeform 292"/>
              <p:cNvSpPr>
                <a:spLocks noEditPoints="1"/>
              </p:cNvSpPr>
              <p:nvPr/>
            </p:nvSpPr>
            <p:spPr bwMode="auto">
              <a:xfrm>
                <a:off x="15342023" y="5394170"/>
                <a:ext cx="290513" cy="165100"/>
              </a:xfrm>
              <a:custGeom>
                <a:avLst/>
                <a:gdLst>
                  <a:gd name="T0" fmla="*/ 141 w 286"/>
                  <a:gd name="T1" fmla="*/ 162 h 163"/>
                  <a:gd name="T2" fmla="*/ 143 w 286"/>
                  <a:gd name="T3" fmla="*/ 163 h 163"/>
                  <a:gd name="T4" fmla="*/ 144 w 286"/>
                  <a:gd name="T5" fmla="*/ 162 h 163"/>
                  <a:gd name="T6" fmla="*/ 286 w 286"/>
                  <a:gd name="T7" fmla="*/ 13 h 163"/>
                  <a:gd name="T8" fmla="*/ 282 w 286"/>
                  <a:gd name="T9" fmla="*/ 3 h 163"/>
                  <a:gd name="T10" fmla="*/ 271 w 286"/>
                  <a:gd name="T11" fmla="*/ 2 h 163"/>
                  <a:gd name="T12" fmla="*/ 144 w 286"/>
                  <a:gd name="T13" fmla="*/ 32 h 163"/>
                  <a:gd name="T14" fmla="*/ 142 w 286"/>
                  <a:gd name="T15" fmla="*/ 32 h 163"/>
                  <a:gd name="T16" fmla="*/ 15 w 286"/>
                  <a:gd name="T17" fmla="*/ 2 h 163"/>
                  <a:gd name="T18" fmla="*/ 4 w 286"/>
                  <a:gd name="T19" fmla="*/ 3 h 163"/>
                  <a:gd name="T20" fmla="*/ 0 w 286"/>
                  <a:gd name="T21" fmla="*/ 13 h 163"/>
                  <a:gd name="T22" fmla="*/ 141 w 286"/>
                  <a:gd name="T23" fmla="*/ 162 h 163"/>
                  <a:gd name="T24" fmla="*/ 143 w 286"/>
                  <a:gd name="T25" fmla="*/ 54 h 163"/>
                  <a:gd name="T26" fmla="*/ 260 w 286"/>
                  <a:gd name="T27" fmla="*/ 30 h 163"/>
                  <a:gd name="T28" fmla="*/ 143 w 286"/>
                  <a:gd name="T29" fmla="*/ 141 h 163"/>
                  <a:gd name="T30" fmla="*/ 26 w 286"/>
                  <a:gd name="T31" fmla="*/ 30 h 163"/>
                  <a:gd name="T32" fmla="*/ 143 w 286"/>
                  <a:gd name="T33" fmla="*/ 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6" h="163">
                    <a:moveTo>
                      <a:pt x="141" y="162"/>
                    </a:moveTo>
                    <a:cubicBezTo>
                      <a:pt x="142" y="163"/>
                      <a:pt x="142" y="163"/>
                      <a:pt x="143" y="163"/>
                    </a:cubicBezTo>
                    <a:cubicBezTo>
                      <a:pt x="143" y="163"/>
                      <a:pt x="144" y="163"/>
                      <a:pt x="144" y="162"/>
                    </a:cubicBezTo>
                    <a:cubicBezTo>
                      <a:pt x="224" y="151"/>
                      <a:pt x="273" y="79"/>
                      <a:pt x="286" y="13"/>
                    </a:cubicBezTo>
                    <a:cubicBezTo>
                      <a:pt x="286" y="9"/>
                      <a:pt x="285" y="5"/>
                      <a:pt x="282" y="3"/>
                    </a:cubicBezTo>
                    <a:cubicBezTo>
                      <a:pt x="278" y="0"/>
                      <a:pt x="274" y="0"/>
                      <a:pt x="271" y="2"/>
                    </a:cubicBezTo>
                    <a:cubicBezTo>
                      <a:pt x="199" y="36"/>
                      <a:pt x="144" y="32"/>
                      <a:pt x="144" y="32"/>
                    </a:cubicBezTo>
                    <a:cubicBezTo>
                      <a:pt x="143" y="32"/>
                      <a:pt x="143" y="32"/>
                      <a:pt x="142" y="32"/>
                    </a:cubicBezTo>
                    <a:cubicBezTo>
                      <a:pt x="142" y="32"/>
                      <a:pt x="87" y="36"/>
                      <a:pt x="15" y="2"/>
                    </a:cubicBezTo>
                    <a:cubicBezTo>
                      <a:pt x="12" y="0"/>
                      <a:pt x="7" y="0"/>
                      <a:pt x="4" y="3"/>
                    </a:cubicBezTo>
                    <a:cubicBezTo>
                      <a:pt x="1" y="5"/>
                      <a:pt x="0" y="9"/>
                      <a:pt x="0" y="13"/>
                    </a:cubicBezTo>
                    <a:cubicBezTo>
                      <a:pt x="13" y="79"/>
                      <a:pt x="61" y="151"/>
                      <a:pt x="141" y="162"/>
                    </a:cubicBezTo>
                    <a:close/>
                    <a:moveTo>
                      <a:pt x="143" y="54"/>
                    </a:moveTo>
                    <a:cubicBezTo>
                      <a:pt x="150" y="54"/>
                      <a:pt x="196" y="55"/>
                      <a:pt x="260" y="30"/>
                    </a:cubicBezTo>
                    <a:cubicBezTo>
                      <a:pt x="243" y="82"/>
                      <a:pt x="204" y="132"/>
                      <a:pt x="143" y="141"/>
                    </a:cubicBezTo>
                    <a:cubicBezTo>
                      <a:pt x="82" y="132"/>
                      <a:pt x="42" y="82"/>
                      <a:pt x="26" y="30"/>
                    </a:cubicBezTo>
                    <a:cubicBezTo>
                      <a:pt x="89" y="55"/>
                      <a:pt x="136" y="54"/>
                      <a:pt x="143"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3" name="Freeform 293"/>
              <p:cNvSpPr>
                <a:spLocks noEditPoints="1"/>
              </p:cNvSpPr>
              <p:nvPr/>
            </p:nvSpPr>
            <p:spPr bwMode="auto">
              <a:xfrm>
                <a:off x="15827798" y="5560858"/>
                <a:ext cx="123825" cy="171450"/>
              </a:xfrm>
              <a:custGeom>
                <a:avLst/>
                <a:gdLst>
                  <a:gd name="T0" fmla="*/ 75 w 122"/>
                  <a:gd name="T1" fmla="*/ 156 h 169"/>
                  <a:gd name="T2" fmla="*/ 101 w 122"/>
                  <a:gd name="T3" fmla="*/ 167 h 169"/>
                  <a:gd name="T4" fmla="*/ 106 w 122"/>
                  <a:gd name="T5" fmla="*/ 169 h 169"/>
                  <a:gd name="T6" fmla="*/ 111 w 122"/>
                  <a:gd name="T7" fmla="*/ 167 h 169"/>
                  <a:gd name="T8" fmla="*/ 116 w 122"/>
                  <a:gd name="T9" fmla="*/ 158 h 169"/>
                  <a:gd name="T10" fmla="*/ 118 w 122"/>
                  <a:gd name="T11" fmla="*/ 134 h 169"/>
                  <a:gd name="T12" fmla="*/ 102 w 122"/>
                  <a:gd name="T13" fmla="*/ 60 h 169"/>
                  <a:gd name="T14" fmla="*/ 102 w 122"/>
                  <a:gd name="T15" fmla="*/ 60 h 169"/>
                  <a:gd name="T16" fmla="*/ 101 w 122"/>
                  <a:gd name="T17" fmla="*/ 60 h 169"/>
                  <a:gd name="T18" fmla="*/ 101 w 122"/>
                  <a:gd name="T19" fmla="*/ 59 h 169"/>
                  <a:gd name="T20" fmla="*/ 101 w 122"/>
                  <a:gd name="T21" fmla="*/ 59 h 169"/>
                  <a:gd name="T22" fmla="*/ 42 w 122"/>
                  <a:gd name="T23" fmla="*/ 11 h 169"/>
                  <a:gd name="T24" fmla="*/ 20 w 122"/>
                  <a:gd name="T25" fmla="*/ 1 h 169"/>
                  <a:gd name="T26" fmla="*/ 10 w 122"/>
                  <a:gd name="T27" fmla="*/ 2 h 169"/>
                  <a:gd name="T28" fmla="*/ 5 w 122"/>
                  <a:gd name="T29" fmla="*/ 11 h 169"/>
                  <a:gd name="T30" fmla="*/ 3 w 122"/>
                  <a:gd name="T31" fmla="*/ 39 h 169"/>
                  <a:gd name="T32" fmla="*/ 19 w 122"/>
                  <a:gd name="T33" fmla="*/ 109 h 169"/>
                  <a:gd name="T34" fmla="*/ 19 w 122"/>
                  <a:gd name="T35" fmla="*/ 109 h 169"/>
                  <a:gd name="T36" fmla="*/ 75 w 122"/>
                  <a:gd name="T37" fmla="*/ 156 h 169"/>
                  <a:gd name="T38" fmla="*/ 24 w 122"/>
                  <a:gd name="T39" fmla="*/ 41 h 169"/>
                  <a:gd name="T40" fmla="*/ 25 w 122"/>
                  <a:gd name="T41" fmla="*/ 27 h 169"/>
                  <a:gd name="T42" fmla="*/ 34 w 122"/>
                  <a:gd name="T43" fmla="*/ 31 h 169"/>
                  <a:gd name="T44" fmla="*/ 83 w 122"/>
                  <a:gd name="T45" fmla="*/ 70 h 169"/>
                  <a:gd name="T46" fmla="*/ 97 w 122"/>
                  <a:gd name="T47" fmla="*/ 132 h 169"/>
                  <a:gd name="T48" fmla="*/ 96 w 122"/>
                  <a:gd name="T49" fmla="*/ 142 h 169"/>
                  <a:gd name="T50" fmla="*/ 83 w 122"/>
                  <a:gd name="T51" fmla="*/ 136 h 169"/>
                  <a:gd name="T52" fmla="*/ 38 w 122"/>
                  <a:gd name="T53" fmla="*/ 99 h 169"/>
                  <a:gd name="T54" fmla="*/ 38 w 122"/>
                  <a:gd name="T55" fmla="*/ 99 h 169"/>
                  <a:gd name="T56" fmla="*/ 24 w 122"/>
                  <a:gd name="T57" fmla="*/ 4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2" h="169">
                    <a:moveTo>
                      <a:pt x="75" y="156"/>
                    </a:moveTo>
                    <a:cubicBezTo>
                      <a:pt x="82" y="159"/>
                      <a:pt x="91" y="162"/>
                      <a:pt x="101" y="167"/>
                    </a:cubicBezTo>
                    <a:cubicBezTo>
                      <a:pt x="102" y="168"/>
                      <a:pt x="104" y="169"/>
                      <a:pt x="106" y="169"/>
                    </a:cubicBezTo>
                    <a:cubicBezTo>
                      <a:pt x="108" y="169"/>
                      <a:pt x="110" y="168"/>
                      <a:pt x="111" y="167"/>
                    </a:cubicBezTo>
                    <a:cubicBezTo>
                      <a:pt x="114" y="165"/>
                      <a:pt x="116" y="162"/>
                      <a:pt x="116" y="158"/>
                    </a:cubicBezTo>
                    <a:cubicBezTo>
                      <a:pt x="116" y="149"/>
                      <a:pt x="117" y="142"/>
                      <a:pt x="118" y="134"/>
                    </a:cubicBezTo>
                    <a:cubicBezTo>
                      <a:pt x="120" y="112"/>
                      <a:pt x="122" y="93"/>
                      <a:pt x="102" y="60"/>
                    </a:cubicBezTo>
                    <a:cubicBezTo>
                      <a:pt x="102" y="60"/>
                      <a:pt x="102" y="60"/>
                      <a:pt x="102" y="60"/>
                    </a:cubicBezTo>
                    <a:cubicBezTo>
                      <a:pt x="102" y="60"/>
                      <a:pt x="101" y="60"/>
                      <a:pt x="101" y="60"/>
                    </a:cubicBezTo>
                    <a:cubicBezTo>
                      <a:pt x="101" y="59"/>
                      <a:pt x="101" y="59"/>
                      <a:pt x="101" y="59"/>
                    </a:cubicBezTo>
                    <a:cubicBezTo>
                      <a:pt x="101" y="59"/>
                      <a:pt x="101" y="59"/>
                      <a:pt x="101" y="59"/>
                    </a:cubicBezTo>
                    <a:cubicBezTo>
                      <a:pt x="81" y="26"/>
                      <a:pt x="63" y="19"/>
                      <a:pt x="42" y="11"/>
                    </a:cubicBezTo>
                    <a:cubicBezTo>
                      <a:pt x="35" y="8"/>
                      <a:pt x="28" y="5"/>
                      <a:pt x="20" y="1"/>
                    </a:cubicBezTo>
                    <a:cubicBezTo>
                      <a:pt x="17" y="0"/>
                      <a:pt x="13" y="0"/>
                      <a:pt x="10" y="2"/>
                    </a:cubicBezTo>
                    <a:cubicBezTo>
                      <a:pt x="7" y="4"/>
                      <a:pt x="5" y="7"/>
                      <a:pt x="5" y="11"/>
                    </a:cubicBezTo>
                    <a:cubicBezTo>
                      <a:pt x="5" y="22"/>
                      <a:pt x="4" y="31"/>
                      <a:pt x="3" y="39"/>
                    </a:cubicBezTo>
                    <a:cubicBezTo>
                      <a:pt x="1" y="62"/>
                      <a:pt x="0" y="77"/>
                      <a:pt x="19" y="109"/>
                    </a:cubicBezTo>
                    <a:cubicBezTo>
                      <a:pt x="19" y="109"/>
                      <a:pt x="19" y="109"/>
                      <a:pt x="19" y="109"/>
                    </a:cubicBezTo>
                    <a:cubicBezTo>
                      <a:pt x="40" y="142"/>
                      <a:pt x="54" y="148"/>
                      <a:pt x="75" y="156"/>
                    </a:cubicBezTo>
                    <a:close/>
                    <a:moveTo>
                      <a:pt x="24" y="41"/>
                    </a:moveTo>
                    <a:cubicBezTo>
                      <a:pt x="25" y="37"/>
                      <a:pt x="25" y="32"/>
                      <a:pt x="25" y="27"/>
                    </a:cubicBezTo>
                    <a:cubicBezTo>
                      <a:pt x="28" y="28"/>
                      <a:pt x="31" y="30"/>
                      <a:pt x="34" y="31"/>
                    </a:cubicBezTo>
                    <a:cubicBezTo>
                      <a:pt x="54" y="38"/>
                      <a:pt x="66" y="43"/>
                      <a:pt x="83" y="70"/>
                    </a:cubicBezTo>
                    <a:cubicBezTo>
                      <a:pt x="100" y="98"/>
                      <a:pt x="99" y="111"/>
                      <a:pt x="97" y="132"/>
                    </a:cubicBezTo>
                    <a:cubicBezTo>
                      <a:pt x="96" y="135"/>
                      <a:pt x="96" y="138"/>
                      <a:pt x="96" y="142"/>
                    </a:cubicBezTo>
                    <a:cubicBezTo>
                      <a:pt x="91" y="140"/>
                      <a:pt x="87" y="138"/>
                      <a:pt x="83" y="136"/>
                    </a:cubicBezTo>
                    <a:cubicBezTo>
                      <a:pt x="63" y="129"/>
                      <a:pt x="54" y="125"/>
                      <a:pt x="38" y="99"/>
                    </a:cubicBezTo>
                    <a:cubicBezTo>
                      <a:pt x="38" y="99"/>
                      <a:pt x="38" y="99"/>
                      <a:pt x="38" y="99"/>
                    </a:cubicBezTo>
                    <a:cubicBezTo>
                      <a:pt x="21" y="72"/>
                      <a:pt x="22" y="62"/>
                      <a:pt x="2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4" name="Freeform 294"/>
              <p:cNvSpPr>
                <a:spLocks/>
              </p:cNvSpPr>
              <p:nvPr/>
            </p:nvSpPr>
            <p:spPr bwMode="auto">
              <a:xfrm>
                <a:off x="15603960" y="5276695"/>
                <a:ext cx="914400" cy="925512"/>
              </a:xfrm>
              <a:custGeom>
                <a:avLst/>
                <a:gdLst>
                  <a:gd name="T0" fmla="*/ 889 w 900"/>
                  <a:gd name="T1" fmla="*/ 434 h 911"/>
                  <a:gd name="T2" fmla="*/ 557 w 900"/>
                  <a:gd name="T3" fmla="*/ 320 h 911"/>
                  <a:gd name="T4" fmla="*/ 394 w 900"/>
                  <a:gd name="T5" fmla="*/ 10 h 911"/>
                  <a:gd name="T6" fmla="*/ 388 w 900"/>
                  <a:gd name="T7" fmla="*/ 2 h 911"/>
                  <a:gd name="T8" fmla="*/ 377 w 900"/>
                  <a:gd name="T9" fmla="*/ 3 h 911"/>
                  <a:gd name="T10" fmla="*/ 157 w 900"/>
                  <a:gd name="T11" fmla="*/ 272 h 911"/>
                  <a:gd name="T12" fmla="*/ 40 w 900"/>
                  <a:gd name="T13" fmla="*/ 556 h 911"/>
                  <a:gd name="T14" fmla="*/ 59 w 900"/>
                  <a:gd name="T15" fmla="*/ 894 h 911"/>
                  <a:gd name="T16" fmla="*/ 67 w 900"/>
                  <a:gd name="T17" fmla="*/ 901 h 911"/>
                  <a:gd name="T18" fmla="*/ 175 w 900"/>
                  <a:gd name="T19" fmla="*/ 911 h 911"/>
                  <a:gd name="T20" fmla="*/ 242 w 900"/>
                  <a:gd name="T21" fmla="*/ 907 h 911"/>
                  <a:gd name="T22" fmla="*/ 251 w 900"/>
                  <a:gd name="T23" fmla="*/ 895 h 911"/>
                  <a:gd name="T24" fmla="*/ 239 w 900"/>
                  <a:gd name="T25" fmla="*/ 886 h 911"/>
                  <a:gd name="T26" fmla="*/ 77 w 900"/>
                  <a:gd name="T27" fmla="*/ 881 h 911"/>
                  <a:gd name="T28" fmla="*/ 175 w 900"/>
                  <a:gd name="T29" fmla="*/ 284 h 911"/>
                  <a:gd name="T30" fmla="*/ 376 w 900"/>
                  <a:gd name="T31" fmla="*/ 33 h 911"/>
                  <a:gd name="T32" fmla="*/ 544 w 900"/>
                  <a:gd name="T33" fmla="*/ 336 h 911"/>
                  <a:gd name="T34" fmla="*/ 869 w 900"/>
                  <a:gd name="T35" fmla="*/ 456 h 911"/>
                  <a:gd name="T36" fmla="*/ 355 w 900"/>
                  <a:gd name="T37" fmla="*/ 861 h 911"/>
                  <a:gd name="T38" fmla="*/ 348 w 900"/>
                  <a:gd name="T39" fmla="*/ 874 h 911"/>
                  <a:gd name="T40" fmla="*/ 361 w 900"/>
                  <a:gd name="T41" fmla="*/ 881 h 911"/>
                  <a:gd name="T42" fmla="*/ 736 w 900"/>
                  <a:gd name="T43" fmla="*/ 642 h 911"/>
                  <a:gd name="T44" fmla="*/ 896 w 900"/>
                  <a:gd name="T45" fmla="*/ 453 h 911"/>
                  <a:gd name="T46" fmla="*/ 898 w 900"/>
                  <a:gd name="T47" fmla="*/ 451 h 911"/>
                  <a:gd name="T48" fmla="*/ 900 w 900"/>
                  <a:gd name="T49" fmla="*/ 444 h 911"/>
                  <a:gd name="T50" fmla="*/ 889 w 900"/>
                  <a:gd name="T51" fmla="*/ 434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00" h="911">
                    <a:moveTo>
                      <a:pt x="889" y="434"/>
                    </a:moveTo>
                    <a:cubicBezTo>
                      <a:pt x="887" y="434"/>
                      <a:pt x="700" y="443"/>
                      <a:pt x="557" y="320"/>
                    </a:cubicBezTo>
                    <a:cubicBezTo>
                      <a:pt x="414" y="198"/>
                      <a:pt x="394" y="12"/>
                      <a:pt x="394" y="10"/>
                    </a:cubicBezTo>
                    <a:cubicBezTo>
                      <a:pt x="394" y="6"/>
                      <a:pt x="391" y="3"/>
                      <a:pt x="388" y="2"/>
                    </a:cubicBezTo>
                    <a:cubicBezTo>
                      <a:pt x="384" y="0"/>
                      <a:pt x="380" y="1"/>
                      <a:pt x="377" y="3"/>
                    </a:cubicBezTo>
                    <a:cubicBezTo>
                      <a:pt x="375" y="4"/>
                      <a:pt x="256" y="111"/>
                      <a:pt x="157" y="272"/>
                    </a:cubicBezTo>
                    <a:cubicBezTo>
                      <a:pt x="100" y="367"/>
                      <a:pt x="60" y="463"/>
                      <a:pt x="40" y="556"/>
                    </a:cubicBezTo>
                    <a:cubicBezTo>
                      <a:pt x="16" y="673"/>
                      <a:pt x="22" y="786"/>
                      <a:pt x="59" y="894"/>
                    </a:cubicBezTo>
                    <a:cubicBezTo>
                      <a:pt x="60" y="897"/>
                      <a:pt x="63" y="900"/>
                      <a:pt x="67" y="901"/>
                    </a:cubicBezTo>
                    <a:cubicBezTo>
                      <a:pt x="103" y="907"/>
                      <a:pt x="139" y="911"/>
                      <a:pt x="175" y="911"/>
                    </a:cubicBezTo>
                    <a:cubicBezTo>
                      <a:pt x="197" y="911"/>
                      <a:pt x="219" y="909"/>
                      <a:pt x="242" y="907"/>
                    </a:cubicBezTo>
                    <a:cubicBezTo>
                      <a:pt x="247" y="906"/>
                      <a:pt x="252" y="901"/>
                      <a:pt x="251" y="895"/>
                    </a:cubicBezTo>
                    <a:cubicBezTo>
                      <a:pt x="250" y="889"/>
                      <a:pt x="245" y="885"/>
                      <a:pt x="239" y="886"/>
                    </a:cubicBezTo>
                    <a:cubicBezTo>
                      <a:pt x="185" y="892"/>
                      <a:pt x="131" y="890"/>
                      <a:pt x="77" y="881"/>
                    </a:cubicBezTo>
                    <a:cubicBezTo>
                      <a:pt x="0" y="648"/>
                      <a:pt x="87" y="428"/>
                      <a:pt x="175" y="284"/>
                    </a:cubicBezTo>
                    <a:cubicBezTo>
                      <a:pt x="252" y="158"/>
                      <a:pt x="341" y="66"/>
                      <a:pt x="376" y="33"/>
                    </a:cubicBezTo>
                    <a:cubicBezTo>
                      <a:pt x="385" y="86"/>
                      <a:pt x="421" y="231"/>
                      <a:pt x="544" y="336"/>
                    </a:cubicBezTo>
                    <a:cubicBezTo>
                      <a:pt x="666" y="441"/>
                      <a:pt x="814" y="454"/>
                      <a:pt x="869" y="456"/>
                    </a:cubicBezTo>
                    <a:cubicBezTo>
                      <a:pt x="813" y="533"/>
                      <a:pt x="620" y="778"/>
                      <a:pt x="355" y="861"/>
                    </a:cubicBezTo>
                    <a:cubicBezTo>
                      <a:pt x="349" y="863"/>
                      <a:pt x="346" y="869"/>
                      <a:pt x="348" y="874"/>
                    </a:cubicBezTo>
                    <a:cubicBezTo>
                      <a:pt x="349" y="880"/>
                      <a:pt x="355" y="883"/>
                      <a:pt x="361" y="881"/>
                    </a:cubicBezTo>
                    <a:cubicBezTo>
                      <a:pt x="489" y="841"/>
                      <a:pt x="616" y="761"/>
                      <a:pt x="736" y="642"/>
                    </a:cubicBezTo>
                    <a:cubicBezTo>
                      <a:pt x="817" y="563"/>
                      <a:pt x="871" y="490"/>
                      <a:pt x="896" y="453"/>
                    </a:cubicBezTo>
                    <a:cubicBezTo>
                      <a:pt x="897" y="452"/>
                      <a:pt x="897" y="452"/>
                      <a:pt x="898" y="451"/>
                    </a:cubicBezTo>
                    <a:cubicBezTo>
                      <a:pt x="899" y="449"/>
                      <a:pt x="900" y="447"/>
                      <a:pt x="900" y="444"/>
                    </a:cubicBezTo>
                    <a:cubicBezTo>
                      <a:pt x="899" y="438"/>
                      <a:pt x="894" y="434"/>
                      <a:pt x="889"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5" name="Freeform 295"/>
              <p:cNvSpPr>
                <a:spLocks noEditPoints="1"/>
              </p:cNvSpPr>
              <p:nvPr/>
            </p:nvSpPr>
            <p:spPr bwMode="auto">
              <a:xfrm>
                <a:off x="16075448" y="5827558"/>
                <a:ext cx="185738" cy="114300"/>
              </a:xfrm>
              <a:custGeom>
                <a:avLst/>
                <a:gdLst>
                  <a:gd name="T0" fmla="*/ 72 w 182"/>
                  <a:gd name="T1" fmla="*/ 103 h 113"/>
                  <a:gd name="T2" fmla="*/ 72 w 182"/>
                  <a:gd name="T3" fmla="*/ 103 h 113"/>
                  <a:gd name="T4" fmla="*/ 72 w 182"/>
                  <a:gd name="T5" fmla="*/ 103 h 113"/>
                  <a:gd name="T6" fmla="*/ 72 w 182"/>
                  <a:gd name="T7" fmla="*/ 103 h 113"/>
                  <a:gd name="T8" fmla="*/ 72 w 182"/>
                  <a:gd name="T9" fmla="*/ 103 h 113"/>
                  <a:gd name="T10" fmla="*/ 73 w 182"/>
                  <a:gd name="T11" fmla="*/ 103 h 113"/>
                  <a:gd name="T12" fmla="*/ 73 w 182"/>
                  <a:gd name="T13" fmla="*/ 103 h 113"/>
                  <a:gd name="T14" fmla="*/ 73 w 182"/>
                  <a:gd name="T15" fmla="*/ 103 h 113"/>
                  <a:gd name="T16" fmla="*/ 73 w 182"/>
                  <a:gd name="T17" fmla="*/ 103 h 113"/>
                  <a:gd name="T18" fmla="*/ 115 w 182"/>
                  <a:gd name="T19" fmla="*/ 113 h 113"/>
                  <a:gd name="T20" fmla="*/ 145 w 182"/>
                  <a:gd name="T21" fmla="*/ 108 h 113"/>
                  <a:gd name="T22" fmla="*/ 172 w 182"/>
                  <a:gd name="T23" fmla="*/ 103 h 113"/>
                  <a:gd name="T24" fmla="*/ 181 w 182"/>
                  <a:gd name="T25" fmla="*/ 96 h 113"/>
                  <a:gd name="T26" fmla="*/ 179 w 182"/>
                  <a:gd name="T27" fmla="*/ 86 h 113"/>
                  <a:gd name="T28" fmla="*/ 167 w 182"/>
                  <a:gd name="T29" fmla="*/ 66 h 113"/>
                  <a:gd name="T30" fmla="*/ 110 w 182"/>
                  <a:gd name="T31" fmla="*/ 15 h 113"/>
                  <a:gd name="T32" fmla="*/ 110 w 182"/>
                  <a:gd name="T33" fmla="*/ 15 h 113"/>
                  <a:gd name="T34" fmla="*/ 110 w 182"/>
                  <a:gd name="T35" fmla="*/ 15 h 113"/>
                  <a:gd name="T36" fmla="*/ 109 w 182"/>
                  <a:gd name="T37" fmla="*/ 14 h 113"/>
                  <a:gd name="T38" fmla="*/ 109 w 182"/>
                  <a:gd name="T39" fmla="*/ 14 h 113"/>
                  <a:gd name="T40" fmla="*/ 33 w 182"/>
                  <a:gd name="T41" fmla="*/ 10 h 113"/>
                  <a:gd name="T42" fmla="*/ 10 w 182"/>
                  <a:gd name="T43" fmla="*/ 15 h 113"/>
                  <a:gd name="T44" fmla="*/ 2 w 182"/>
                  <a:gd name="T45" fmla="*/ 21 h 113"/>
                  <a:gd name="T46" fmla="*/ 3 w 182"/>
                  <a:gd name="T47" fmla="*/ 31 h 113"/>
                  <a:gd name="T48" fmla="*/ 18 w 182"/>
                  <a:gd name="T49" fmla="*/ 55 h 113"/>
                  <a:gd name="T50" fmla="*/ 72 w 182"/>
                  <a:gd name="T51" fmla="*/ 103 h 113"/>
                  <a:gd name="T52" fmla="*/ 38 w 182"/>
                  <a:gd name="T53" fmla="*/ 30 h 113"/>
                  <a:gd name="T54" fmla="*/ 102 w 182"/>
                  <a:gd name="T55" fmla="*/ 34 h 113"/>
                  <a:gd name="T56" fmla="*/ 148 w 182"/>
                  <a:gd name="T57" fmla="*/ 77 h 113"/>
                  <a:gd name="T58" fmla="*/ 153 w 182"/>
                  <a:gd name="T59" fmla="*/ 85 h 113"/>
                  <a:gd name="T60" fmla="*/ 140 w 182"/>
                  <a:gd name="T61" fmla="*/ 88 h 113"/>
                  <a:gd name="T62" fmla="*/ 81 w 182"/>
                  <a:gd name="T63" fmla="*/ 83 h 113"/>
                  <a:gd name="T64" fmla="*/ 36 w 182"/>
                  <a:gd name="T65" fmla="*/ 45 h 113"/>
                  <a:gd name="T66" fmla="*/ 29 w 182"/>
                  <a:gd name="T67" fmla="*/ 33 h 113"/>
                  <a:gd name="T68" fmla="*/ 38 w 182"/>
                  <a:gd name="T69" fmla="*/ 3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2" h="113">
                    <a:moveTo>
                      <a:pt x="72" y="103"/>
                    </a:moveTo>
                    <a:cubicBezTo>
                      <a:pt x="72" y="103"/>
                      <a:pt x="72" y="103"/>
                      <a:pt x="72" y="103"/>
                    </a:cubicBezTo>
                    <a:cubicBezTo>
                      <a:pt x="72" y="103"/>
                      <a:pt x="72" y="103"/>
                      <a:pt x="72" y="103"/>
                    </a:cubicBezTo>
                    <a:cubicBezTo>
                      <a:pt x="72" y="103"/>
                      <a:pt x="72" y="103"/>
                      <a:pt x="72" y="103"/>
                    </a:cubicBezTo>
                    <a:cubicBezTo>
                      <a:pt x="72" y="103"/>
                      <a:pt x="72" y="103"/>
                      <a:pt x="72" y="103"/>
                    </a:cubicBezTo>
                    <a:cubicBezTo>
                      <a:pt x="73" y="103"/>
                      <a:pt x="73" y="103"/>
                      <a:pt x="73" y="103"/>
                    </a:cubicBezTo>
                    <a:cubicBezTo>
                      <a:pt x="73" y="103"/>
                      <a:pt x="73" y="103"/>
                      <a:pt x="73" y="103"/>
                    </a:cubicBezTo>
                    <a:cubicBezTo>
                      <a:pt x="73" y="103"/>
                      <a:pt x="73" y="103"/>
                      <a:pt x="73" y="103"/>
                    </a:cubicBezTo>
                    <a:cubicBezTo>
                      <a:pt x="73" y="103"/>
                      <a:pt x="73" y="103"/>
                      <a:pt x="73" y="103"/>
                    </a:cubicBezTo>
                    <a:cubicBezTo>
                      <a:pt x="92" y="111"/>
                      <a:pt x="104" y="113"/>
                      <a:pt x="115" y="113"/>
                    </a:cubicBezTo>
                    <a:cubicBezTo>
                      <a:pt x="125" y="113"/>
                      <a:pt x="134" y="111"/>
                      <a:pt x="145" y="108"/>
                    </a:cubicBezTo>
                    <a:cubicBezTo>
                      <a:pt x="153" y="107"/>
                      <a:pt x="161" y="104"/>
                      <a:pt x="172" y="103"/>
                    </a:cubicBezTo>
                    <a:cubicBezTo>
                      <a:pt x="176" y="102"/>
                      <a:pt x="179" y="100"/>
                      <a:pt x="181" y="96"/>
                    </a:cubicBezTo>
                    <a:cubicBezTo>
                      <a:pt x="182" y="93"/>
                      <a:pt x="182" y="89"/>
                      <a:pt x="179" y="86"/>
                    </a:cubicBezTo>
                    <a:cubicBezTo>
                      <a:pt x="174" y="79"/>
                      <a:pt x="170" y="72"/>
                      <a:pt x="167" y="66"/>
                    </a:cubicBezTo>
                    <a:cubicBezTo>
                      <a:pt x="156" y="47"/>
                      <a:pt x="146" y="30"/>
                      <a:pt x="110" y="15"/>
                    </a:cubicBezTo>
                    <a:cubicBezTo>
                      <a:pt x="110" y="15"/>
                      <a:pt x="110" y="15"/>
                      <a:pt x="110" y="15"/>
                    </a:cubicBezTo>
                    <a:cubicBezTo>
                      <a:pt x="110" y="15"/>
                      <a:pt x="110" y="15"/>
                      <a:pt x="110" y="15"/>
                    </a:cubicBezTo>
                    <a:cubicBezTo>
                      <a:pt x="109" y="14"/>
                      <a:pt x="109" y="14"/>
                      <a:pt x="109" y="14"/>
                    </a:cubicBezTo>
                    <a:cubicBezTo>
                      <a:pt x="109" y="14"/>
                      <a:pt x="109" y="14"/>
                      <a:pt x="109" y="14"/>
                    </a:cubicBezTo>
                    <a:cubicBezTo>
                      <a:pt x="74" y="0"/>
                      <a:pt x="55" y="4"/>
                      <a:pt x="33" y="10"/>
                    </a:cubicBezTo>
                    <a:cubicBezTo>
                      <a:pt x="26" y="12"/>
                      <a:pt x="19" y="13"/>
                      <a:pt x="10" y="15"/>
                    </a:cubicBezTo>
                    <a:cubicBezTo>
                      <a:pt x="6" y="15"/>
                      <a:pt x="3" y="18"/>
                      <a:pt x="2" y="21"/>
                    </a:cubicBezTo>
                    <a:cubicBezTo>
                      <a:pt x="0" y="25"/>
                      <a:pt x="1" y="28"/>
                      <a:pt x="3" y="31"/>
                    </a:cubicBezTo>
                    <a:cubicBezTo>
                      <a:pt x="10" y="41"/>
                      <a:pt x="14" y="48"/>
                      <a:pt x="18" y="55"/>
                    </a:cubicBezTo>
                    <a:cubicBezTo>
                      <a:pt x="30" y="75"/>
                      <a:pt x="37" y="88"/>
                      <a:pt x="72" y="103"/>
                    </a:cubicBezTo>
                    <a:close/>
                    <a:moveTo>
                      <a:pt x="38" y="30"/>
                    </a:moveTo>
                    <a:cubicBezTo>
                      <a:pt x="59" y="25"/>
                      <a:pt x="72" y="22"/>
                      <a:pt x="102" y="34"/>
                    </a:cubicBezTo>
                    <a:cubicBezTo>
                      <a:pt x="131" y="46"/>
                      <a:pt x="138" y="58"/>
                      <a:pt x="148" y="77"/>
                    </a:cubicBezTo>
                    <a:cubicBezTo>
                      <a:pt x="150" y="79"/>
                      <a:pt x="151" y="82"/>
                      <a:pt x="153" y="85"/>
                    </a:cubicBezTo>
                    <a:cubicBezTo>
                      <a:pt x="148" y="86"/>
                      <a:pt x="144" y="87"/>
                      <a:pt x="140" y="88"/>
                    </a:cubicBezTo>
                    <a:cubicBezTo>
                      <a:pt x="119" y="93"/>
                      <a:pt x="110" y="95"/>
                      <a:pt x="81" y="83"/>
                    </a:cubicBezTo>
                    <a:cubicBezTo>
                      <a:pt x="52" y="71"/>
                      <a:pt x="47" y="63"/>
                      <a:pt x="36" y="45"/>
                    </a:cubicBezTo>
                    <a:cubicBezTo>
                      <a:pt x="34" y="41"/>
                      <a:pt x="32" y="37"/>
                      <a:pt x="29" y="33"/>
                    </a:cubicBezTo>
                    <a:cubicBezTo>
                      <a:pt x="32" y="32"/>
                      <a:pt x="35" y="31"/>
                      <a:pt x="3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6" name="Freeform 296"/>
              <p:cNvSpPr>
                <a:spLocks noEditPoints="1"/>
              </p:cNvSpPr>
              <p:nvPr/>
            </p:nvSpPr>
            <p:spPr bwMode="auto">
              <a:xfrm>
                <a:off x="15689685" y="5868833"/>
                <a:ext cx="268288" cy="261937"/>
              </a:xfrm>
              <a:custGeom>
                <a:avLst/>
                <a:gdLst>
                  <a:gd name="T0" fmla="*/ 4 w 264"/>
                  <a:gd name="T1" fmla="*/ 66 h 257"/>
                  <a:gd name="T2" fmla="*/ 0 w 264"/>
                  <a:gd name="T3" fmla="*/ 76 h 257"/>
                  <a:gd name="T4" fmla="*/ 8 w 264"/>
                  <a:gd name="T5" fmla="*/ 84 h 257"/>
                  <a:gd name="T6" fmla="*/ 124 w 264"/>
                  <a:gd name="T7" fmla="*/ 143 h 257"/>
                  <a:gd name="T8" fmla="*/ 126 w 264"/>
                  <a:gd name="T9" fmla="*/ 144 h 257"/>
                  <a:gd name="T10" fmla="*/ 202 w 264"/>
                  <a:gd name="T11" fmla="*/ 250 h 257"/>
                  <a:gd name="T12" fmla="*/ 211 w 264"/>
                  <a:gd name="T13" fmla="*/ 257 h 257"/>
                  <a:gd name="T14" fmla="*/ 212 w 264"/>
                  <a:gd name="T15" fmla="*/ 257 h 257"/>
                  <a:gd name="T16" fmla="*/ 221 w 264"/>
                  <a:gd name="T17" fmla="*/ 251 h 257"/>
                  <a:gd name="T18" fmla="*/ 211 w 264"/>
                  <a:gd name="T19" fmla="*/ 46 h 257"/>
                  <a:gd name="T20" fmla="*/ 209 w 264"/>
                  <a:gd name="T21" fmla="*/ 44 h 257"/>
                  <a:gd name="T22" fmla="*/ 4 w 264"/>
                  <a:gd name="T23" fmla="*/ 66 h 257"/>
                  <a:gd name="T24" fmla="*/ 196 w 264"/>
                  <a:gd name="T25" fmla="*/ 61 h 257"/>
                  <a:gd name="T26" fmla="*/ 212 w 264"/>
                  <a:gd name="T27" fmla="*/ 222 h 257"/>
                  <a:gd name="T28" fmla="*/ 139 w 264"/>
                  <a:gd name="T29" fmla="*/ 128 h 257"/>
                  <a:gd name="T30" fmla="*/ 35 w 264"/>
                  <a:gd name="T31" fmla="*/ 70 h 257"/>
                  <a:gd name="T32" fmla="*/ 196 w 264"/>
                  <a:gd name="T33" fmla="*/ 6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 h="257">
                    <a:moveTo>
                      <a:pt x="4" y="66"/>
                    </a:moveTo>
                    <a:cubicBezTo>
                      <a:pt x="1" y="68"/>
                      <a:pt x="0" y="72"/>
                      <a:pt x="0" y="76"/>
                    </a:cubicBezTo>
                    <a:cubicBezTo>
                      <a:pt x="1" y="80"/>
                      <a:pt x="4" y="83"/>
                      <a:pt x="8" y="84"/>
                    </a:cubicBezTo>
                    <a:cubicBezTo>
                      <a:pt x="85" y="105"/>
                      <a:pt x="124" y="143"/>
                      <a:pt x="124" y="143"/>
                    </a:cubicBezTo>
                    <a:cubicBezTo>
                      <a:pt x="125" y="144"/>
                      <a:pt x="125" y="144"/>
                      <a:pt x="126" y="144"/>
                    </a:cubicBezTo>
                    <a:cubicBezTo>
                      <a:pt x="126" y="145"/>
                      <a:pt x="170" y="178"/>
                      <a:pt x="202" y="250"/>
                    </a:cubicBezTo>
                    <a:cubicBezTo>
                      <a:pt x="203" y="254"/>
                      <a:pt x="207" y="256"/>
                      <a:pt x="211" y="257"/>
                    </a:cubicBezTo>
                    <a:cubicBezTo>
                      <a:pt x="211" y="257"/>
                      <a:pt x="211" y="257"/>
                      <a:pt x="212" y="257"/>
                    </a:cubicBezTo>
                    <a:cubicBezTo>
                      <a:pt x="215" y="257"/>
                      <a:pt x="219" y="255"/>
                      <a:pt x="221" y="251"/>
                    </a:cubicBezTo>
                    <a:cubicBezTo>
                      <a:pt x="254" y="193"/>
                      <a:pt x="264" y="107"/>
                      <a:pt x="211" y="46"/>
                    </a:cubicBezTo>
                    <a:cubicBezTo>
                      <a:pt x="210" y="45"/>
                      <a:pt x="209" y="45"/>
                      <a:pt x="209" y="44"/>
                    </a:cubicBezTo>
                    <a:cubicBezTo>
                      <a:pt x="140" y="0"/>
                      <a:pt x="57" y="23"/>
                      <a:pt x="4" y="66"/>
                    </a:cubicBezTo>
                    <a:close/>
                    <a:moveTo>
                      <a:pt x="196" y="61"/>
                    </a:moveTo>
                    <a:cubicBezTo>
                      <a:pt x="236" y="108"/>
                      <a:pt x="233" y="172"/>
                      <a:pt x="212" y="222"/>
                    </a:cubicBezTo>
                    <a:cubicBezTo>
                      <a:pt x="181" y="161"/>
                      <a:pt x="144" y="132"/>
                      <a:pt x="139" y="128"/>
                    </a:cubicBezTo>
                    <a:cubicBezTo>
                      <a:pt x="134" y="123"/>
                      <a:pt x="99" y="92"/>
                      <a:pt x="35" y="70"/>
                    </a:cubicBezTo>
                    <a:cubicBezTo>
                      <a:pt x="81" y="41"/>
                      <a:pt x="144" y="29"/>
                      <a:pt x="19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grpSp>
        <p:nvGrpSpPr>
          <p:cNvPr id="38" name="Группа 37"/>
          <p:cNvGrpSpPr/>
          <p:nvPr/>
        </p:nvGrpSpPr>
        <p:grpSpPr>
          <a:xfrm>
            <a:off x="8446787" y="7140377"/>
            <a:ext cx="732800" cy="732800"/>
            <a:chOff x="829319" y="4671124"/>
            <a:chExt cx="868363" cy="868363"/>
          </a:xfrm>
          <a:solidFill>
            <a:schemeClr val="bg1"/>
          </a:solidFill>
        </p:grpSpPr>
        <p:sp>
          <p:nvSpPr>
            <p:cNvPr id="39" name="Freeform 89"/>
            <p:cNvSpPr>
              <a:spLocks noEditPoints="1"/>
            </p:cNvSpPr>
            <p:nvPr/>
          </p:nvSpPr>
          <p:spPr bwMode="auto">
            <a:xfrm>
              <a:off x="829319" y="4671124"/>
              <a:ext cx="868363" cy="868363"/>
            </a:xfrm>
            <a:custGeom>
              <a:avLst/>
              <a:gdLst>
                <a:gd name="T0" fmla="*/ 1310 w 1493"/>
                <a:gd name="T1" fmla="*/ 1234 h 1493"/>
                <a:gd name="T2" fmla="*/ 1135 w 1493"/>
                <a:gd name="T3" fmla="*/ 480 h 1493"/>
                <a:gd name="T4" fmla="*/ 1006 w 1493"/>
                <a:gd name="T5" fmla="*/ 609 h 1493"/>
                <a:gd name="T6" fmla="*/ 792 w 1493"/>
                <a:gd name="T7" fmla="*/ 419 h 1493"/>
                <a:gd name="T8" fmla="*/ 632 w 1493"/>
                <a:gd name="T9" fmla="*/ 342 h 1493"/>
                <a:gd name="T10" fmla="*/ 540 w 1493"/>
                <a:gd name="T11" fmla="*/ 258 h 1493"/>
                <a:gd name="T12" fmla="*/ 129 w 1493"/>
                <a:gd name="T13" fmla="*/ 258 h 1493"/>
                <a:gd name="T14" fmla="*/ 91 w 1493"/>
                <a:gd name="T15" fmla="*/ 1326 h 1493"/>
                <a:gd name="T16" fmla="*/ 1455 w 1493"/>
                <a:gd name="T17" fmla="*/ 1493 h 1493"/>
                <a:gd name="T18" fmla="*/ 1098 w 1493"/>
                <a:gd name="T19" fmla="*/ 845 h 1493"/>
                <a:gd name="T20" fmla="*/ 1180 w 1493"/>
                <a:gd name="T21" fmla="*/ 1037 h 1493"/>
                <a:gd name="T22" fmla="*/ 1150 w 1493"/>
                <a:gd name="T23" fmla="*/ 949 h 1493"/>
                <a:gd name="T24" fmla="*/ 1216 w 1493"/>
                <a:gd name="T25" fmla="*/ 783 h 1493"/>
                <a:gd name="T26" fmla="*/ 1036 w 1493"/>
                <a:gd name="T27" fmla="*/ 609 h 1493"/>
                <a:gd name="T28" fmla="*/ 1142 w 1493"/>
                <a:gd name="T29" fmla="*/ 515 h 1493"/>
                <a:gd name="T30" fmla="*/ 1280 w 1493"/>
                <a:gd name="T31" fmla="*/ 1234 h 1493"/>
                <a:gd name="T32" fmla="*/ 1197 w 1493"/>
                <a:gd name="T33" fmla="*/ 1169 h 1493"/>
                <a:gd name="T34" fmla="*/ 1165 w 1493"/>
                <a:gd name="T35" fmla="*/ 1152 h 1493"/>
                <a:gd name="T36" fmla="*/ 1176 w 1493"/>
                <a:gd name="T37" fmla="*/ 1195 h 1493"/>
                <a:gd name="T38" fmla="*/ 1120 w 1493"/>
                <a:gd name="T39" fmla="*/ 877 h 1493"/>
                <a:gd name="T40" fmla="*/ 694 w 1493"/>
                <a:gd name="T41" fmla="*/ 1044 h 1493"/>
                <a:gd name="T42" fmla="*/ 752 w 1493"/>
                <a:gd name="T43" fmla="*/ 1184 h 1493"/>
                <a:gd name="T44" fmla="*/ 773 w 1493"/>
                <a:gd name="T45" fmla="*/ 1163 h 1493"/>
                <a:gd name="T46" fmla="*/ 724 w 1493"/>
                <a:gd name="T47" fmla="*/ 1023 h 1493"/>
                <a:gd name="T48" fmla="*/ 690 w 1493"/>
                <a:gd name="T49" fmla="*/ 692 h 1493"/>
                <a:gd name="T50" fmla="*/ 758 w 1493"/>
                <a:gd name="T51" fmla="*/ 894 h 1493"/>
                <a:gd name="T52" fmla="*/ 738 w 1493"/>
                <a:gd name="T53" fmla="*/ 812 h 1493"/>
                <a:gd name="T54" fmla="*/ 784 w 1493"/>
                <a:gd name="T55" fmla="*/ 563 h 1493"/>
                <a:gd name="T56" fmla="*/ 720 w 1493"/>
                <a:gd name="T57" fmla="*/ 682 h 1493"/>
                <a:gd name="T58" fmla="*/ 678 w 1493"/>
                <a:gd name="T59" fmla="*/ 372 h 1493"/>
                <a:gd name="T60" fmla="*/ 774 w 1493"/>
                <a:gd name="T61" fmla="*/ 443 h 1493"/>
                <a:gd name="T62" fmla="*/ 779 w 1493"/>
                <a:gd name="T63" fmla="*/ 943 h 1493"/>
                <a:gd name="T64" fmla="*/ 624 w 1493"/>
                <a:gd name="T65" fmla="*/ 1234 h 1493"/>
                <a:gd name="T66" fmla="*/ 540 w 1493"/>
                <a:gd name="T67" fmla="*/ 30 h 1493"/>
                <a:gd name="T68" fmla="*/ 457 w 1493"/>
                <a:gd name="T69" fmla="*/ 220 h 1493"/>
                <a:gd name="T70" fmla="*/ 373 w 1493"/>
                <a:gd name="T71" fmla="*/ 421 h 1493"/>
                <a:gd name="T72" fmla="*/ 330 w 1493"/>
                <a:gd name="T73" fmla="*/ 394 h 1493"/>
                <a:gd name="T74" fmla="*/ 457 w 1493"/>
                <a:gd name="T75" fmla="*/ 628 h 1493"/>
                <a:gd name="T76" fmla="*/ 326 w 1493"/>
                <a:gd name="T77" fmla="*/ 931 h 1493"/>
                <a:gd name="T78" fmla="*/ 335 w 1493"/>
                <a:gd name="T79" fmla="*/ 854 h 1493"/>
                <a:gd name="T80" fmla="*/ 313 w 1493"/>
                <a:gd name="T81" fmla="*/ 885 h 1493"/>
                <a:gd name="T82" fmla="*/ 457 w 1493"/>
                <a:gd name="T83" fmla="*/ 1214 h 1493"/>
                <a:gd name="T84" fmla="*/ 286 w 1493"/>
                <a:gd name="T85" fmla="*/ 1134 h 1493"/>
                <a:gd name="T86" fmla="*/ 324 w 1493"/>
                <a:gd name="T87" fmla="*/ 738 h 1493"/>
                <a:gd name="T88" fmla="*/ 324 w 1493"/>
                <a:gd name="T89" fmla="*/ 708 h 1493"/>
                <a:gd name="T90" fmla="*/ 298 w 1493"/>
                <a:gd name="T91" fmla="*/ 482 h 1493"/>
                <a:gd name="T92" fmla="*/ 204 w 1493"/>
                <a:gd name="T93" fmla="*/ 206 h 1493"/>
                <a:gd name="T94" fmla="*/ 325 w 1493"/>
                <a:gd name="T95" fmla="*/ 932 h 1493"/>
                <a:gd name="T96" fmla="*/ 30 w 1493"/>
                <a:gd name="T97" fmla="*/ 1455 h 1493"/>
                <a:gd name="T98" fmla="*/ 121 w 1493"/>
                <a:gd name="T99" fmla="*/ 1272 h 1493"/>
                <a:gd name="T100" fmla="*/ 883 w 1493"/>
                <a:gd name="T101" fmla="*/ 1264 h 1493"/>
                <a:gd name="T102" fmla="*/ 1371 w 1493"/>
                <a:gd name="T103" fmla="*/ 134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3" h="1493">
                  <a:moveTo>
                    <a:pt x="1455" y="1326"/>
                  </a:moveTo>
                  <a:cubicBezTo>
                    <a:pt x="1401" y="1326"/>
                    <a:pt x="1401" y="1326"/>
                    <a:pt x="1401" y="1326"/>
                  </a:cubicBezTo>
                  <a:cubicBezTo>
                    <a:pt x="1401" y="1272"/>
                    <a:pt x="1401" y="1272"/>
                    <a:pt x="1401" y="1272"/>
                  </a:cubicBezTo>
                  <a:cubicBezTo>
                    <a:pt x="1401" y="1251"/>
                    <a:pt x="1384" y="1234"/>
                    <a:pt x="1364" y="1234"/>
                  </a:cubicBezTo>
                  <a:cubicBezTo>
                    <a:pt x="1310" y="1234"/>
                    <a:pt x="1310" y="1234"/>
                    <a:pt x="1310" y="1234"/>
                  </a:cubicBezTo>
                  <a:cubicBezTo>
                    <a:pt x="1310" y="678"/>
                    <a:pt x="1310" y="678"/>
                    <a:pt x="1310" y="678"/>
                  </a:cubicBezTo>
                  <a:cubicBezTo>
                    <a:pt x="1310" y="663"/>
                    <a:pt x="1302" y="650"/>
                    <a:pt x="1289" y="644"/>
                  </a:cubicBezTo>
                  <a:cubicBezTo>
                    <a:pt x="1210" y="604"/>
                    <a:pt x="1210" y="604"/>
                    <a:pt x="1210" y="604"/>
                  </a:cubicBezTo>
                  <a:cubicBezTo>
                    <a:pt x="1170" y="504"/>
                    <a:pt x="1170" y="504"/>
                    <a:pt x="1170" y="504"/>
                  </a:cubicBezTo>
                  <a:cubicBezTo>
                    <a:pt x="1164" y="489"/>
                    <a:pt x="1151" y="480"/>
                    <a:pt x="1135" y="480"/>
                  </a:cubicBezTo>
                  <a:cubicBezTo>
                    <a:pt x="1089" y="480"/>
                    <a:pt x="1089" y="480"/>
                    <a:pt x="1089" y="480"/>
                  </a:cubicBezTo>
                  <a:cubicBezTo>
                    <a:pt x="1075" y="480"/>
                    <a:pt x="1062" y="488"/>
                    <a:pt x="1055" y="501"/>
                  </a:cubicBezTo>
                  <a:cubicBezTo>
                    <a:pt x="1010" y="592"/>
                    <a:pt x="1010" y="592"/>
                    <a:pt x="1010" y="592"/>
                  </a:cubicBezTo>
                  <a:cubicBezTo>
                    <a:pt x="1010" y="592"/>
                    <a:pt x="1010" y="592"/>
                    <a:pt x="1010" y="592"/>
                  </a:cubicBezTo>
                  <a:cubicBezTo>
                    <a:pt x="1007" y="598"/>
                    <a:pt x="1006" y="603"/>
                    <a:pt x="1006" y="609"/>
                  </a:cubicBezTo>
                  <a:cubicBezTo>
                    <a:pt x="1006" y="1234"/>
                    <a:pt x="1006" y="1234"/>
                    <a:pt x="1006" y="1234"/>
                  </a:cubicBezTo>
                  <a:cubicBezTo>
                    <a:pt x="898" y="1234"/>
                    <a:pt x="898" y="1234"/>
                    <a:pt x="898" y="1234"/>
                  </a:cubicBezTo>
                  <a:cubicBezTo>
                    <a:pt x="898" y="518"/>
                    <a:pt x="898" y="518"/>
                    <a:pt x="898" y="518"/>
                  </a:cubicBezTo>
                  <a:cubicBezTo>
                    <a:pt x="898" y="506"/>
                    <a:pt x="893" y="494"/>
                    <a:pt x="883" y="487"/>
                  </a:cubicBezTo>
                  <a:cubicBezTo>
                    <a:pt x="792" y="419"/>
                    <a:pt x="792" y="419"/>
                    <a:pt x="792" y="419"/>
                  </a:cubicBezTo>
                  <a:cubicBezTo>
                    <a:pt x="785" y="414"/>
                    <a:pt x="777" y="411"/>
                    <a:pt x="769" y="411"/>
                  </a:cubicBezTo>
                  <a:cubicBezTo>
                    <a:pt x="744" y="411"/>
                    <a:pt x="744" y="411"/>
                    <a:pt x="744" y="411"/>
                  </a:cubicBezTo>
                  <a:cubicBezTo>
                    <a:pt x="709" y="359"/>
                    <a:pt x="709" y="359"/>
                    <a:pt x="709" y="359"/>
                  </a:cubicBezTo>
                  <a:cubicBezTo>
                    <a:pt x="702" y="349"/>
                    <a:pt x="691" y="342"/>
                    <a:pt x="678" y="342"/>
                  </a:cubicBezTo>
                  <a:cubicBezTo>
                    <a:pt x="632" y="342"/>
                    <a:pt x="632" y="342"/>
                    <a:pt x="632" y="342"/>
                  </a:cubicBezTo>
                  <a:cubicBezTo>
                    <a:pt x="611" y="342"/>
                    <a:pt x="594" y="359"/>
                    <a:pt x="594" y="380"/>
                  </a:cubicBezTo>
                  <a:cubicBezTo>
                    <a:pt x="594" y="1234"/>
                    <a:pt x="594" y="1234"/>
                    <a:pt x="594" y="1234"/>
                  </a:cubicBezTo>
                  <a:cubicBezTo>
                    <a:pt x="487" y="1234"/>
                    <a:pt x="487" y="1234"/>
                    <a:pt x="487" y="1234"/>
                  </a:cubicBezTo>
                  <a:cubicBezTo>
                    <a:pt x="487" y="246"/>
                    <a:pt x="487" y="246"/>
                    <a:pt x="487" y="246"/>
                  </a:cubicBezTo>
                  <a:cubicBezTo>
                    <a:pt x="504" y="254"/>
                    <a:pt x="522" y="258"/>
                    <a:pt x="540" y="258"/>
                  </a:cubicBezTo>
                  <a:cubicBezTo>
                    <a:pt x="612" y="258"/>
                    <a:pt x="670" y="200"/>
                    <a:pt x="670" y="129"/>
                  </a:cubicBezTo>
                  <a:cubicBezTo>
                    <a:pt x="670" y="58"/>
                    <a:pt x="612" y="0"/>
                    <a:pt x="540" y="0"/>
                  </a:cubicBezTo>
                  <a:cubicBezTo>
                    <a:pt x="129" y="0"/>
                    <a:pt x="129" y="0"/>
                    <a:pt x="129" y="0"/>
                  </a:cubicBezTo>
                  <a:cubicBezTo>
                    <a:pt x="58" y="0"/>
                    <a:pt x="0" y="58"/>
                    <a:pt x="0" y="129"/>
                  </a:cubicBezTo>
                  <a:cubicBezTo>
                    <a:pt x="0" y="200"/>
                    <a:pt x="58" y="258"/>
                    <a:pt x="129" y="258"/>
                  </a:cubicBezTo>
                  <a:cubicBezTo>
                    <a:pt x="148" y="258"/>
                    <a:pt x="166" y="254"/>
                    <a:pt x="182" y="246"/>
                  </a:cubicBezTo>
                  <a:cubicBezTo>
                    <a:pt x="182" y="1234"/>
                    <a:pt x="182" y="1234"/>
                    <a:pt x="182" y="1234"/>
                  </a:cubicBezTo>
                  <a:cubicBezTo>
                    <a:pt x="129" y="1234"/>
                    <a:pt x="129" y="1234"/>
                    <a:pt x="129" y="1234"/>
                  </a:cubicBezTo>
                  <a:cubicBezTo>
                    <a:pt x="108" y="1234"/>
                    <a:pt x="91" y="1251"/>
                    <a:pt x="91" y="1272"/>
                  </a:cubicBezTo>
                  <a:cubicBezTo>
                    <a:pt x="91" y="1326"/>
                    <a:pt x="91" y="1326"/>
                    <a:pt x="91" y="1326"/>
                  </a:cubicBezTo>
                  <a:cubicBezTo>
                    <a:pt x="38" y="1326"/>
                    <a:pt x="38" y="1326"/>
                    <a:pt x="38" y="1326"/>
                  </a:cubicBezTo>
                  <a:cubicBezTo>
                    <a:pt x="17" y="1326"/>
                    <a:pt x="0" y="1343"/>
                    <a:pt x="0" y="1363"/>
                  </a:cubicBezTo>
                  <a:cubicBezTo>
                    <a:pt x="0" y="1455"/>
                    <a:pt x="0" y="1455"/>
                    <a:pt x="0" y="1455"/>
                  </a:cubicBezTo>
                  <a:cubicBezTo>
                    <a:pt x="0" y="1476"/>
                    <a:pt x="17" y="1493"/>
                    <a:pt x="38" y="1493"/>
                  </a:cubicBezTo>
                  <a:cubicBezTo>
                    <a:pt x="1455" y="1493"/>
                    <a:pt x="1455" y="1493"/>
                    <a:pt x="1455" y="1493"/>
                  </a:cubicBezTo>
                  <a:cubicBezTo>
                    <a:pt x="1476" y="1493"/>
                    <a:pt x="1493" y="1476"/>
                    <a:pt x="1493" y="1455"/>
                  </a:cubicBezTo>
                  <a:cubicBezTo>
                    <a:pt x="1493" y="1363"/>
                    <a:pt x="1493" y="1363"/>
                    <a:pt x="1493" y="1363"/>
                  </a:cubicBezTo>
                  <a:cubicBezTo>
                    <a:pt x="1493" y="1343"/>
                    <a:pt x="1476" y="1326"/>
                    <a:pt x="1455" y="1326"/>
                  </a:cubicBezTo>
                  <a:close/>
                  <a:moveTo>
                    <a:pt x="1036" y="783"/>
                  </a:moveTo>
                  <a:cubicBezTo>
                    <a:pt x="1098" y="845"/>
                    <a:pt x="1098" y="845"/>
                    <a:pt x="1098" y="845"/>
                  </a:cubicBezTo>
                  <a:cubicBezTo>
                    <a:pt x="1116" y="863"/>
                    <a:pt x="1119" y="876"/>
                    <a:pt x="1120" y="878"/>
                  </a:cubicBezTo>
                  <a:cubicBezTo>
                    <a:pt x="1120" y="949"/>
                    <a:pt x="1120" y="949"/>
                    <a:pt x="1120" y="949"/>
                  </a:cubicBezTo>
                  <a:cubicBezTo>
                    <a:pt x="1120" y="986"/>
                    <a:pt x="1134" y="1000"/>
                    <a:pt x="1141" y="1004"/>
                  </a:cubicBezTo>
                  <a:cubicBezTo>
                    <a:pt x="1169" y="1032"/>
                    <a:pt x="1169" y="1032"/>
                    <a:pt x="1169" y="1032"/>
                  </a:cubicBezTo>
                  <a:cubicBezTo>
                    <a:pt x="1172" y="1035"/>
                    <a:pt x="1176" y="1037"/>
                    <a:pt x="1180" y="1037"/>
                  </a:cubicBezTo>
                  <a:cubicBezTo>
                    <a:pt x="1183" y="1037"/>
                    <a:pt x="1187" y="1035"/>
                    <a:pt x="1190" y="1032"/>
                  </a:cubicBezTo>
                  <a:cubicBezTo>
                    <a:pt x="1196" y="1026"/>
                    <a:pt x="1196" y="1017"/>
                    <a:pt x="1190" y="1011"/>
                  </a:cubicBezTo>
                  <a:cubicBezTo>
                    <a:pt x="1161" y="982"/>
                    <a:pt x="1161" y="982"/>
                    <a:pt x="1161" y="982"/>
                  </a:cubicBezTo>
                  <a:cubicBezTo>
                    <a:pt x="1159" y="980"/>
                    <a:pt x="1159" y="980"/>
                    <a:pt x="1157" y="979"/>
                  </a:cubicBezTo>
                  <a:cubicBezTo>
                    <a:pt x="1156" y="977"/>
                    <a:pt x="1150" y="970"/>
                    <a:pt x="1150" y="949"/>
                  </a:cubicBezTo>
                  <a:cubicBezTo>
                    <a:pt x="1150" y="877"/>
                    <a:pt x="1150" y="877"/>
                    <a:pt x="1150" y="877"/>
                  </a:cubicBezTo>
                  <a:cubicBezTo>
                    <a:pt x="1150" y="877"/>
                    <a:pt x="1150" y="876"/>
                    <a:pt x="1149" y="876"/>
                  </a:cubicBezTo>
                  <a:cubicBezTo>
                    <a:pt x="1149" y="875"/>
                    <a:pt x="1149" y="874"/>
                    <a:pt x="1149" y="871"/>
                  </a:cubicBezTo>
                  <a:cubicBezTo>
                    <a:pt x="1216" y="804"/>
                    <a:pt x="1216" y="804"/>
                    <a:pt x="1216" y="804"/>
                  </a:cubicBezTo>
                  <a:cubicBezTo>
                    <a:pt x="1222" y="798"/>
                    <a:pt x="1222" y="789"/>
                    <a:pt x="1216" y="783"/>
                  </a:cubicBezTo>
                  <a:cubicBezTo>
                    <a:pt x="1210" y="777"/>
                    <a:pt x="1200" y="777"/>
                    <a:pt x="1194" y="783"/>
                  </a:cubicBezTo>
                  <a:cubicBezTo>
                    <a:pt x="1135" y="842"/>
                    <a:pt x="1135" y="842"/>
                    <a:pt x="1135" y="842"/>
                  </a:cubicBezTo>
                  <a:cubicBezTo>
                    <a:pt x="1131" y="837"/>
                    <a:pt x="1126" y="831"/>
                    <a:pt x="1120" y="824"/>
                  </a:cubicBezTo>
                  <a:cubicBezTo>
                    <a:pt x="1036" y="740"/>
                    <a:pt x="1036" y="740"/>
                    <a:pt x="1036" y="740"/>
                  </a:cubicBezTo>
                  <a:cubicBezTo>
                    <a:pt x="1036" y="609"/>
                    <a:pt x="1036" y="609"/>
                    <a:pt x="1036" y="609"/>
                  </a:cubicBezTo>
                  <a:cubicBezTo>
                    <a:pt x="1036" y="608"/>
                    <a:pt x="1036" y="607"/>
                    <a:pt x="1037" y="605"/>
                  </a:cubicBezTo>
                  <a:cubicBezTo>
                    <a:pt x="1082" y="514"/>
                    <a:pt x="1082" y="514"/>
                    <a:pt x="1082" y="514"/>
                  </a:cubicBezTo>
                  <a:cubicBezTo>
                    <a:pt x="1083" y="511"/>
                    <a:pt x="1086" y="510"/>
                    <a:pt x="1089" y="510"/>
                  </a:cubicBezTo>
                  <a:cubicBezTo>
                    <a:pt x="1135" y="510"/>
                    <a:pt x="1135" y="510"/>
                    <a:pt x="1135" y="510"/>
                  </a:cubicBezTo>
                  <a:cubicBezTo>
                    <a:pt x="1138" y="510"/>
                    <a:pt x="1141" y="512"/>
                    <a:pt x="1142" y="515"/>
                  </a:cubicBezTo>
                  <a:cubicBezTo>
                    <a:pt x="1185" y="621"/>
                    <a:pt x="1185" y="621"/>
                    <a:pt x="1185" y="621"/>
                  </a:cubicBezTo>
                  <a:cubicBezTo>
                    <a:pt x="1186" y="624"/>
                    <a:pt x="1189" y="627"/>
                    <a:pt x="1192" y="629"/>
                  </a:cubicBezTo>
                  <a:cubicBezTo>
                    <a:pt x="1276" y="670"/>
                    <a:pt x="1276" y="670"/>
                    <a:pt x="1276" y="670"/>
                  </a:cubicBezTo>
                  <a:cubicBezTo>
                    <a:pt x="1278" y="672"/>
                    <a:pt x="1280" y="675"/>
                    <a:pt x="1280" y="678"/>
                  </a:cubicBezTo>
                  <a:cubicBezTo>
                    <a:pt x="1280" y="1234"/>
                    <a:pt x="1280" y="1234"/>
                    <a:pt x="1280" y="1234"/>
                  </a:cubicBezTo>
                  <a:cubicBezTo>
                    <a:pt x="1257" y="1234"/>
                    <a:pt x="1257" y="1234"/>
                    <a:pt x="1257" y="1234"/>
                  </a:cubicBezTo>
                  <a:cubicBezTo>
                    <a:pt x="1208" y="1185"/>
                    <a:pt x="1208" y="1185"/>
                    <a:pt x="1208" y="1185"/>
                  </a:cubicBezTo>
                  <a:cubicBezTo>
                    <a:pt x="1207" y="1184"/>
                    <a:pt x="1207" y="1184"/>
                    <a:pt x="1206" y="1183"/>
                  </a:cubicBezTo>
                  <a:cubicBezTo>
                    <a:pt x="1205" y="1183"/>
                    <a:pt x="1203" y="1181"/>
                    <a:pt x="1201" y="1178"/>
                  </a:cubicBezTo>
                  <a:cubicBezTo>
                    <a:pt x="1201" y="1175"/>
                    <a:pt x="1199" y="1172"/>
                    <a:pt x="1197" y="1169"/>
                  </a:cubicBezTo>
                  <a:cubicBezTo>
                    <a:pt x="1196" y="1165"/>
                    <a:pt x="1195" y="1159"/>
                    <a:pt x="1195" y="1152"/>
                  </a:cubicBezTo>
                  <a:cubicBezTo>
                    <a:pt x="1195" y="1112"/>
                    <a:pt x="1195" y="1112"/>
                    <a:pt x="1195" y="1112"/>
                  </a:cubicBezTo>
                  <a:cubicBezTo>
                    <a:pt x="1195" y="1104"/>
                    <a:pt x="1188" y="1097"/>
                    <a:pt x="1180" y="1097"/>
                  </a:cubicBezTo>
                  <a:cubicBezTo>
                    <a:pt x="1171" y="1097"/>
                    <a:pt x="1165" y="1104"/>
                    <a:pt x="1165" y="1112"/>
                  </a:cubicBezTo>
                  <a:cubicBezTo>
                    <a:pt x="1165" y="1152"/>
                    <a:pt x="1165" y="1152"/>
                    <a:pt x="1165" y="1152"/>
                  </a:cubicBezTo>
                  <a:cubicBezTo>
                    <a:pt x="1165" y="1156"/>
                    <a:pt x="1165" y="1161"/>
                    <a:pt x="1165" y="1165"/>
                  </a:cubicBezTo>
                  <a:cubicBezTo>
                    <a:pt x="1112" y="1165"/>
                    <a:pt x="1112" y="1165"/>
                    <a:pt x="1112" y="1165"/>
                  </a:cubicBezTo>
                  <a:cubicBezTo>
                    <a:pt x="1104" y="1165"/>
                    <a:pt x="1097" y="1171"/>
                    <a:pt x="1097" y="1180"/>
                  </a:cubicBezTo>
                  <a:cubicBezTo>
                    <a:pt x="1097" y="1188"/>
                    <a:pt x="1104" y="1195"/>
                    <a:pt x="1112" y="1195"/>
                  </a:cubicBezTo>
                  <a:cubicBezTo>
                    <a:pt x="1176" y="1195"/>
                    <a:pt x="1176" y="1195"/>
                    <a:pt x="1176" y="1195"/>
                  </a:cubicBezTo>
                  <a:cubicBezTo>
                    <a:pt x="1181" y="1202"/>
                    <a:pt x="1186" y="1206"/>
                    <a:pt x="1188" y="1208"/>
                  </a:cubicBezTo>
                  <a:cubicBezTo>
                    <a:pt x="1215" y="1234"/>
                    <a:pt x="1215" y="1234"/>
                    <a:pt x="1215" y="1234"/>
                  </a:cubicBezTo>
                  <a:cubicBezTo>
                    <a:pt x="1036" y="1234"/>
                    <a:pt x="1036" y="1234"/>
                    <a:pt x="1036" y="1234"/>
                  </a:cubicBezTo>
                  <a:lnTo>
                    <a:pt x="1036" y="783"/>
                  </a:lnTo>
                  <a:close/>
                  <a:moveTo>
                    <a:pt x="1120" y="877"/>
                  </a:moveTo>
                  <a:cubicBezTo>
                    <a:pt x="1120" y="877"/>
                    <a:pt x="1120" y="877"/>
                    <a:pt x="1120" y="877"/>
                  </a:cubicBezTo>
                  <a:cubicBezTo>
                    <a:pt x="1119" y="877"/>
                    <a:pt x="1120" y="877"/>
                    <a:pt x="1120" y="877"/>
                  </a:cubicBezTo>
                  <a:cubicBezTo>
                    <a:pt x="1120" y="877"/>
                    <a:pt x="1120" y="877"/>
                    <a:pt x="1120" y="877"/>
                  </a:cubicBezTo>
                  <a:close/>
                  <a:moveTo>
                    <a:pt x="624" y="1115"/>
                  </a:moveTo>
                  <a:cubicBezTo>
                    <a:pt x="694" y="1044"/>
                    <a:pt x="694" y="1044"/>
                    <a:pt x="694" y="1044"/>
                  </a:cubicBezTo>
                  <a:cubicBezTo>
                    <a:pt x="697" y="1041"/>
                    <a:pt x="702" y="1044"/>
                    <a:pt x="704" y="1045"/>
                  </a:cubicBezTo>
                  <a:cubicBezTo>
                    <a:pt x="723" y="1064"/>
                    <a:pt x="723" y="1064"/>
                    <a:pt x="723" y="1064"/>
                  </a:cubicBezTo>
                  <a:cubicBezTo>
                    <a:pt x="731" y="1072"/>
                    <a:pt x="731" y="1085"/>
                    <a:pt x="731" y="1085"/>
                  </a:cubicBezTo>
                  <a:cubicBezTo>
                    <a:pt x="731" y="1133"/>
                    <a:pt x="731" y="1133"/>
                    <a:pt x="731" y="1133"/>
                  </a:cubicBezTo>
                  <a:cubicBezTo>
                    <a:pt x="731" y="1163"/>
                    <a:pt x="749" y="1182"/>
                    <a:pt x="752" y="1184"/>
                  </a:cubicBezTo>
                  <a:cubicBezTo>
                    <a:pt x="770" y="1203"/>
                    <a:pt x="770" y="1203"/>
                    <a:pt x="770" y="1203"/>
                  </a:cubicBezTo>
                  <a:cubicBezTo>
                    <a:pt x="773" y="1205"/>
                    <a:pt x="777" y="1207"/>
                    <a:pt x="781" y="1207"/>
                  </a:cubicBezTo>
                  <a:cubicBezTo>
                    <a:pt x="784" y="1207"/>
                    <a:pt x="788" y="1205"/>
                    <a:pt x="791" y="1203"/>
                  </a:cubicBezTo>
                  <a:cubicBezTo>
                    <a:pt x="797" y="1197"/>
                    <a:pt x="797" y="1187"/>
                    <a:pt x="791" y="1181"/>
                  </a:cubicBezTo>
                  <a:cubicBezTo>
                    <a:pt x="773" y="1163"/>
                    <a:pt x="773" y="1163"/>
                    <a:pt x="773" y="1163"/>
                  </a:cubicBezTo>
                  <a:cubicBezTo>
                    <a:pt x="773" y="1163"/>
                    <a:pt x="773" y="1163"/>
                    <a:pt x="773" y="1163"/>
                  </a:cubicBezTo>
                  <a:cubicBezTo>
                    <a:pt x="772" y="1163"/>
                    <a:pt x="761" y="1151"/>
                    <a:pt x="761" y="1133"/>
                  </a:cubicBezTo>
                  <a:cubicBezTo>
                    <a:pt x="761" y="1086"/>
                    <a:pt x="761" y="1086"/>
                    <a:pt x="761" y="1086"/>
                  </a:cubicBezTo>
                  <a:cubicBezTo>
                    <a:pt x="761" y="1083"/>
                    <a:pt x="761" y="1060"/>
                    <a:pt x="744" y="1043"/>
                  </a:cubicBezTo>
                  <a:cubicBezTo>
                    <a:pt x="724" y="1023"/>
                    <a:pt x="724" y="1023"/>
                    <a:pt x="724" y="1023"/>
                  </a:cubicBezTo>
                  <a:cubicBezTo>
                    <a:pt x="724" y="1023"/>
                    <a:pt x="724" y="1022"/>
                    <a:pt x="723" y="1022"/>
                  </a:cubicBezTo>
                  <a:cubicBezTo>
                    <a:pt x="714" y="1014"/>
                    <a:pt x="691" y="1005"/>
                    <a:pt x="673" y="1023"/>
                  </a:cubicBezTo>
                  <a:cubicBezTo>
                    <a:pt x="624" y="1072"/>
                    <a:pt x="624" y="1072"/>
                    <a:pt x="624" y="1072"/>
                  </a:cubicBezTo>
                  <a:cubicBezTo>
                    <a:pt x="624" y="627"/>
                    <a:pt x="624" y="627"/>
                    <a:pt x="624" y="627"/>
                  </a:cubicBezTo>
                  <a:cubicBezTo>
                    <a:pt x="690" y="692"/>
                    <a:pt x="690" y="692"/>
                    <a:pt x="690" y="692"/>
                  </a:cubicBezTo>
                  <a:cubicBezTo>
                    <a:pt x="697" y="700"/>
                    <a:pt x="708" y="715"/>
                    <a:pt x="708" y="723"/>
                  </a:cubicBezTo>
                  <a:cubicBezTo>
                    <a:pt x="708" y="813"/>
                    <a:pt x="708" y="813"/>
                    <a:pt x="708" y="813"/>
                  </a:cubicBezTo>
                  <a:cubicBezTo>
                    <a:pt x="708" y="813"/>
                    <a:pt x="708" y="813"/>
                    <a:pt x="708" y="813"/>
                  </a:cubicBezTo>
                  <a:cubicBezTo>
                    <a:pt x="708" y="815"/>
                    <a:pt x="710" y="846"/>
                    <a:pt x="733" y="869"/>
                  </a:cubicBezTo>
                  <a:cubicBezTo>
                    <a:pt x="758" y="894"/>
                    <a:pt x="758" y="894"/>
                    <a:pt x="758" y="894"/>
                  </a:cubicBezTo>
                  <a:cubicBezTo>
                    <a:pt x="761" y="897"/>
                    <a:pt x="765" y="899"/>
                    <a:pt x="769" y="899"/>
                  </a:cubicBezTo>
                  <a:cubicBezTo>
                    <a:pt x="773" y="899"/>
                    <a:pt x="776" y="897"/>
                    <a:pt x="779" y="894"/>
                  </a:cubicBezTo>
                  <a:cubicBezTo>
                    <a:pt x="785" y="889"/>
                    <a:pt x="785" y="879"/>
                    <a:pt x="779" y="873"/>
                  </a:cubicBezTo>
                  <a:cubicBezTo>
                    <a:pt x="754" y="848"/>
                    <a:pt x="754" y="848"/>
                    <a:pt x="754" y="848"/>
                  </a:cubicBezTo>
                  <a:cubicBezTo>
                    <a:pt x="740" y="834"/>
                    <a:pt x="738" y="815"/>
                    <a:pt x="738" y="812"/>
                  </a:cubicBezTo>
                  <a:cubicBezTo>
                    <a:pt x="738" y="723"/>
                    <a:pt x="738" y="723"/>
                    <a:pt x="738" y="723"/>
                  </a:cubicBezTo>
                  <a:cubicBezTo>
                    <a:pt x="738" y="718"/>
                    <a:pt x="737" y="714"/>
                    <a:pt x="736" y="709"/>
                  </a:cubicBezTo>
                  <a:cubicBezTo>
                    <a:pt x="766" y="679"/>
                    <a:pt x="766" y="679"/>
                    <a:pt x="766" y="679"/>
                  </a:cubicBezTo>
                  <a:cubicBezTo>
                    <a:pt x="783" y="661"/>
                    <a:pt x="784" y="629"/>
                    <a:pt x="784" y="626"/>
                  </a:cubicBezTo>
                  <a:cubicBezTo>
                    <a:pt x="784" y="563"/>
                    <a:pt x="784" y="563"/>
                    <a:pt x="784" y="563"/>
                  </a:cubicBezTo>
                  <a:cubicBezTo>
                    <a:pt x="784" y="555"/>
                    <a:pt x="777" y="548"/>
                    <a:pt x="769" y="548"/>
                  </a:cubicBezTo>
                  <a:cubicBezTo>
                    <a:pt x="760" y="548"/>
                    <a:pt x="754" y="555"/>
                    <a:pt x="754" y="563"/>
                  </a:cubicBezTo>
                  <a:cubicBezTo>
                    <a:pt x="754" y="626"/>
                    <a:pt x="754" y="626"/>
                    <a:pt x="754" y="626"/>
                  </a:cubicBezTo>
                  <a:cubicBezTo>
                    <a:pt x="754" y="633"/>
                    <a:pt x="751" y="651"/>
                    <a:pt x="744" y="658"/>
                  </a:cubicBezTo>
                  <a:cubicBezTo>
                    <a:pt x="720" y="682"/>
                    <a:pt x="720" y="682"/>
                    <a:pt x="720" y="682"/>
                  </a:cubicBezTo>
                  <a:cubicBezTo>
                    <a:pt x="716" y="676"/>
                    <a:pt x="712" y="672"/>
                    <a:pt x="711" y="671"/>
                  </a:cubicBezTo>
                  <a:cubicBezTo>
                    <a:pt x="624" y="585"/>
                    <a:pt x="624" y="585"/>
                    <a:pt x="624" y="585"/>
                  </a:cubicBezTo>
                  <a:cubicBezTo>
                    <a:pt x="624" y="380"/>
                    <a:pt x="624" y="380"/>
                    <a:pt x="624" y="380"/>
                  </a:cubicBezTo>
                  <a:cubicBezTo>
                    <a:pt x="624" y="376"/>
                    <a:pt x="628" y="372"/>
                    <a:pt x="632" y="372"/>
                  </a:cubicBezTo>
                  <a:cubicBezTo>
                    <a:pt x="678" y="372"/>
                    <a:pt x="678" y="372"/>
                    <a:pt x="678" y="372"/>
                  </a:cubicBezTo>
                  <a:cubicBezTo>
                    <a:pt x="680" y="372"/>
                    <a:pt x="683" y="374"/>
                    <a:pt x="684" y="376"/>
                  </a:cubicBezTo>
                  <a:cubicBezTo>
                    <a:pt x="723" y="434"/>
                    <a:pt x="723" y="434"/>
                    <a:pt x="723" y="434"/>
                  </a:cubicBezTo>
                  <a:cubicBezTo>
                    <a:pt x="726" y="439"/>
                    <a:pt x="731" y="441"/>
                    <a:pt x="736" y="441"/>
                  </a:cubicBezTo>
                  <a:cubicBezTo>
                    <a:pt x="769" y="441"/>
                    <a:pt x="769" y="441"/>
                    <a:pt x="769" y="441"/>
                  </a:cubicBezTo>
                  <a:cubicBezTo>
                    <a:pt x="771" y="441"/>
                    <a:pt x="772" y="442"/>
                    <a:pt x="774" y="443"/>
                  </a:cubicBezTo>
                  <a:cubicBezTo>
                    <a:pt x="865" y="511"/>
                    <a:pt x="865" y="511"/>
                    <a:pt x="865" y="511"/>
                  </a:cubicBezTo>
                  <a:cubicBezTo>
                    <a:pt x="865" y="511"/>
                    <a:pt x="865" y="511"/>
                    <a:pt x="865" y="511"/>
                  </a:cubicBezTo>
                  <a:cubicBezTo>
                    <a:pt x="867" y="513"/>
                    <a:pt x="868" y="515"/>
                    <a:pt x="868" y="518"/>
                  </a:cubicBezTo>
                  <a:cubicBezTo>
                    <a:pt x="868" y="1032"/>
                    <a:pt x="868" y="1032"/>
                    <a:pt x="868" y="1032"/>
                  </a:cubicBezTo>
                  <a:cubicBezTo>
                    <a:pt x="779" y="943"/>
                    <a:pt x="779" y="943"/>
                    <a:pt x="779" y="943"/>
                  </a:cubicBezTo>
                  <a:cubicBezTo>
                    <a:pt x="773" y="937"/>
                    <a:pt x="764" y="937"/>
                    <a:pt x="758" y="943"/>
                  </a:cubicBezTo>
                  <a:cubicBezTo>
                    <a:pt x="752" y="949"/>
                    <a:pt x="752" y="958"/>
                    <a:pt x="758" y="964"/>
                  </a:cubicBezTo>
                  <a:cubicBezTo>
                    <a:pt x="868" y="1074"/>
                    <a:pt x="868" y="1074"/>
                    <a:pt x="868" y="1074"/>
                  </a:cubicBezTo>
                  <a:cubicBezTo>
                    <a:pt x="868" y="1234"/>
                    <a:pt x="868" y="1234"/>
                    <a:pt x="868" y="1234"/>
                  </a:cubicBezTo>
                  <a:cubicBezTo>
                    <a:pt x="624" y="1234"/>
                    <a:pt x="624" y="1234"/>
                    <a:pt x="624" y="1234"/>
                  </a:cubicBezTo>
                  <a:lnTo>
                    <a:pt x="624" y="1115"/>
                  </a:lnTo>
                  <a:close/>
                  <a:moveTo>
                    <a:pt x="129" y="228"/>
                  </a:moveTo>
                  <a:cubicBezTo>
                    <a:pt x="74" y="228"/>
                    <a:pt x="30" y="184"/>
                    <a:pt x="30" y="129"/>
                  </a:cubicBezTo>
                  <a:cubicBezTo>
                    <a:pt x="30" y="74"/>
                    <a:pt x="74" y="30"/>
                    <a:pt x="129" y="30"/>
                  </a:cubicBezTo>
                  <a:cubicBezTo>
                    <a:pt x="540" y="30"/>
                    <a:pt x="540" y="30"/>
                    <a:pt x="540" y="30"/>
                  </a:cubicBezTo>
                  <a:cubicBezTo>
                    <a:pt x="595" y="30"/>
                    <a:pt x="640" y="74"/>
                    <a:pt x="640" y="129"/>
                  </a:cubicBezTo>
                  <a:cubicBezTo>
                    <a:pt x="640" y="184"/>
                    <a:pt x="595" y="228"/>
                    <a:pt x="540" y="228"/>
                  </a:cubicBezTo>
                  <a:cubicBezTo>
                    <a:pt x="519" y="228"/>
                    <a:pt x="498" y="221"/>
                    <a:pt x="481" y="208"/>
                  </a:cubicBezTo>
                  <a:cubicBezTo>
                    <a:pt x="476" y="204"/>
                    <a:pt x="470" y="204"/>
                    <a:pt x="465" y="206"/>
                  </a:cubicBezTo>
                  <a:cubicBezTo>
                    <a:pt x="460" y="209"/>
                    <a:pt x="457" y="214"/>
                    <a:pt x="457" y="220"/>
                  </a:cubicBezTo>
                  <a:cubicBezTo>
                    <a:pt x="457" y="591"/>
                    <a:pt x="457" y="591"/>
                    <a:pt x="457" y="591"/>
                  </a:cubicBezTo>
                  <a:cubicBezTo>
                    <a:pt x="435" y="574"/>
                    <a:pt x="403" y="549"/>
                    <a:pt x="389" y="535"/>
                  </a:cubicBezTo>
                  <a:cubicBezTo>
                    <a:pt x="373" y="519"/>
                    <a:pt x="372" y="506"/>
                    <a:pt x="372" y="504"/>
                  </a:cubicBezTo>
                  <a:cubicBezTo>
                    <a:pt x="373" y="503"/>
                    <a:pt x="373" y="503"/>
                    <a:pt x="373" y="502"/>
                  </a:cubicBezTo>
                  <a:cubicBezTo>
                    <a:pt x="373" y="421"/>
                    <a:pt x="373" y="421"/>
                    <a:pt x="373" y="421"/>
                  </a:cubicBezTo>
                  <a:cubicBezTo>
                    <a:pt x="373" y="394"/>
                    <a:pt x="354" y="375"/>
                    <a:pt x="351" y="372"/>
                  </a:cubicBezTo>
                  <a:cubicBezTo>
                    <a:pt x="313" y="334"/>
                    <a:pt x="313" y="334"/>
                    <a:pt x="313" y="334"/>
                  </a:cubicBezTo>
                  <a:cubicBezTo>
                    <a:pt x="307" y="328"/>
                    <a:pt x="297" y="328"/>
                    <a:pt x="291" y="334"/>
                  </a:cubicBezTo>
                  <a:cubicBezTo>
                    <a:pt x="286" y="340"/>
                    <a:pt x="286" y="349"/>
                    <a:pt x="291" y="355"/>
                  </a:cubicBezTo>
                  <a:cubicBezTo>
                    <a:pt x="330" y="394"/>
                    <a:pt x="330" y="394"/>
                    <a:pt x="330" y="394"/>
                  </a:cubicBezTo>
                  <a:cubicBezTo>
                    <a:pt x="330" y="394"/>
                    <a:pt x="330" y="394"/>
                    <a:pt x="330" y="394"/>
                  </a:cubicBezTo>
                  <a:cubicBezTo>
                    <a:pt x="330" y="394"/>
                    <a:pt x="343" y="406"/>
                    <a:pt x="343" y="421"/>
                  </a:cubicBezTo>
                  <a:cubicBezTo>
                    <a:pt x="343" y="501"/>
                    <a:pt x="343" y="501"/>
                    <a:pt x="343" y="501"/>
                  </a:cubicBezTo>
                  <a:cubicBezTo>
                    <a:pt x="342" y="508"/>
                    <a:pt x="342" y="531"/>
                    <a:pt x="368" y="557"/>
                  </a:cubicBezTo>
                  <a:cubicBezTo>
                    <a:pt x="388" y="577"/>
                    <a:pt x="439" y="615"/>
                    <a:pt x="457" y="628"/>
                  </a:cubicBezTo>
                  <a:cubicBezTo>
                    <a:pt x="457" y="1171"/>
                    <a:pt x="457" y="1171"/>
                    <a:pt x="457" y="1171"/>
                  </a:cubicBezTo>
                  <a:cubicBezTo>
                    <a:pt x="354" y="1063"/>
                    <a:pt x="354" y="1063"/>
                    <a:pt x="354" y="1063"/>
                  </a:cubicBezTo>
                  <a:cubicBezTo>
                    <a:pt x="353" y="1062"/>
                    <a:pt x="352" y="1062"/>
                    <a:pt x="351" y="1061"/>
                  </a:cubicBezTo>
                  <a:cubicBezTo>
                    <a:pt x="350" y="1060"/>
                    <a:pt x="327" y="1042"/>
                    <a:pt x="326" y="993"/>
                  </a:cubicBezTo>
                  <a:cubicBezTo>
                    <a:pt x="325" y="947"/>
                    <a:pt x="325" y="934"/>
                    <a:pt x="326" y="931"/>
                  </a:cubicBezTo>
                  <a:cubicBezTo>
                    <a:pt x="329" y="919"/>
                    <a:pt x="341" y="889"/>
                    <a:pt x="355" y="876"/>
                  </a:cubicBezTo>
                  <a:cubicBezTo>
                    <a:pt x="376" y="858"/>
                    <a:pt x="381" y="852"/>
                    <a:pt x="382" y="851"/>
                  </a:cubicBezTo>
                  <a:cubicBezTo>
                    <a:pt x="387" y="844"/>
                    <a:pt x="386" y="835"/>
                    <a:pt x="380" y="830"/>
                  </a:cubicBezTo>
                  <a:cubicBezTo>
                    <a:pt x="373" y="825"/>
                    <a:pt x="364" y="826"/>
                    <a:pt x="359" y="832"/>
                  </a:cubicBezTo>
                  <a:cubicBezTo>
                    <a:pt x="358" y="832"/>
                    <a:pt x="354" y="837"/>
                    <a:pt x="335" y="854"/>
                  </a:cubicBezTo>
                  <a:cubicBezTo>
                    <a:pt x="334" y="856"/>
                    <a:pt x="332" y="858"/>
                    <a:pt x="330" y="859"/>
                  </a:cubicBezTo>
                  <a:cubicBezTo>
                    <a:pt x="304" y="831"/>
                    <a:pt x="304" y="831"/>
                    <a:pt x="304" y="831"/>
                  </a:cubicBezTo>
                  <a:cubicBezTo>
                    <a:pt x="299" y="825"/>
                    <a:pt x="289" y="825"/>
                    <a:pt x="283" y="830"/>
                  </a:cubicBezTo>
                  <a:cubicBezTo>
                    <a:pt x="277" y="836"/>
                    <a:pt x="277" y="846"/>
                    <a:pt x="282" y="852"/>
                  </a:cubicBezTo>
                  <a:cubicBezTo>
                    <a:pt x="313" y="885"/>
                    <a:pt x="313" y="885"/>
                    <a:pt x="313" y="885"/>
                  </a:cubicBezTo>
                  <a:cubicBezTo>
                    <a:pt x="303" y="903"/>
                    <a:pt x="298" y="920"/>
                    <a:pt x="297" y="923"/>
                  </a:cubicBezTo>
                  <a:cubicBezTo>
                    <a:pt x="297" y="924"/>
                    <a:pt x="297" y="924"/>
                    <a:pt x="297" y="924"/>
                  </a:cubicBezTo>
                  <a:cubicBezTo>
                    <a:pt x="295" y="929"/>
                    <a:pt x="295" y="953"/>
                    <a:pt x="296" y="994"/>
                  </a:cubicBezTo>
                  <a:cubicBezTo>
                    <a:pt x="298" y="1053"/>
                    <a:pt x="326" y="1079"/>
                    <a:pt x="333" y="1085"/>
                  </a:cubicBezTo>
                  <a:cubicBezTo>
                    <a:pt x="457" y="1214"/>
                    <a:pt x="457" y="1214"/>
                    <a:pt x="457" y="1214"/>
                  </a:cubicBezTo>
                  <a:cubicBezTo>
                    <a:pt x="457" y="1234"/>
                    <a:pt x="457" y="1234"/>
                    <a:pt x="457" y="1234"/>
                  </a:cubicBezTo>
                  <a:cubicBezTo>
                    <a:pt x="212" y="1234"/>
                    <a:pt x="212" y="1234"/>
                    <a:pt x="212" y="1234"/>
                  </a:cubicBezTo>
                  <a:cubicBezTo>
                    <a:pt x="212" y="1232"/>
                    <a:pt x="212" y="1232"/>
                    <a:pt x="212" y="1232"/>
                  </a:cubicBezTo>
                  <a:cubicBezTo>
                    <a:pt x="287" y="1155"/>
                    <a:pt x="287" y="1155"/>
                    <a:pt x="287" y="1155"/>
                  </a:cubicBezTo>
                  <a:cubicBezTo>
                    <a:pt x="293" y="1149"/>
                    <a:pt x="292" y="1140"/>
                    <a:pt x="286" y="1134"/>
                  </a:cubicBezTo>
                  <a:cubicBezTo>
                    <a:pt x="281" y="1128"/>
                    <a:pt x="271" y="1128"/>
                    <a:pt x="265" y="1134"/>
                  </a:cubicBezTo>
                  <a:cubicBezTo>
                    <a:pt x="212" y="1188"/>
                    <a:pt x="212" y="1188"/>
                    <a:pt x="212" y="1188"/>
                  </a:cubicBezTo>
                  <a:cubicBezTo>
                    <a:pt x="212" y="666"/>
                    <a:pt x="212" y="666"/>
                    <a:pt x="212" y="666"/>
                  </a:cubicBezTo>
                  <a:cubicBezTo>
                    <a:pt x="260" y="707"/>
                    <a:pt x="260" y="707"/>
                    <a:pt x="260" y="707"/>
                  </a:cubicBezTo>
                  <a:cubicBezTo>
                    <a:pt x="265" y="712"/>
                    <a:pt x="293" y="738"/>
                    <a:pt x="324" y="738"/>
                  </a:cubicBezTo>
                  <a:cubicBezTo>
                    <a:pt x="333" y="738"/>
                    <a:pt x="340" y="738"/>
                    <a:pt x="345" y="738"/>
                  </a:cubicBezTo>
                  <a:cubicBezTo>
                    <a:pt x="355" y="738"/>
                    <a:pt x="358" y="738"/>
                    <a:pt x="359" y="738"/>
                  </a:cubicBezTo>
                  <a:cubicBezTo>
                    <a:pt x="367" y="738"/>
                    <a:pt x="373" y="730"/>
                    <a:pt x="373" y="722"/>
                  </a:cubicBezTo>
                  <a:cubicBezTo>
                    <a:pt x="372" y="714"/>
                    <a:pt x="365" y="708"/>
                    <a:pt x="357" y="708"/>
                  </a:cubicBezTo>
                  <a:cubicBezTo>
                    <a:pt x="356" y="708"/>
                    <a:pt x="350" y="709"/>
                    <a:pt x="324" y="708"/>
                  </a:cubicBezTo>
                  <a:cubicBezTo>
                    <a:pt x="307" y="708"/>
                    <a:pt x="287" y="692"/>
                    <a:pt x="281" y="685"/>
                  </a:cubicBezTo>
                  <a:cubicBezTo>
                    <a:pt x="281" y="685"/>
                    <a:pt x="280" y="685"/>
                    <a:pt x="280" y="684"/>
                  </a:cubicBezTo>
                  <a:cubicBezTo>
                    <a:pt x="212" y="627"/>
                    <a:pt x="212" y="627"/>
                    <a:pt x="212" y="627"/>
                  </a:cubicBezTo>
                  <a:cubicBezTo>
                    <a:pt x="212" y="561"/>
                    <a:pt x="212" y="561"/>
                    <a:pt x="212" y="561"/>
                  </a:cubicBezTo>
                  <a:cubicBezTo>
                    <a:pt x="298" y="482"/>
                    <a:pt x="298" y="482"/>
                    <a:pt x="298" y="482"/>
                  </a:cubicBezTo>
                  <a:cubicBezTo>
                    <a:pt x="304" y="476"/>
                    <a:pt x="305" y="467"/>
                    <a:pt x="299" y="461"/>
                  </a:cubicBezTo>
                  <a:cubicBezTo>
                    <a:pt x="293" y="454"/>
                    <a:pt x="284" y="454"/>
                    <a:pt x="278" y="460"/>
                  </a:cubicBezTo>
                  <a:cubicBezTo>
                    <a:pt x="212" y="520"/>
                    <a:pt x="212" y="520"/>
                    <a:pt x="212" y="520"/>
                  </a:cubicBezTo>
                  <a:cubicBezTo>
                    <a:pt x="212" y="220"/>
                    <a:pt x="212" y="220"/>
                    <a:pt x="212" y="220"/>
                  </a:cubicBezTo>
                  <a:cubicBezTo>
                    <a:pt x="212" y="214"/>
                    <a:pt x="209" y="209"/>
                    <a:pt x="204" y="206"/>
                  </a:cubicBezTo>
                  <a:cubicBezTo>
                    <a:pt x="199" y="204"/>
                    <a:pt x="193" y="204"/>
                    <a:pt x="188" y="208"/>
                  </a:cubicBezTo>
                  <a:cubicBezTo>
                    <a:pt x="171" y="221"/>
                    <a:pt x="150" y="228"/>
                    <a:pt x="129" y="228"/>
                  </a:cubicBezTo>
                  <a:close/>
                  <a:moveTo>
                    <a:pt x="325" y="932"/>
                  </a:moveTo>
                  <a:cubicBezTo>
                    <a:pt x="325" y="932"/>
                    <a:pt x="325" y="932"/>
                    <a:pt x="325" y="932"/>
                  </a:cubicBezTo>
                  <a:cubicBezTo>
                    <a:pt x="326" y="932"/>
                    <a:pt x="325" y="933"/>
                    <a:pt x="325" y="932"/>
                  </a:cubicBezTo>
                  <a:cubicBezTo>
                    <a:pt x="325" y="932"/>
                    <a:pt x="325" y="932"/>
                    <a:pt x="325" y="932"/>
                  </a:cubicBezTo>
                  <a:close/>
                  <a:moveTo>
                    <a:pt x="1463" y="1455"/>
                  </a:moveTo>
                  <a:cubicBezTo>
                    <a:pt x="1463" y="1459"/>
                    <a:pt x="1459" y="1463"/>
                    <a:pt x="1455" y="1463"/>
                  </a:cubicBezTo>
                  <a:cubicBezTo>
                    <a:pt x="38" y="1463"/>
                    <a:pt x="38" y="1463"/>
                    <a:pt x="38" y="1463"/>
                  </a:cubicBezTo>
                  <a:cubicBezTo>
                    <a:pt x="33" y="1463"/>
                    <a:pt x="30" y="1459"/>
                    <a:pt x="30" y="1455"/>
                  </a:cubicBezTo>
                  <a:cubicBezTo>
                    <a:pt x="30" y="1363"/>
                    <a:pt x="30" y="1363"/>
                    <a:pt x="30" y="1363"/>
                  </a:cubicBezTo>
                  <a:cubicBezTo>
                    <a:pt x="30" y="1359"/>
                    <a:pt x="33" y="1356"/>
                    <a:pt x="38" y="1356"/>
                  </a:cubicBezTo>
                  <a:cubicBezTo>
                    <a:pt x="106" y="1356"/>
                    <a:pt x="106" y="1356"/>
                    <a:pt x="106" y="1356"/>
                  </a:cubicBezTo>
                  <a:cubicBezTo>
                    <a:pt x="114" y="1356"/>
                    <a:pt x="121" y="1349"/>
                    <a:pt x="121" y="1341"/>
                  </a:cubicBezTo>
                  <a:cubicBezTo>
                    <a:pt x="121" y="1272"/>
                    <a:pt x="121" y="1272"/>
                    <a:pt x="121" y="1272"/>
                  </a:cubicBezTo>
                  <a:cubicBezTo>
                    <a:pt x="121" y="1268"/>
                    <a:pt x="125" y="1264"/>
                    <a:pt x="129" y="1264"/>
                  </a:cubicBezTo>
                  <a:cubicBezTo>
                    <a:pt x="197" y="1264"/>
                    <a:pt x="197" y="1264"/>
                    <a:pt x="197" y="1264"/>
                  </a:cubicBezTo>
                  <a:cubicBezTo>
                    <a:pt x="472" y="1264"/>
                    <a:pt x="472" y="1264"/>
                    <a:pt x="472" y="1264"/>
                  </a:cubicBezTo>
                  <a:cubicBezTo>
                    <a:pt x="609" y="1264"/>
                    <a:pt x="609" y="1264"/>
                    <a:pt x="609" y="1264"/>
                  </a:cubicBezTo>
                  <a:cubicBezTo>
                    <a:pt x="883" y="1264"/>
                    <a:pt x="883" y="1264"/>
                    <a:pt x="883" y="1264"/>
                  </a:cubicBezTo>
                  <a:cubicBezTo>
                    <a:pt x="1021" y="1264"/>
                    <a:pt x="1021" y="1264"/>
                    <a:pt x="1021" y="1264"/>
                  </a:cubicBezTo>
                  <a:cubicBezTo>
                    <a:pt x="1295" y="1264"/>
                    <a:pt x="1295" y="1264"/>
                    <a:pt x="1295" y="1264"/>
                  </a:cubicBezTo>
                  <a:cubicBezTo>
                    <a:pt x="1364" y="1264"/>
                    <a:pt x="1364" y="1264"/>
                    <a:pt x="1364" y="1264"/>
                  </a:cubicBezTo>
                  <a:cubicBezTo>
                    <a:pt x="1368" y="1264"/>
                    <a:pt x="1371" y="1268"/>
                    <a:pt x="1371" y="1272"/>
                  </a:cubicBezTo>
                  <a:cubicBezTo>
                    <a:pt x="1371" y="1341"/>
                    <a:pt x="1371" y="1341"/>
                    <a:pt x="1371" y="1341"/>
                  </a:cubicBezTo>
                  <a:cubicBezTo>
                    <a:pt x="1371" y="1349"/>
                    <a:pt x="1378" y="1356"/>
                    <a:pt x="1386" y="1356"/>
                  </a:cubicBezTo>
                  <a:cubicBezTo>
                    <a:pt x="1455" y="1356"/>
                    <a:pt x="1455" y="1356"/>
                    <a:pt x="1455" y="1356"/>
                  </a:cubicBezTo>
                  <a:cubicBezTo>
                    <a:pt x="1459" y="1356"/>
                    <a:pt x="1463" y="1359"/>
                    <a:pt x="1463" y="1363"/>
                  </a:cubicBezTo>
                  <a:lnTo>
                    <a:pt x="1463" y="14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 name="Freeform 90"/>
            <p:cNvSpPr>
              <a:spLocks noEditPoints="1"/>
            </p:cNvSpPr>
            <p:nvPr/>
          </p:nvSpPr>
          <p:spPr bwMode="auto">
            <a:xfrm>
              <a:off x="859482" y="4699699"/>
              <a:ext cx="330200" cy="92075"/>
            </a:xfrm>
            <a:custGeom>
              <a:avLst/>
              <a:gdLst>
                <a:gd name="T0" fmla="*/ 161 w 567"/>
                <a:gd name="T1" fmla="*/ 99 h 158"/>
                <a:gd name="T2" fmla="*/ 169 w 567"/>
                <a:gd name="T3" fmla="*/ 94 h 158"/>
                <a:gd name="T4" fmla="*/ 399 w 567"/>
                <a:gd name="T5" fmla="*/ 94 h 158"/>
                <a:gd name="T6" fmla="*/ 406 w 567"/>
                <a:gd name="T7" fmla="*/ 99 h 158"/>
                <a:gd name="T8" fmla="*/ 485 w 567"/>
                <a:gd name="T9" fmla="*/ 158 h 158"/>
                <a:gd name="T10" fmla="*/ 567 w 567"/>
                <a:gd name="T11" fmla="*/ 79 h 158"/>
                <a:gd name="T12" fmla="*/ 485 w 567"/>
                <a:gd name="T13" fmla="*/ 0 h 158"/>
                <a:gd name="T14" fmla="*/ 82 w 567"/>
                <a:gd name="T15" fmla="*/ 0 h 158"/>
                <a:gd name="T16" fmla="*/ 0 w 567"/>
                <a:gd name="T17" fmla="*/ 79 h 158"/>
                <a:gd name="T18" fmla="*/ 82 w 567"/>
                <a:gd name="T19" fmla="*/ 158 h 158"/>
                <a:gd name="T20" fmla="*/ 161 w 567"/>
                <a:gd name="T21" fmla="*/ 99 h 158"/>
                <a:gd name="T22" fmla="*/ 133 w 567"/>
                <a:gd name="T23" fmla="*/ 91 h 158"/>
                <a:gd name="T24" fmla="*/ 82 w 567"/>
                <a:gd name="T25" fmla="*/ 128 h 158"/>
                <a:gd name="T26" fmla="*/ 30 w 567"/>
                <a:gd name="T27" fmla="*/ 79 h 158"/>
                <a:gd name="T28" fmla="*/ 82 w 567"/>
                <a:gd name="T29" fmla="*/ 30 h 158"/>
                <a:gd name="T30" fmla="*/ 485 w 567"/>
                <a:gd name="T31" fmla="*/ 30 h 158"/>
                <a:gd name="T32" fmla="*/ 537 w 567"/>
                <a:gd name="T33" fmla="*/ 79 h 158"/>
                <a:gd name="T34" fmla="*/ 485 w 567"/>
                <a:gd name="T35" fmla="*/ 128 h 158"/>
                <a:gd name="T36" fmla="*/ 435 w 567"/>
                <a:gd name="T37" fmla="*/ 91 h 158"/>
                <a:gd name="T38" fmla="*/ 399 w 567"/>
                <a:gd name="T39" fmla="*/ 64 h 158"/>
                <a:gd name="T40" fmla="*/ 169 w 567"/>
                <a:gd name="T41" fmla="*/ 64 h 158"/>
                <a:gd name="T42" fmla="*/ 133 w 567"/>
                <a:gd name="T43" fmla="*/ 9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7" h="158">
                  <a:moveTo>
                    <a:pt x="161" y="99"/>
                  </a:moveTo>
                  <a:cubicBezTo>
                    <a:pt x="162" y="96"/>
                    <a:pt x="165" y="94"/>
                    <a:pt x="169" y="94"/>
                  </a:cubicBezTo>
                  <a:cubicBezTo>
                    <a:pt x="399" y="94"/>
                    <a:pt x="399" y="94"/>
                    <a:pt x="399" y="94"/>
                  </a:cubicBezTo>
                  <a:cubicBezTo>
                    <a:pt x="402" y="94"/>
                    <a:pt x="405" y="96"/>
                    <a:pt x="406" y="99"/>
                  </a:cubicBezTo>
                  <a:cubicBezTo>
                    <a:pt x="415" y="134"/>
                    <a:pt x="448" y="158"/>
                    <a:pt x="485" y="158"/>
                  </a:cubicBezTo>
                  <a:cubicBezTo>
                    <a:pt x="530" y="158"/>
                    <a:pt x="567" y="123"/>
                    <a:pt x="567" y="79"/>
                  </a:cubicBezTo>
                  <a:cubicBezTo>
                    <a:pt x="567" y="35"/>
                    <a:pt x="530" y="0"/>
                    <a:pt x="485" y="0"/>
                  </a:cubicBezTo>
                  <a:cubicBezTo>
                    <a:pt x="82" y="0"/>
                    <a:pt x="82" y="0"/>
                    <a:pt x="82" y="0"/>
                  </a:cubicBezTo>
                  <a:cubicBezTo>
                    <a:pt x="37" y="0"/>
                    <a:pt x="0" y="35"/>
                    <a:pt x="0" y="79"/>
                  </a:cubicBezTo>
                  <a:cubicBezTo>
                    <a:pt x="0" y="123"/>
                    <a:pt x="37" y="158"/>
                    <a:pt x="82" y="158"/>
                  </a:cubicBezTo>
                  <a:cubicBezTo>
                    <a:pt x="120" y="158"/>
                    <a:pt x="152" y="134"/>
                    <a:pt x="161" y="99"/>
                  </a:cubicBezTo>
                  <a:close/>
                  <a:moveTo>
                    <a:pt x="133" y="91"/>
                  </a:moveTo>
                  <a:cubicBezTo>
                    <a:pt x="127" y="113"/>
                    <a:pt x="106" y="128"/>
                    <a:pt x="82" y="128"/>
                  </a:cubicBezTo>
                  <a:cubicBezTo>
                    <a:pt x="54" y="128"/>
                    <a:pt x="30" y="106"/>
                    <a:pt x="30" y="79"/>
                  </a:cubicBezTo>
                  <a:cubicBezTo>
                    <a:pt x="30" y="52"/>
                    <a:pt x="54" y="30"/>
                    <a:pt x="82" y="30"/>
                  </a:cubicBezTo>
                  <a:cubicBezTo>
                    <a:pt x="485" y="30"/>
                    <a:pt x="485" y="30"/>
                    <a:pt x="485" y="30"/>
                  </a:cubicBezTo>
                  <a:cubicBezTo>
                    <a:pt x="514" y="30"/>
                    <a:pt x="537" y="52"/>
                    <a:pt x="537" y="79"/>
                  </a:cubicBezTo>
                  <a:cubicBezTo>
                    <a:pt x="537" y="106"/>
                    <a:pt x="514" y="128"/>
                    <a:pt x="485" y="128"/>
                  </a:cubicBezTo>
                  <a:cubicBezTo>
                    <a:pt x="461" y="128"/>
                    <a:pt x="441" y="113"/>
                    <a:pt x="435" y="91"/>
                  </a:cubicBezTo>
                  <a:cubicBezTo>
                    <a:pt x="431" y="75"/>
                    <a:pt x="416" y="64"/>
                    <a:pt x="399" y="64"/>
                  </a:cubicBezTo>
                  <a:cubicBezTo>
                    <a:pt x="169" y="64"/>
                    <a:pt x="169" y="64"/>
                    <a:pt x="169" y="64"/>
                  </a:cubicBezTo>
                  <a:cubicBezTo>
                    <a:pt x="152" y="64"/>
                    <a:pt x="137" y="75"/>
                    <a:pt x="133"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1" name="Freeform 91"/>
            <p:cNvSpPr>
              <a:spLocks/>
            </p:cNvSpPr>
            <p:nvPr/>
          </p:nvSpPr>
          <p:spPr bwMode="auto">
            <a:xfrm>
              <a:off x="856307" y="5482337"/>
              <a:ext cx="814388" cy="17463"/>
            </a:xfrm>
            <a:custGeom>
              <a:avLst/>
              <a:gdLst>
                <a:gd name="T0" fmla="*/ 1387 w 1402"/>
                <a:gd name="T1" fmla="*/ 0 h 30"/>
                <a:gd name="T2" fmla="*/ 15 w 1402"/>
                <a:gd name="T3" fmla="*/ 0 h 30"/>
                <a:gd name="T4" fmla="*/ 0 w 1402"/>
                <a:gd name="T5" fmla="*/ 15 h 30"/>
                <a:gd name="T6" fmla="*/ 15 w 1402"/>
                <a:gd name="T7" fmla="*/ 30 h 30"/>
                <a:gd name="T8" fmla="*/ 1387 w 1402"/>
                <a:gd name="T9" fmla="*/ 30 h 30"/>
                <a:gd name="T10" fmla="*/ 1402 w 1402"/>
                <a:gd name="T11" fmla="*/ 15 h 30"/>
                <a:gd name="T12" fmla="*/ 1387 w 1402"/>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402" h="30">
                  <a:moveTo>
                    <a:pt x="1387" y="0"/>
                  </a:moveTo>
                  <a:cubicBezTo>
                    <a:pt x="15" y="0"/>
                    <a:pt x="15" y="0"/>
                    <a:pt x="15" y="0"/>
                  </a:cubicBezTo>
                  <a:cubicBezTo>
                    <a:pt x="7" y="0"/>
                    <a:pt x="0" y="7"/>
                    <a:pt x="0" y="15"/>
                  </a:cubicBezTo>
                  <a:cubicBezTo>
                    <a:pt x="0" y="24"/>
                    <a:pt x="7" y="30"/>
                    <a:pt x="15" y="30"/>
                  </a:cubicBezTo>
                  <a:cubicBezTo>
                    <a:pt x="1387" y="30"/>
                    <a:pt x="1387" y="30"/>
                    <a:pt x="1387" y="30"/>
                  </a:cubicBezTo>
                  <a:cubicBezTo>
                    <a:pt x="1396" y="30"/>
                    <a:pt x="1402" y="24"/>
                    <a:pt x="1402" y="15"/>
                  </a:cubicBezTo>
                  <a:cubicBezTo>
                    <a:pt x="1402" y="7"/>
                    <a:pt x="1396" y="0"/>
                    <a:pt x="138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2" name="Freeform 92"/>
            <p:cNvSpPr>
              <a:spLocks/>
            </p:cNvSpPr>
            <p:nvPr/>
          </p:nvSpPr>
          <p:spPr bwMode="auto">
            <a:xfrm>
              <a:off x="910282" y="5429949"/>
              <a:ext cx="708025" cy="17463"/>
            </a:xfrm>
            <a:custGeom>
              <a:avLst/>
              <a:gdLst>
                <a:gd name="T0" fmla="*/ 15 w 1219"/>
                <a:gd name="T1" fmla="*/ 30 h 30"/>
                <a:gd name="T2" fmla="*/ 1204 w 1219"/>
                <a:gd name="T3" fmla="*/ 30 h 30"/>
                <a:gd name="T4" fmla="*/ 1219 w 1219"/>
                <a:gd name="T5" fmla="*/ 15 h 30"/>
                <a:gd name="T6" fmla="*/ 1204 w 1219"/>
                <a:gd name="T7" fmla="*/ 0 h 30"/>
                <a:gd name="T8" fmla="*/ 15 w 1219"/>
                <a:gd name="T9" fmla="*/ 0 h 30"/>
                <a:gd name="T10" fmla="*/ 0 w 1219"/>
                <a:gd name="T11" fmla="*/ 15 h 30"/>
                <a:gd name="T12" fmla="*/ 15 w 1219"/>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1219" h="30">
                  <a:moveTo>
                    <a:pt x="15" y="30"/>
                  </a:moveTo>
                  <a:cubicBezTo>
                    <a:pt x="1204" y="30"/>
                    <a:pt x="1204" y="30"/>
                    <a:pt x="1204" y="30"/>
                  </a:cubicBezTo>
                  <a:cubicBezTo>
                    <a:pt x="1212" y="30"/>
                    <a:pt x="1219" y="23"/>
                    <a:pt x="1219" y="15"/>
                  </a:cubicBezTo>
                  <a:cubicBezTo>
                    <a:pt x="1219" y="6"/>
                    <a:pt x="1212" y="0"/>
                    <a:pt x="1204" y="0"/>
                  </a:cubicBezTo>
                  <a:cubicBezTo>
                    <a:pt x="15" y="0"/>
                    <a:pt x="15" y="0"/>
                    <a:pt x="15" y="0"/>
                  </a:cubicBezTo>
                  <a:cubicBezTo>
                    <a:pt x="7" y="0"/>
                    <a:pt x="0" y="6"/>
                    <a:pt x="0" y="15"/>
                  </a:cubicBezTo>
                  <a:cubicBezTo>
                    <a:pt x="0" y="23"/>
                    <a:pt x="7" y="30"/>
                    <a:pt x="1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3" name="Freeform 93"/>
            <p:cNvSpPr>
              <a:spLocks/>
            </p:cNvSpPr>
            <p:nvPr/>
          </p:nvSpPr>
          <p:spPr bwMode="auto">
            <a:xfrm>
              <a:off x="962669" y="4782249"/>
              <a:ext cx="120650" cy="17463"/>
            </a:xfrm>
            <a:custGeom>
              <a:avLst/>
              <a:gdLst>
                <a:gd name="T0" fmla="*/ 192 w 207"/>
                <a:gd name="T1" fmla="*/ 0 h 30"/>
                <a:gd name="T2" fmla="*/ 15 w 207"/>
                <a:gd name="T3" fmla="*/ 0 h 30"/>
                <a:gd name="T4" fmla="*/ 0 w 207"/>
                <a:gd name="T5" fmla="*/ 15 h 30"/>
                <a:gd name="T6" fmla="*/ 15 w 207"/>
                <a:gd name="T7" fmla="*/ 30 h 30"/>
                <a:gd name="T8" fmla="*/ 192 w 207"/>
                <a:gd name="T9" fmla="*/ 30 h 30"/>
                <a:gd name="T10" fmla="*/ 207 w 207"/>
                <a:gd name="T11" fmla="*/ 15 h 30"/>
                <a:gd name="T12" fmla="*/ 192 w 20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07" h="30">
                  <a:moveTo>
                    <a:pt x="192" y="0"/>
                  </a:moveTo>
                  <a:cubicBezTo>
                    <a:pt x="15" y="0"/>
                    <a:pt x="15" y="0"/>
                    <a:pt x="15" y="0"/>
                  </a:cubicBezTo>
                  <a:cubicBezTo>
                    <a:pt x="6" y="0"/>
                    <a:pt x="0" y="7"/>
                    <a:pt x="0" y="15"/>
                  </a:cubicBezTo>
                  <a:cubicBezTo>
                    <a:pt x="0" y="23"/>
                    <a:pt x="6" y="30"/>
                    <a:pt x="15" y="30"/>
                  </a:cubicBezTo>
                  <a:cubicBezTo>
                    <a:pt x="192" y="30"/>
                    <a:pt x="192" y="30"/>
                    <a:pt x="192" y="30"/>
                  </a:cubicBezTo>
                  <a:cubicBezTo>
                    <a:pt x="201" y="30"/>
                    <a:pt x="207" y="23"/>
                    <a:pt x="207" y="15"/>
                  </a:cubicBezTo>
                  <a:cubicBezTo>
                    <a:pt x="207" y="7"/>
                    <a:pt x="201"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52" name="Группа 51"/>
          <p:cNvGrpSpPr/>
          <p:nvPr/>
        </p:nvGrpSpPr>
        <p:grpSpPr>
          <a:xfrm>
            <a:off x="832740" y="7038027"/>
            <a:ext cx="825036" cy="922260"/>
            <a:chOff x="14801774" y="8939106"/>
            <a:chExt cx="969962" cy="1084263"/>
          </a:xfrm>
          <a:solidFill>
            <a:schemeClr val="bg1"/>
          </a:solidFill>
        </p:grpSpPr>
        <p:sp>
          <p:nvSpPr>
            <p:cNvPr id="46" name="Freeform 5"/>
            <p:cNvSpPr>
              <a:spLocks/>
            </p:cNvSpPr>
            <p:nvPr/>
          </p:nvSpPr>
          <p:spPr bwMode="auto">
            <a:xfrm>
              <a:off x="14801774" y="9645544"/>
              <a:ext cx="368300" cy="377825"/>
            </a:xfrm>
            <a:custGeom>
              <a:avLst/>
              <a:gdLst>
                <a:gd name="T0" fmla="*/ 227 w 488"/>
                <a:gd name="T1" fmla="*/ 500 h 500"/>
                <a:gd name="T2" fmla="*/ 224 w 488"/>
                <a:gd name="T3" fmla="*/ 500 h 500"/>
                <a:gd name="T4" fmla="*/ 212 w 488"/>
                <a:gd name="T5" fmla="*/ 488 h 500"/>
                <a:gd name="T6" fmla="*/ 182 w 488"/>
                <a:gd name="T7" fmla="*/ 329 h 500"/>
                <a:gd name="T8" fmla="*/ 19 w 488"/>
                <a:gd name="T9" fmla="*/ 369 h 500"/>
                <a:gd name="T10" fmla="*/ 4 w 488"/>
                <a:gd name="T11" fmla="*/ 364 h 500"/>
                <a:gd name="T12" fmla="*/ 3 w 488"/>
                <a:gd name="T13" fmla="*/ 347 h 500"/>
                <a:gd name="T14" fmla="*/ 219 w 488"/>
                <a:gd name="T15" fmla="*/ 9 h 500"/>
                <a:gd name="T16" fmla="*/ 239 w 488"/>
                <a:gd name="T17" fmla="*/ 4 h 500"/>
                <a:gd name="T18" fmla="*/ 244 w 488"/>
                <a:gd name="T19" fmla="*/ 25 h 500"/>
                <a:gd name="T20" fmla="*/ 49 w 488"/>
                <a:gd name="T21" fmla="*/ 331 h 500"/>
                <a:gd name="T22" fmla="*/ 190 w 488"/>
                <a:gd name="T23" fmla="*/ 296 h 500"/>
                <a:gd name="T24" fmla="*/ 201 w 488"/>
                <a:gd name="T25" fmla="*/ 298 h 500"/>
                <a:gd name="T26" fmla="*/ 208 w 488"/>
                <a:gd name="T27" fmla="*/ 308 h 500"/>
                <a:gd name="T28" fmla="*/ 235 w 488"/>
                <a:gd name="T29" fmla="*/ 445 h 500"/>
                <a:gd name="T30" fmla="*/ 458 w 488"/>
                <a:gd name="T31" fmla="*/ 95 h 500"/>
                <a:gd name="T32" fmla="*/ 478 w 488"/>
                <a:gd name="T33" fmla="*/ 91 h 500"/>
                <a:gd name="T34" fmla="*/ 483 w 488"/>
                <a:gd name="T35" fmla="*/ 111 h 500"/>
                <a:gd name="T36" fmla="*/ 240 w 488"/>
                <a:gd name="T37" fmla="*/ 493 h 500"/>
                <a:gd name="T38" fmla="*/ 227 w 488"/>
                <a:gd name="T39" fmla="*/ 50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8" h="500">
                  <a:moveTo>
                    <a:pt x="227" y="500"/>
                  </a:moveTo>
                  <a:cubicBezTo>
                    <a:pt x="226" y="500"/>
                    <a:pt x="225" y="500"/>
                    <a:pt x="224" y="500"/>
                  </a:cubicBezTo>
                  <a:cubicBezTo>
                    <a:pt x="218" y="498"/>
                    <a:pt x="214" y="494"/>
                    <a:pt x="212" y="488"/>
                  </a:cubicBezTo>
                  <a:cubicBezTo>
                    <a:pt x="182" y="329"/>
                    <a:pt x="182" y="329"/>
                    <a:pt x="182" y="329"/>
                  </a:cubicBezTo>
                  <a:cubicBezTo>
                    <a:pt x="19" y="369"/>
                    <a:pt x="19" y="369"/>
                    <a:pt x="19" y="369"/>
                  </a:cubicBezTo>
                  <a:cubicBezTo>
                    <a:pt x="13" y="371"/>
                    <a:pt x="7" y="369"/>
                    <a:pt x="4" y="364"/>
                  </a:cubicBezTo>
                  <a:cubicBezTo>
                    <a:pt x="0" y="359"/>
                    <a:pt x="0" y="352"/>
                    <a:pt x="3" y="347"/>
                  </a:cubicBezTo>
                  <a:cubicBezTo>
                    <a:pt x="219" y="9"/>
                    <a:pt x="219" y="9"/>
                    <a:pt x="219" y="9"/>
                  </a:cubicBezTo>
                  <a:cubicBezTo>
                    <a:pt x="223" y="2"/>
                    <a:pt x="232" y="0"/>
                    <a:pt x="239" y="4"/>
                  </a:cubicBezTo>
                  <a:cubicBezTo>
                    <a:pt x="246" y="9"/>
                    <a:pt x="248" y="18"/>
                    <a:pt x="244" y="25"/>
                  </a:cubicBezTo>
                  <a:cubicBezTo>
                    <a:pt x="49" y="331"/>
                    <a:pt x="49" y="331"/>
                    <a:pt x="49" y="331"/>
                  </a:cubicBezTo>
                  <a:cubicBezTo>
                    <a:pt x="190" y="296"/>
                    <a:pt x="190" y="296"/>
                    <a:pt x="190" y="296"/>
                  </a:cubicBezTo>
                  <a:cubicBezTo>
                    <a:pt x="194" y="295"/>
                    <a:pt x="198" y="296"/>
                    <a:pt x="201" y="298"/>
                  </a:cubicBezTo>
                  <a:cubicBezTo>
                    <a:pt x="205" y="300"/>
                    <a:pt x="207" y="304"/>
                    <a:pt x="208" y="308"/>
                  </a:cubicBezTo>
                  <a:cubicBezTo>
                    <a:pt x="235" y="445"/>
                    <a:pt x="235" y="445"/>
                    <a:pt x="235" y="445"/>
                  </a:cubicBezTo>
                  <a:cubicBezTo>
                    <a:pt x="458" y="95"/>
                    <a:pt x="458" y="95"/>
                    <a:pt x="458" y="95"/>
                  </a:cubicBezTo>
                  <a:cubicBezTo>
                    <a:pt x="462" y="88"/>
                    <a:pt x="472" y="86"/>
                    <a:pt x="478" y="91"/>
                  </a:cubicBezTo>
                  <a:cubicBezTo>
                    <a:pt x="485" y="95"/>
                    <a:pt x="488" y="104"/>
                    <a:pt x="483" y="111"/>
                  </a:cubicBezTo>
                  <a:cubicBezTo>
                    <a:pt x="240" y="493"/>
                    <a:pt x="240" y="493"/>
                    <a:pt x="240" y="493"/>
                  </a:cubicBezTo>
                  <a:cubicBezTo>
                    <a:pt x="237" y="497"/>
                    <a:pt x="232" y="500"/>
                    <a:pt x="227" y="5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7" name="Freeform 6"/>
            <p:cNvSpPr>
              <a:spLocks/>
            </p:cNvSpPr>
            <p:nvPr/>
          </p:nvSpPr>
          <p:spPr bwMode="auto">
            <a:xfrm>
              <a:off x="15409786" y="9720156"/>
              <a:ext cx="100012" cy="141288"/>
            </a:xfrm>
            <a:custGeom>
              <a:avLst/>
              <a:gdLst>
                <a:gd name="T0" fmla="*/ 116 w 133"/>
                <a:gd name="T1" fmla="*/ 187 h 187"/>
                <a:gd name="T2" fmla="*/ 103 w 133"/>
                <a:gd name="T3" fmla="*/ 180 h 187"/>
                <a:gd name="T4" fmla="*/ 4 w 133"/>
                <a:gd name="T5" fmla="*/ 25 h 187"/>
                <a:gd name="T6" fmla="*/ 9 w 133"/>
                <a:gd name="T7" fmla="*/ 5 h 187"/>
                <a:gd name="T8" fmla="*/ 30 w 133"/>
                <a:gd name="T9" fmla="*/ 9 h 187"/>
                <a:gd name="T10" fmla="*/ 129 w 133"/>
                <a:gd name="T11" fmla="*/ 164 h 187"/>
                <a:gd name="T12" fmla="*/ 124 w 133"/>
                <a:gd name="T13" fmla="*/ 185 h 187"/>
                <a:gd name="T14" fmla="*/ 116 w 133"/>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87">
                  <a:moveTo>
                    <a:pt x="116" y="187"/>
                  </a:moveTo>
                  <a:cubicBezTo>
                    <a:pt x="111" y="187"/>
                    <a:pt x="106" y="185"/>
                    <a:pt x="103" y="180"/>
                  </a:cubicBezTo>
                  <a:cubicBezTo>
                    <a:pt x="4" y="25"/>
                    <a:pt x="4" y="25"/>
                    <a:pt x="4" y="25"/>
                  </a:cubicBezTo>
                  <a:cubicBezTo>
                    <a:pt x="0" y="18"/>
                    <a:pt x="2" y="9"/>
                    <a:pt x="9" y="5"/>
                  </a:cubicBezTo>
                  <a:cubicBezTo>
                    <a:pt x="16" y="0"/>
                    <a:pt x="25" y="2"/>
                    <a:pt x="30" y="9"/>
                  </a:cubicBezTo>
                  <a:cubicBezTo>
                    <a:pt x="129" y="164"/>
                    <a:pt x="129" y="164"/>
                    <a:pt x="129" y="164"/>
                  </a:cubicBezTo>
                  <a:cubicBezTo>
                    <a:pt x="133" y="171"/>
                    <a:pt x="131" y="181"/>
                    <a:pt x="124" y="185"/>
                  </a:cubicBezTo>
                  <a:cubicBezTo>
                    <a:pt x="122" y="187"/>
                    <a:pt x="119" y="187"/>
                    <a:pt x="116"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8" name="Freeform 7"/>
            <p:cNvSpPr>
              <a:spLocks/>
            </p:cNvSpPr>
            <p:nvPr/>
          </p:nvSpPr>
          <p:spPr bwMode="auto">
            <a:xfrm>
              <a:off x="15532024" y="9621731"/>
              <a:ext cx="239712" cy="401638"/>
            </a:xfrm>
            <a:custGeom>
              <a:avLst/>
              <a:gdLst>
                <a:gd name="T0" fmla="*/ 91 w 318"/>
                <a:gd name="T1" fmla="*/ 533 h 533"/>
                <a:gd name="T2" fmla="*/ 78 w 318"/>
                <a:gd name="T3" fmla="*/ 526 h 533"/>
                <a:gd name="T4" fmla="*/ 4 w 318"/>
                <a:gd name="T5" fmla="*/ 410 h 533"/>
                <a:gd name="T6" fmla="*/ 9 w 318"/>
                <a:gd name="T7" fmla="*/ 389 h 533"/>
                <a:gd name="T8" fmla="*/ 29 w 318"/>
                <a:gd name="T9" fmla="*/ 394 h 533"/>
                <a:gd name="T10" fmla="*/ 83 w 318"/>
                <a:gd name="T11" fmla="*/ 478 h 533"/>
                <a:gd name="T12" fmla="*/ 110 w 318"/>
                <a:gd name="T13" fmla="*/ 341 h 533"/>
                <a:gd name="T14" fmla="*/ 116 w 318"/>
                <a:gd name="T15" fmla="*/ 331 h 533"/>
                <a:gd name="T16" fmla="*/ 128 w 318"/>
                <a:gd name="T17" fmla="*/ 329 h 533"/>
                <a:gd name="T18" fmla="*/ 269 w 318"/>
                <a:gd name="T19" fmla="*/ 364 h 533"/>
                <a:gd name="T20" fmla="*/ 53 w 318"/>
                <a:gd name="T21" fmla="*/ 25 h 533"/>
                <a:gd name="T22" fmla="*/ 57 w 318"/>
                <a:gd name="T23" fmla="*/ 4 h 533"/>
                <a:gd name="T24" fmla="*/ 78 w 318"/>
                <a:gd name="T25" fmla="*/ 9 h 533"/>
                <a:gd name="T26" fmla="*/ 315 w 318"/>
                <a:gd name="T27" fmla="*/ 380 h 533"/>
                <a:gd name="T28" fmla="*/ 314 w 318"/>
                <a:gd name="T29" fmla="*/ 397 h 533"/>
                <a:gd name="T30" fmla="*/ 298 w 318"/>
                <a:gd name="T31" fmla="*/ 402 h 533"/>
                <a:gd name="T32" fmla="*/ 136 w 318"/>
                <a:gd name="T33" fmla="*/ 362 h 533"/>
                <a:gd name="T34" fmla="*/ 105 w 318"/>
                <a:gd name="T35" fmla="*/ 521 h 533"/>
                <a:gd name="T36" fmla="*/ 93 w 318"/>
                <a:gd name="T37" fmla="*/ 533 h 533"/>
                <a:gd name="T38" fmla="*/ 91 w 318"/>
                <a:gd name="T39" fmla="*/ 53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533">
                  <a:moveTo>
                    <a:pt x="91" y="533"/>
                  </a:moveTo>
                  <a:cubicBezTo>
                    <a:pt x="86" y="533"/>
                    <a:pt x="81" y="530"/>
                    <a:pt x="78" y="526"/>
                  </a:cubicBezTo>
                  <a:cubicBezTo>
                    <a:pt x="4" y="410"/>
                    <a:pt x="4" y="410"/>
                    <a:pt x="4" y="410"/>
                  </a:cubicBezTo>
                  <a:cubicBezTo>
                    <a:pt x="0" y="403"/>
                    <a:pt x="2" y="394"/>
                    <a:pt x="9" y="389"/>
                  </a:cubicBezTo>
                  <a:cubicBezTo>
                    <a:pt x="16" y="385"/>
                    <a:pt x="25" y="387"/>
                    <a:pt x="29" y="394"/>
                  </a:cubicBezTo>
                  <a:cubicBezTo>
                    <a:pt x="83" y="478"/>
                    <a:pt x="83" y="478"/>
                    <a:pt x="83" y="478"/>
                  </a:cubicBezTo>
                  <a:cubicBezTo>
                    <a:pt x="110" y="341"/>
                    <a:pt x="110" y="341"/>
                    <a:pt x="110" y="341"/>
                  </a:cubicBezTo>
                  <a:cubicBezTo>
                    <a:pt x="111" y="337"/>
                    <a:pt x="113" y="333"/>
                    <a:pt x="116" y="331"/>
                  </a:cubicBezTo>
                  <a:cubicBezTo>
                    <a:pt x="120" y="329"/>
                    <a:pt x="124" y="328"/>
                    <a:pt x="128" y="329"/>
                  </a:cubicBezTo>
                  <a:cubicBezTo>
                    <a:pt x="269" y="364"/>
                    <a:pt x="269" y="364"/>
                    <a:pt x="269" y="364"/>
                  </a:cubicBezTo>
                  <a:cubicBezTo>
                    <a:pt x="53" y="25"/>
                    <a:pt x="53" y="25"/>
                    <a:pt x="53" y="25"/>
                  </a:cubicBezTo>
                  <a:cubicBezTo>
                    <a:pt x="48" y="18"/>
                    <a:pt x="50" y="9"/>
                    <a:pt x="57" y="4"/>
                  </a:cubicBezTo>
                  <a:cubicBezTo>
                    <a:pt x="64" y="0"/>
                    <a:pt x="74" y="2"/>
                    <a:pt x="78" y="9"/>
                  </a:cubicBezTo>
                  <a:cubicBezTo>
                    <a:pt x="315" y="380"/>
                    <a:pt x="315" y="380"/>
                    <a:pt x="315" y="380"/>
                  </a:cubicBezTo>
                  <a:cubicBezTo>
                    <a:pt x="318" y="385"/>
                    <a:pt x="318" y="392"/>
                    <a:pt x="314" y="397"/>
                  </a:cubicBezTo>
                  <a:cubicBezTo>
                    <a:pt x="311" y="402"/>
                    <a:pt x="304" y="404"/>
                    <a:pt x="298" y="402"/>
                  </a:cubicBezTo>
                  <a:cubicBezTo>
                    <a:pt x="136" y="362"/>
                    <a:pt x="136" y="362"/>
                    <a:pt x="136" y="362"/>
                  </a:cubicBezTo>
                  <a:cubicBezTo>
                    <a:pt x="105" y="521"/>
                    <a:pt x="105" y="521"/>
                    <a:pt x="105" y="521"/>
                  </a:cubicBezTo>
                  <a:cubicBezTo>
                    <a:pt x="104" y="527"/>
                    <a:pt x="99" y="531"/>
                    <a:pt x="93" y="533"/>
                  </a:cubicBezTo>
                  <a:cubicBezTo>
                    <a:pt x="93" y="533"/>
                    <a:pt x="92" y="533"/>
                    <a:pt x="91" y="5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9" name="Freeform 8"/>
            <p:cNvSpPr>
              <a:spLocks noEditPoints="1"/>
            </p:cNvSpPr>
            <p:nvPr/>
          </p:nvSpPr>
          <p:spPr bwMode="auto">
            <a:xfrm>
              <a:off x="14857336" y="8939106"/>
              <a:ext cx="842962" cy="844550"/>
            </a:xfrm>
            <a:custGeom>
              <a:avLst/>
              <a:gdLst>
                <a:gd name="T0" fmla="*/ 639 w 1119"/>
                <a:gd name="T1" fmla="*/ 1116 h 1119"/>
                <a:gd name="T2" fmla="*/ 480 w 1119"/>
                <a:gd name="T3" fmla="*/ 1116 h 1119"/>
                <a:gd name="T4" fmla="*/ 399 w 1119"/>
                <a:gd name="T5" fmla="*/ 1054 h 1119"/>
                <a:gd name="T6" fmla="*/ 297 w 1119"/>
                <a:gd name="T7" fmla="*/ 1057 h 1119"/>
                <a:gd name="T8" fmla="*/ 168 w 1119"/>
                <a:gd name="T9" fmla="*/ 963 h 1119"/>
                <a:gd name="T10" fmla="*/ 139 w 1119"/>
                <a:gd name="T11" fmla="*/ 865 h 1119"/>
                <a:gd name="T12" fmla="*/ 55 w 1119"/>
                <a:gd name="T13" fmla="*/ 807 h 1119"/>
                <a:gd name="T14" fmla="*/ 5 w 1119"/>
                <a:gd name="T15" fmla="*/ 655 h 1119"/>
                <a:gd name="T16" fmla="*/ 39 w 1119"/>
                <a:gd name="T17" fmla="*/ 559 h 1119"/>
                <a:gd name="T18" fmla="*/ 5 w 1119"/>
                <a:gd name="T19" fmla="*/ 463 h 1119"/>
                <a:gd name="T20" fmla="*/ 55 w 1119"/>
                <a:gd name="T21" fmla="*/ 311 h 1119"/>
                <a:gd name="T22" fmla="*/ 139 w 1119"/>
                <a:gd name="T23" fmla="*/ 253 h 1119"/>
                <a:gd name="T24" fmla="*/ 168 w 1119"/>
                <a:gd name="T25" fmla="*/ 156 h 1119"/>
                <a:gd name="T26" fmla="*/ 297 w 1119"/>
                <a:gd name="T27" fmla="*/ 62 h 1119"/>
                <a:gd name="T28" fmla="*/ 399 w 1119"/>
                <a:gd name="T29" fmla="*/ 64 h 1119"/>
                <a:gd name="T30" fmla="*/ 480 w 1119"/>
                <a:gd name="T31" fmla="*/ 2 h 1119"/>
                <a:gd name="T32" fmla="*/ 639 w 1119"/>
                <a:gd name="T33" fmla="*/ 2 h 1119"/>
                <a:gd name="T34" fmla="*/ 721 w 1119"/>
                <a:gd name="T35" fmla="*/ 64 h 1119"/>
                <a:gd name="T36" fmla="*/ 822 w 1119"/>
                <a:gd name="T37" fmla="*/ 62 h 1119"/>
                <a:gd name="T38" fmla="*/ 952 w 1119"/>
                <a:gd name="T39" fmla="*/ 156 h 1119"/>
                <a:gd name="T40" fmla="*/ 981 w 1119"/>
                <a:gd name="T41" fmla="*/ 253 h 1119"/>
                <a:gd name="T42" fmla="*/ 1065 w 1119"/>
                <a:gd name="T43" fmla="*/ 311 h 1119"/>
                <a:gd name="T44" fmla="*/ 1114 w 1119"/>
                <a:gd name="T45" fmla="*/ 463 h 1119"/>
                <a:gd name="T46" fmla="*/ 1080 w 1119"/>
                <a:gd name="T47" fmla="*/ 559 h 1119"/>
                <a:gd name="T48" fmla="*/ 1114 w 1119"/>
                <a:gd name="T49" fmla="*/ 655 h 1119"/>
                <a:gd name="T50" fmla="*/ 1065 w 1119"/>
                <a:gd name="T51" fmla="*/ 807 h 1119"/>
                <a:gd name="T52" fmla="*/ 981 w 1119"/>
                <a:gd name="T53" fmla="*/ 865 h 1119"/>
                <a:gd name="T54" fmla="*/ 952 w 1119"/>
                <a:gd name="T55" fmla="*/ 963 h 1119"/>
                <a:gd name="T56" fmla="*/ 822 w 1119"/>
                <a:gd name="T57" fmla="*/ 1057 h 1119"/>
                <a:gd name="T58" fmla="*/ 721 w 1119"/>
                <a:gd name="T59" fmla="*/ 1054 h 1119"/>
                <a:gd name="T60" fmla="*/ 646 w 1119"/>
                <a:gd name="T61" fmla="*/ 1117 h 1119"/>
                <a:gd name="T62" fmla="*/ 566 w 1119"/>
                <a:gd name="T63" fmla="*/ 1050 h 1119"/>
                <a:gd name="T64" fmla="*/ 705 w 1119"/>
                <a:gd name="T65" fmla="*/ 1028 h 1119"/>
                <a:gd name="T66" fmla="*/ 801 w 1119"/>
                <a:gd name="T67" fmla="*/ 1033 h 1119"/>
                <a:gd name="T68" fmla="*/ 853 w 1119"/>
                <a:gd name="T69" fmla="*/ 952 h 1119"/>
                <a:gd name="T70" fmla="*/ 953 w 1119"/>
                <a:gd name="T71" fmla="*/ 853 h 1119"/>
                <a:gd name="T72" fmla="*/ 1034 w 1119"/>
                <a:gd name="T73" fmla="*/ 801 h 1119"/>
                <a:gd name="T74" fmla="*/ 1028 w 1119"/>
                <a:gd name="T75" fmla="*/ 705 h 1119"/>
                <a:gd name="T76" fmla="*/ 1050 w 1119"/>
                <a:gd name="T77" fmla="*/ 565 h 1119"/>
                <a:gd name="T78" fmla="*/ 1085 w 1119"/>
                <a:gd name="T79" fmla="*/ 476 h 1119"/>
                <a:gd name="T80" fmla="*/ 1024 w 1119"/>
                <a:gd name="T81" fmla="*/ 402 h 1119"/>
                <a:gd name="T82" fmla="*/ 960 w 1119"/>
                <a:gd name="T83" fmla="*/ 276 h 1119"/>
                <a:gd name="T84" fmla="*/ 936 w 1119"/>
                <a:gd name="T85" fmla="*/ 183 h 1119"/>
                <a:gd name="T86" fmla="*/ 843 w 1119"/>
                <a:gd name="T87" fmla="*/ 159 h 1119"/>
                <a:gd name="T88" fmla="*/ 717 w 1119"/>
                <a:gd name="T89" fmla="*/ 95 h 1119"/>
                <a:gd name="T90" fmla="*/ 643 w 1119"/>
                <a:gd name="T91" fmla="*/ 34 h 1119"/>
                <a:gd name="T92" fmla="*/ 553 w 1119"/>
                <a:gd name="T93" fmla="*/ 69 h 1119"/>
                <a:gd name="T94" fmla="*/ 414 w 1119"/>
                <a:gd name="T95" fmla="*/ 91 h 1119"/>
                <a:gd name="T96" fmla="*/ 318 w 1119"/>
                <a:gd name="T97" fmla="*/ 85 h 1119"/>
                <a:gd name="T98" fmla="*/ 266 w 1119"/>
                <a:gd name="T99" fmla="*/ 166 h 1119"/>
                <a:gd name="T100" fmla="*/ 167 w 1119"/>
                <a:gd name="T101" fmla="*/ 266 h 1119"/>
                <a:gd name="T102" fmla="*/ 86 w 1119"/>
                <a:gd name="T103" fmla="*/ 318 h 1119"/>
                <a:gd name="T104" fmla="*/ 91 w 1119"/>
                <a:gd name="T105" fmla="*/ 414 h 1119"/>
                <a:gd name="T106" fmla="*/ 69 w 1119"/>
                <a:gd name="T107" fmla="*/ 553 h 1119"/>
                <a:gd name="T108" fmla="*/ 34 w 1119"/>
                <a:gd name="T109" fmla="*/ 643 h 1119"/>
                <a:gd name="T110" fmla="*/ 95 w 1119"/>
                <a:gd name="T111" fmla="*/ 717 h 1119"/>
                <a:gd name="T112" fmla="*/ 159 w 1119"/>
                <a:gd name="T113" fmla="*/ 843 h 1119"/>
                <a:gd name="T114" fmla="*/ 184 w 1119"/>
                <a:gd name="T115" fmla="*/ 935 h 1119"/>
                <a:gd name="T116" fmla="*/ 276 w 1119"/>
                <a:gd name="T117" fmla="*/ 960 h 1119"/>
                <a:gd name="T118" fmla="*/ 402 w 1119"/>
                <a:gd name="T119" fmla="*/ 1024 h 1119"/>
                <a:gd name="T120" fmla="*/ 476 w 1119"/>
                <a:gd name="T121" fmla="*/ 1085 h 1119"/>
                <a:gd name="T122" fmla="*/ 560 w 1119"/>
                <a:gd name="T123" fmla="*/ 1048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9" h="1119">
                  <a:moveTo>
                    <a:pt x="646" y="1117"/>
                  </a:moveTo>
                  <a:cubicBezTo>
                    <a:pt x="644" y="1117"/>
                    <a:pt x="641" y="1117"/>
                    <a:pt x="639" y="1116"/>
                  </a:cubicBezTo>
                  <a:cubicBezTo>
                    <a:pt x="560" y="1080"/>
                    <a:pt x="560" y="1080"/>
                    <a:pt x="560" y="1080"/>
                  </a:cubicBezTo>
                  <a:cubicBezTo>
                    <a:pt x="480" y="1116"/>
                    <a:pt x="480" y="1116"/>
                    <a:pt x="480" y="1116"/>
                  </a:cubicBezTo>
                  <a:cubicBezTo>
                    <a:pt x="474" y="1119"/>
                    <a:pt x="468" y="1118"/>
                    <a:pt x="464" y="1114"/>
                  </a:cubicBezTo>
                  <a:cubicBezTo>
                    <a:pt x="399" y="1054"/>
                    <a:pt x="399" y="1054"/>
                    <a:pt x="399" y="1054"/>
                  </a:cubicBezTo>
                  <a:cubicBezTo>
                    <a:pt x="312" y="1064"/>
                    <a:pt x="312" y="1064"/>
                    <a:pt x="312" y="1064"/>
                  </a:cubicBezTo>
                  <a:cubicBezTo>
                    <a:pt x="306" y="1065"/>
                    <a:pt x="300" y="1062"/>
                    <a:pt x="297" y="1057"/>
                  </a:cubicBezTo>
                  <a:cubicBezTo>
                    <a:pt x="254" y="980"/>
                    <a:pt x="254" y="980"/>
                    <a:pt x="254" y="980"/>
                  </a:cubicBezTo>
                  <a:cubicBezTo>
                    <a:pt x="168" y="963"/>
                    <a:pt x="168" y="963"/>
                    <a:pt x="168" y="963"/>
                  </a:cubicBezTo>
                  <a:cubicBezTo>
                    <a:pt x="162" y="962"/>
                    <a:pt x="157" y="957"/>
                    <a:pt x="156" y="951"/>
                  </a:cubicBezTo>
                  <a:cubicBezTo>
                    <a:pt x="139" y="865"/>
                    <a:pt x="139" y="865"/>
                    <a:pt x="139" y="865"/>
                  </a:cubicBezTo>
                  <a:cubicBezTo>
                    <a:pt x="62" y="822"/>
                    <a:pt x="62" y="822"/>
                    <a:pt x="62" y="822"/>
                  </a:cubicBezTo>
                  <a:cubicBezTo>
                    <a:pt x="57" y="819"/>
                    <a:pt x="54" y="813"/>
                    <a:pt x="55" y="807"/>
                  </a:cubicBezTo>
                  <a:cubicBezTo>
                    <a:pt x="65" y="720"/>
                    <a:pt x="65" y="720"/>
                    <a:pt x="65" y="720"/>
                  </a:cubicBezTo>
                  <a:cubicBezTo>
                    <a:pt x="5" y="655"/>
                    <a:pt x="5" y="655"/>
                    <a:pt x="5" y="655"/>
                  </a:cubicBezTo>
                  <a:cubicBezTo>
                    <a:pt x="1" y="651"/>
                    <a:pt x="0" y="645"/>
                    <a:pt x="3" y="639"/>
                  </a:cubicBezTo>
                  <a:cubicBezTo>
                    <a:pt x="39" y="559"/>
                    <a:pt x="39" y="559"/>
                    <a:pt x="39" y="559"/>
                  </a:cubicBezTo>
                  <a:cubicBezTo>
                    <a:pt x="3" y="479"/>
                    <a:pt x="3" y="479"/>
                    <a:pt x="3" y="479"/>
                  </a:cubicBezTo>
                  <a:cubicBezTo>
                    <a:pt x="0" y="474"/>
                    <a:pt x="1" y="468"/>
                    <a:pt x="5" y="463"/>
                  </a:cubicBezTo>
                  <a:cubicBezTo>
                    <a:pt x="65" y="398"/>
                    <a:pt x="65" y="398"/>
                    <a:pt x="65" y="398"/>
                  </a:cubicBezTo>
                  <a:cubicBezTo>
                    <a:pt x="55" y="311"/>
                    <a:pt x="55" y="311"/>
                    <a:pt x="55" y="311"/>
                  </a:cubicBezTo>
                  <a:cubicBezTo>
                    <a:pt x="54" y="305"/>
                    <a:pt x="57" y="300"/>
                    <a:pt x="62" y="297"/>
                  </a:cubicBezTo>
                  <a:cubicBezTo>
                    <a:pt x="139" y="253"/>
                    <a:pt x="139" y="253"/>
                    <a:pt x="139" y="253"/>
                  </a:cubicBezTo>
                  <a:cubicBezTo>
                    <a:pt x="156" y="167"/>
                    <a:pt x="156" y="167"/>
                    <a:pt x="156" y="167"/>
                  </a:cubicBezTo>
                  <a:cubicBezTo>
                    <a:pt x="157" y="162"/>
                    <a:pt x="162" y="157"/>
                    <a:pt x="168" y="156"/>
                  </a:cubicBezTo>
                  <a:cubicBezTo>
                    <a:pt x="254" y="138"/>
                    <a:pt x="254" y="138"/>
                    <a:pt x="254" y="138"/>
                  </a:cubicBezTo>
                  <a:cubicBezTo>
                    <a:pt x="297" y="62"/>
                    <a:pt x="297" y="62"/>
                    <a:pt x="297" y="62"/>
                  </a:cubicBezTo>
                  <a:cubicBezTo>
                    <a:pt x="300" y="57"/>
                    <a:pt x="306" y="54"/>
                    <a:pt x="312" y="54"/>
                  </a:cubicBezTo>
                  <a:cubicBezTo>
                    <a:pt x="399" y="64"/>
                    <a:pt x="399" y="64"/>
                    <a:pt x="399" y="64"/>
                  </a:cubicBezTo>
                  <a:cubicBezTo>
                    <a:pt x="464" y="5"/>
                    <a:pt x="464" y="5"/>
                    <a:pt x="464" y="5"/>
                  </a:cubicBezTo>
                  <a:cubicBezTo>
                    <a:pt x="468" y="1"/>
                    <a:pt x="474" y="0"/>
                    <a:pt x="480" y="2"/>
                  </a:cubicBezTo>
                  <a:cubicBezTo>
                    <a:pt x="560" y="39"/>
                    <a:pt x="560" y="39"/>
                    <a:pt x="560" y="39"/>
                  </a:cubicBezTo>
                  <a:cubicBezTo>
                    <a:pt x="639" y="2"/>
                    <a:pt x="639" y="2"/>
                    <a:pt x="639" y="2"/>
                  </a:cubicBezTo>
                  <a:cubicBezTo>
                    <a:pt x="645" y="0"/>
                    <a:pt x="651" y="1"/>
                    <a:pt x="656" y="5"/>
                  </a:cubicBezTo>
                  <a:cubicBezTo>
                    <a:pt x="721" y="64"/>
                    <a:pt x="721" y="64"/>
                    <a:pt x="721" y="64"/>
                  </a:cubicBezTo>
                  <a:cubicBezTo>
                    <a:pt x="808" y="54"/>
                    <a:pt x="808" y="54"/>
                    <a:pt x="808" y="54"/>
                  </a:cubicBezTo>
                  <a:cubicBezTo>
                    <a:pt x="814" y="54"/>
                    <a:pt x="819" y="57"/>
                    <a:pt x="822" y="62"/>
                  </a:cubicBezTo>
                  <a:cubicBezTo>
                    <a:pt x="866" y="138"/>
                    <a:pt x="866" y="138"/>
                    <a:pt x="866" y="138"/>
                  </a:cubicBezTo>
                  <a:cubicBezTo>
                    <a:pt x="952" y="156"/>
                    <a:pt x="952" y="156"/>
                    <a:pt x="952" y="156"/>
                  </a:cubicBezTo>
                  <a:cubicBezTo>
                    <a:pt x="957" y="157"/>
                    <a:pt x="962" y="162"/>
                    <a:pt x="963" y="167"/>
                  </a:cubicBezTo>
                  <a:cubicBezTo>
                    <a:pt x="981" y="253"/>
                    <a:pt x="981" y="253"/>
                    <a:pt x="981" y="253"/>
                  </a:cubicBezTo>
                  <a:cubicBezTo>
                    <a:pt x="1057" y="297"/>
                    <a:pt x="1057" y="297"/>
                    <a:pt x="1057" y="297"/>
                  </a:cubicBezTo>
                  <a:cubicBezTo>
                    <a:pt x="1062" y="300"/>
                    <a:pt x="1065" y="305"/>
                    <a:pt x="1065" y="311"/>
                  </a:cubicBezTo>
                  <a:cubicBezTo>
                    <a:pt x="1055" y="398"/>
                    <a:pt x="1055" y="398"/>
                    <a:pt x="1055" y="398"/>
                  </a:cubicBezTo>
                  <a:cubicBezTo>
                    <a:pt x="1114" y="463"/>
                    <a:pt x="1114" y="463"/>
                    <a:pt x="1114" y="463"/>
                  </a:cubicBezTo>
                  <a:cubicBezTo>
                    <a:pt x="1118" y="468"/>
                    <a:pt x="1119" y="474"/>
                    <a:pt x="1116" y="479"/>
                  </a:cubicBezTo>
                  <a:cubicBezTo>
                    <a:pt x="1080" y="559"/>
                    <a:pt x="1080" y="559"/>
                    <a:pt x="1080" y="559"/>
                  </a:cubicBezTo>
                  <a:cubicBezTo>
                    <a:pt x="1116" y="639"/>
                    <a:pt x="1116" y="639"/>
                    <a:pt x="1116" y="639"/>
                  </a:cubicBezTo>
                  <a:cubicBezTo>
                    <a:pt x="1119" y="645"/>
                    <a:pt x="1118" y="651"/>
                    <a:pt x="1114" y="655"/>
                  </a:cubicBezTo>
                  <a:cubicBezTo>
                    <a:pt x="1055" y="720"/>
                    <a:pt x="1055" y="720"/>
                    <a:pt x="1055" y="720"/>
                  </a:cubicBezTo>
                  <a:cubicBezTo>
                    <a:pt x="1065" y="807"/>
                    <a:pt x="1065" y="807"/>
                    <a:pt x="1065" y="807"/>
                  </a:cubicBezTo>
                  <a:cubicBezTo>
                    <a:pt x="1065" y="813"/>
                    <a:pt x="1062" y="819"/>
                    <a:pt x="1057" y="822"/>
                  </a:cubicBezTo>
                  <a:cubicBezTo>
                    <a:pt x="981" y="865"/>
                    <a:pt x="981" y="865"/>
                    <a:pt x="981" y="865"/>
                  </a:cubicBezTo>
                  <a:cubicBezTo>
                    <a:pt x="963" y="951"/>
                    <a:pt x="963" y="951"/>
                    <a:pt x="963" y="951"/>
                  </a:cubicBezTo>
                  <a:cubicBezTo>
                    <a:pt x="962" y="957"/>
                    <a:pt x="957" y="962"/>
                    <a:pt x="952" y="963"/>
                  </a:cubicBezTo>
                  <a:cubicBezTo>
                    <a:pt x="866" y="980"/>
                    <a:pt x="866" y="980"/>
                    <a:pt x="866" y="980"/>
                  </a:cubicBezTo>
                  <a:cubicBezTo>
                    <a:pt x="822" y="1057"/>
                    <a:pt x="822" y="1057"/>
                    <a:pt x="822" y="1057"/>
                  </a:cubicBezTo>
                  <a:cubicBezTo>
                    <a:pt x="819" y="1062"/>
                    <a:pt x="814" y="1065"/>
                    <a:pt x="808" y="1064"/>
                  </a:cubicBezTo>
                  <a:cubicBezTo>
                    <a:pt x="721" y="1054"/>
                    <a:pt x="721" y="1054"/>
                    <a:pt x="721" y="1054"/>
                  </a:cubicBezTo>
                  <a:cubicBezTo>
                    <a:pt x="656" y="1114"/>
                    <a:pt x="656" y="1114"/>
                    <a:pt x="656" y="1114"/>
                  </a:cubicBezTo>
                  <a:cubicBezTo>
                    <a:pt x="653" y="1116"/>
                    <a:pt x="649" y="1117"/>
                    <a:pt x="646" y="1117"/>
                  </a:cubicBezTo>
                  <a:close/>
                  <a:moveTo>
                    <a:pt x="560" y="1048"/>
                  </a:moveTo>
                  <a:cubicBezTo>
                    <a:pt x="562" y="1048"/>
                    <a:pt x="564" y="1049"/>
                    <a:pt x="566" y="1050"/>
                  </a:cubicBezTo>
                  <a:cubicBezTo>
                    <a:pt x="643" y="1085"/>
                    <a:pt x="643" y="1085"/>
                    <a:pt x="643" y="1085"/>
                  </a:cubicBezTo>
                  <a:cubicBezTo>
                    <a:pt x="705" y="1028"/>
                    <a:pt x="705" y="1028"/>
                    <a:pt x="705" y="1028"/>
                  </a:cubicBezTo>
                  <a:cubicBezTo>
                    <a:pt x="709" y="1025"/>
                    <a:pt x="713" y="1023"/>
                    <a:pt x="717" y="1024"/>
                  </a:cubicBezTo>
                  <a:cubicBezTo>
                    <a:pt x="801" y="1033"/>
                    <a:pt x="801" y="1033"/>
                    <a:pt x="801" y="1033"/>
                  </a:cubicBezTo>
                  <a:cubicBezTo>
                    <a:pt x="843" y="960"/>
                    <a:pt x="843" y="960"/>
                    <a:pt x="843" y="960"/>
                  </a:cubicBezTo>
                  <a:cubicBezTo>
                    <a:pt x="845" y="956"/>
                    <a:pt x="849" y="953"/>
                    <a:pt x="853" y="952"/>
                  </a:cubicBezTo>
                  <a:cubicBezTo>
                    <a:pt x="936" y="935"/>
                    <a:pt x="936" y="935"/>
                    <a:pt x="936" y="935"/>
                  </a:cubicBezTo>
                  <a:cubicBezTo>
                    <a:pt x="953" y="853"/>
                    <a:pt x="953" y="853"/>
                    <a:pt x="953" y="853"/>
                  </a:cubicBezTo>
                  <a:cubicBezTo>
                    <a:pt x="954" y="848"/>
                    <a:pt x="956" y="845"/>
                    <a:pt x="960" y="843"/>
                  </a:cubicBezTo>
                  <a:cubicBezTo>
                    <a:pt x="1034" y="801"/>
                    <a:pt x="1034" y="801"/>
                    <a:pt x="1034" y="801"/>
                  </a:cubicBezTo>
                  <a:cubicBezTo>
                    <a:pt x="1024" y="717"/>
                    <a:pt x="1024" y="717"/>
                    <a:pt x="1024" y="717"/>
                  </a:cubicBezTo>
                  <a:cubicBezTo>
                    <a:pt x="1024" y="712"/>
                    <a:pt x="1025" y="708"/>
                    <a:pt x="1028" y="705"/>
                  </a:cubicBezTo>
                  <a:cubicBezTo>
                    <a:pt x="1085" y="643"/>
                    <a:pt x="1085" y="643"/>
                    <a:pt x="1085" y="643"/>
                  </a:cubicBezTo>
                  <a:cubicBezTo>
                    <a:pt x="1050" y="565"/>
                    <a:pt x="1050" y="565"/>
                    <a:pt x="1050" y="565"/>
                  </a:cubicBezTo>
                  <a:cubicBezTo>
                    <a:pt x="1048" y="562"/>
                    <a:pt x="1048" y="557"/>
                    <a:pt x="1050" y="553"/>
                  </a:cubicBezTo>
                  <a:cubicBezTo>
                    <a:pt x="1085" y="476"/>
                    <a:pt x="1085" y="476"/>
                    <a:pt x="1085" y="476"/>
                  </a:cubicBezTo>
                  <a:cubicBezTo>
                    <a:pt x="1028" y="414"/>
                    <a:pt x="1028" y="414"/>
                    <a:pt x="1028" y="414"/>
                  </a:cubicBezTo>
                  <a:cubicBezTo>
                    <a:pt x="1025" y="410"/>
                    <a:pt x="1024" y="406"/>
                    <a:pt x="1024" y="402"/>
                  </a:cubicBezTo>
                  <a:cubicBezTo>
                    <a:pt x="1034" y="318"/>
                    <a:pt x="1034" y="318"/>
                    <a:pt x="1034" y="318"/>
                  </a:cubicBezTo>
                  <a:cubicBezTo>
                    <a:pt x="960" y="276"/>
                    <a:pt x="960" y="276"/>
                    <a:pt x="960" y="276"/>
                  </a:cubicBezTo>
                  <a:cubicBezTo>
                    <a:pt x="956" y="274"/>
                    <a:pt x="954" y="270"/>
                    <a:pt x="953" y="266"/>
                  </a:cubicBezTo>
                  <a:cubicBezTo>
                    <a:pt x="936" y="183"/>
                    <a:pt x="936" y="183"/>
                    <a:pt x="936" y="183"/>
                  </a:cubicBezTo>
                  <a:cubicBezTo>
                    <a:pt x="853" y="166"/>
                    <a:pt x="853" y="166"/>
                    <a:pt x="853" y="166"/>
                  </a:cubicBezTo>
                  <a:cubicBezTo>
                    <a:pt x="849" y="165"/>
                    <a:pt x="845" y="163"/>
                    <a:pt x="843" y="159"/>
                  </a:cubicBezTo>
                  <a:cubicBezTo>
                    <a:pt x="801" y="85"/>
                    <a:pt x="801" y="85"/>
                    <a:pt x="801" y="85"/>
                  </a:cubicBezTo>
                  <a:cubicBezTo>
                    <a:pt x="717" y="95"/>
                    <a:pt x="717" y="95"/>
                    <a:pt x="717" y="95"/>
                  </a:cubicBezTo>
                  <a:cubicBezTo>
                    <a:pt x="713" y="95"/>
                    <a:pt x="709" y="94"/>
                    <a:pt x="705" y="91"/>
                  </a:cubicBezTo>
                  <a:cubicBezTo>
                    <a:pt x="643" y="34"/>
                    <a:pt x="643" y="34"/>
                    <a:pt x="643" y="34"/>
                  </a:cubicBezTo>
                  <a:cubicBezTo>
                    <a:pt x="566" y="69"/>
                    <a:pt x="566" y="69"/>
                    <a:pt x="566" y="69"/>
                  </a:cubicBezTo>
                  <a:cubicBezTo>
                    <a:pt x="562" y="71"/>
                    <a:pt x="557" y="71"/>
                    <a:pt x="553" y="69"/>
                  </a:cubicBezTo>
                  <a:cubicBezTo>
                    <a:pt x="476" y="34"/>
                    <a:pt x="476" y="34"/>
                    <a:pt x="476" y="34"/>
                  </a:cubicBezTo>
                  <a:cubicBezTo>
                    <a:pt x="414" y="91"/>
                    <a:pt x="414" y="91"/>
                    <a:pt x="414" y="91"/>
                  </a:cubicBezTo>
                  <a:cubicBezTo>
                    <a:pt x="411" y="94"/>
                    <a:pt x="407" y="95"/>
                    <a:pt x="402" y="95"/>
                  </a:cubicBezTo>
                  <a:cubicBezTo>
                    <a:pt x="318" y="85"/>
                    <a:pt x="318" y="85"/>
                    <a:pt x="318" y="85"/>
                  </a:cubicBezTo>
                  <a:cubicBezTo>
                    <a:pt x="276" y="159"/>
                    <a:pt x="276" y="159"/>
                    <a:pt x="276" y="159"/>
                  </a:cubicBezTo>
                  <a:cubicBezTo>
                    <a:pt x="274" y="163"/>
                    <a:pt x="271" y="165"/>
                    <a:pt x="266" y="166"/>
                  </a:cubicBezTo>
                  <a:cubicBezTo>
                    <a:pt x="184" y="183"/>
                    <a:pt x="184" y="183"/>
                    <a:pt x="184" y="183"/>
                  </a:cubicBezTo>
                  <a:cubicBezTo>
                    <a:pt x="167" y="266"/>
                    <a:pt x="167" y="266"/>
                    <a:pt x="167" y="266"/>
                  </a:cubicBezTo>
                  <a:cubicBezTo>
                    <a:pt x="166" y="270"/>
                    <a:pt x="163" y="274"/>
                    <a:pt x="159" y="276"/>
                  </a:cubicBezTo>
                  <a:cubicBezTo>
                    <a:pt x="86" y="318"/>
                    <a:pt x="86" y="318"/>
                    <a:pt x="86" y="318"/>
                  </a:cubicBezTo>
                  <a:cubicBezTo>
                    <a:pt x="95" y="402"/>
                    <a:pt x="95" y="402"/>
                    <a:pt x="95" y="402"/>
                  </a:cubicBezTo>
                  <a:cubicBezTo>
                    <a:pt x="96" y="406"/>
                    <a:pt x="94" y="410"/>
                    <a:pt x="91" y="414"/>
                  </a:cubicBezTo>
                  <a:cubicBezTo>
                    <a:pt x="34" y="476"/>
                    <a:pt x="34" y="476"/>
                    <a:pt x="34" y="476"/>
                  </a:cubicBezTo>
                  <a:cubicBezTo>
                    <a:pt x="69" y="553"/>
                    <a:pt x="69" y="553"/>
                    <a:pt x="69" y="553"/>
                  </a:cubicBezTo>
                  <a:cubicBezTo>
                    <a:pt x="71" y="557"/>
                    <a:pt x="71" y="562"/>
                    <a:pt x="69" y="565"/>
                  </a:cubicBezTo>
                  <a:cubicBezTo>
                    <a:pt x="34" y="643"/>
                    <a:pt x="34" y="643"/>
                    <a:pt x="34" y="643"/>
                  </a:cubicBezTo>
                  <a:cubicBezTo>
                    <a:pt x="91" y="705"/>
                    <a:pt x="91" y="705"/>
                    <a:pt x="91" y="705"/>
                  </a:cubicBezTo>
                  <a:cubicBezTo>
                    <a:pt x="94" y="708"/>
                    <a:pt x="96" y="712"/>
                    <a:pt x="95" y="717"/>
                  </a:cubicBezTo>
                  <a:cubicBezTo>
                    <a:pt x="86" y="801"/>
                    <a:pt x="86" y="801"/>
                    <a:pt x="86" y="801"/>
                  </a:cubicBezTo>
                  <a:cubicBezTo>
                    <a:pt x="159" y="843"/>
                    <a:pt x="159" y="843"/>
                    <a:pt x="159" y="843"/>
                  </a:cubicBezTo>
                  <a:cubicBezTo>
                    <a:pt x="163" y="845"/>
                    <a:pt x="166" y="848"/>
                    <a:pt x="167" y="853"/>
                  </a:cubicBezTo>
                  <a:cubicBezTo>
                    <a:pt x="184" y="935"/>
                    <a:pt x="184" y="935"/>
                    <a:pt x="184" y="935"/>
                  </a:cubicBezTo>
                  <a:cubicBezTo>
                    <a:pt x="266" y="952"/>
                    <a:pt x="266" y="952"/>
                    <a:pt x="266" y="952"/>
                  </a:cubicBezTo>
                  <a:cubicBezTo>
                    <a:pt x="271" y="953"/>
                    <a:pt x="274" y="956"/>
                    <a:pt x="276" y="960"/>
                  </a:cubicBezTo>
                  <a:cubicBezTo>
                    <a:pt x="318" y="1033"/>
                    <a:pt x="318" y="1033"/>
                    <a:pt x="318" y="1033"/>
                  </a:cubicBezTo>
                  <a:cubicBezTo>
                    <a:pt x="402" y="1024"/>
                    <a:pt x="402" y="1024"/>
                    <a:pt x="402" y="1024"/>
                  </a:cubicBezTo>
                  <a:cubicBezTo>
                    <a:pt x="407" y="1023"/>
                    <a:pt x="411" y="1025"/>
                    <a:pt x="414" y="1028"/>
                  </a:cubicBezTo>
                  <a:cubicBezTo>
                    <a:pt x="476" y="1085"/>
                    <a:pt x="476" y="1085"/>
                    <a:pt x="476" y="1085"/>
                  </a:cubicBezTo>
                  <a:cubicBezTo>
                    <a:pt x="553" y="1050"/>
                    <a:pt x="553" y="1050"/>
                    <a:pt x="553" y="1050"/>
                  </a:cubicBezTo>
                  <a:cubicBezTo>
                    <a:pt x="555" y="1049"/>
                    <a:pt x="558" y="1048"/>
                    <a:pt x="560" y="10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0" name="Freeform 9"/>
            <p:cNvSpPr>
              <a:spLocks/>
            </p:cNvSpPr>
            <p:nvPr/>
          </p:nvSpPr>
          <p:spPr bwMode="auto">
            <a:xfrm>
              <a:off x="14954174" y="9034356"/>
              <a:ext cx="650875" cy="652463"/>
            </a:xfrm>
            <a:custGeom>
              <a:avLst/>
              <a:gdLst>
                <a:gd name="T0" fmla="*/ 432 w 864"/>
                <a:gd name="T1" fmla="*/ 864 h 864"/>
                <a:gd name="T2" fmla="*/ 126 w 864"/>
                <a:gd name="T3" fmla="*/ 738 h 864"/>
                <a:gd name="T4" fmla="*/ 0 w 864"/>
                <a:gd name="T5" fmla="*/ 432 h 864"/>
                <a:gd name="T6" fmla="*/ 126 w 864"/>
                <a:gd name="T7" fmla="*/ 127 h 864"/>
                <a:gd name="T8" fmla="*/ 432 w 864"/>
                <a:gd name="T9" fmla="*/ 0 h 864"/>
                <a:gd name="T10" fmla="*/ 447 w 864"/>
                <a:gd name="T11" fmla="*/ 15 h 864"/>
                <a:gd name="T12" fmla="*/ 432 w 864"/>
                <a:gd name="T13" fmla="*/ 30 h 864"/>
                <a:gd name="T14" fmla="*/ 30 w 864"/>
                <a:gd name="T15" fmla="*/ 432 h 864"/>
                <a:gd name="T16" fmla="*/ 432 w 864"/>
                <a:gd name="T17" fmla="*/ 834 h 864"/>
                <a:gd name="T18" fmla="*/ 834 w 864"/>
                <a:gd name="T19" fmla="*/ 432 h 864"/>
                <a:gd name="T20" fmla="*/ 556 w 864"/>
                <a:gd name="T21" fmla="*/ 50 h 864"/>
                <a:gd name="T22" fmla="*/ 546 w 864"/>
                <a:gd name="T23" fmla="*/ 31 h 864"/>
                <a:gd name="T24" fmla="*/ 565 w 864"/>
                <a:gd name="T25" fmla="*/ 21 h 864"/>
                <a:gd name="T26" fmla="*/ 779 w 864"/>
                <a:gd name="T27" fmla="*/ 176 h 864"/>
                <a:gd name="T28" fmla="*/ 864 w 864"/>
                <a:gd name="T29" fmla="*/ 432 h 864"/>
                <a:gd name="T30" fmla="*/ 737 w 864"/>
                <a:gd name="T31" fmla="*/ 738 h 864"/>
                <a:gd name="T32" fmla="*/ 432 w 864"/>
                <a:gd name="T33"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4" h="864">
                  <a:moveTo>
                    <a:pt x="432" y="864"/>
                  </a:moveTo>
                  <a:cubicBezTo>
                    <a:pt x="316" y="864"/>
                    <a:pt x="208" y="819"/>
                    <a:pt x="126" y="738"/>
                  </a:cubicBezTo>
                  <a:cubicBezTo>
                    <a:pt x="45" y="656"/>
                    <a:pt x="0" y="548"/>
                    <a:pt x="0" y="432"/>
                  </a:cubicBezTo>
                  <a:cubicBezTo>
                    <a:pt x="0" y="317"/>
                    <a:pt x="45" y="208"/>
                    <a:pt x="126" y="127"/>
                  </a:cubicBezTo>
                  <a:cubicBezTo>
                    <a:pt x="208" y="45"/>
                    <a:pt x="316" y="0"/>
                    <a:pt x="432" y="0"/>
                  </a:cubicBezTo>
                  <a:cubicBezTo>
                    <a:pt x="440" y="0"/>
                    <a:pt x="447" y="7"/>
                    <a:pt x="447" y="15"/>
                  </a:cubicBezTo>
                  <a:cubicBezTo>
                    <a:pt x="447" y="24"/>
                    <a:pt x="440" y="30"/>
                    <a:pt x="432" y="30"/>
                  </a:cubicBezTo>
                  <a:cubicBezTo>
                    <a:pt x="210" y="30"/>
                    <a:pt x="30" y="211"/>
                    <a:pt x="30" y="432"/>
                  </a:cubicBezTo>
                  <a:cubicBezTo>
                    <a:pt x="30" y="654"/>
                    <a:pt x="210" y="834"/>
                    <a:pt x="432" y="834"/>
                  </a:cubicBezTo>
                  <a:cubicBezTo>
                    <a:pt x="653" y="834"/>
                    <a:pt x="834" y="654"/>
                    <a:pt x="834" y="432"/>
                  </a:cubicBezTo>
                  <a:cubicBezTo>
                    <a:pt x="834" y="257"/>
                    <a:pt x="722" y="104"/>
                    <a:pt x="556" y="50"/>
                  </a:cubicBezTo>
                  <a:cubicBezTo>
                    <a:pt x="548" y="47"/>
                    <a:pt x="544" y="39"/>
                    <a:pt x="546" y="31"/>
                  </a:cubicBezTo>
                  <a:cubicBezTo>
                    <a:pt x="549" y="23"/>
                    <a:pt x="557" y="19"/>
                    <a:pt x="565" y="21"/>
                  </a:cubicBezTo>
                  <a:cubicBezTo>
                    <a:pt x="651" y="49"/>
                    <a:pt x="725" y="103"/>
                    <a:pt x="779" y="176"/>
                  </a:cubicBezTo>
                  <a:cubicBezTo>
                    <a:pt x="835" y="251"/>
                    <a:pt x="864" y="339"/>
                    <a:pt x="864" y="432"/>
                  </a:cubicBezTo>
                  <a:cubicBezTo>
                    <a:pt x="864" y="548"/>
                    <a:pt x="819" y="656"/>
                    <a:pt x="737" y="738"/>
                  </a:cubicBezTo>
                  <a:cubicBezTo>
                    <a:pt x="656" y="819"/>
                    <a:pt x="547" y="864"/>
                    <a:pt x="432" y="8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51" name="Freeform 10"/>
            <p:cNvSpPr>
              <a:spLocks/>
            </p:cNvSpPr>
            <p:nvPr/>
          </p:nvSpPr>
          <p:spPr bwMode="auto">
            <a:xfrm>
              <a:off x="15144674" y="9201044"/>
              <a:ext cx="298450" cy="346075"/>
            </a:xfrm>
            <a:custGeom>
              <a:avLst/>
              <a:gdLst>
                <a:gd name="T0" fmla="*/ 166 w 396"/>
                <a:gd name="T1" fmla="*/ 458 h 458"/>
                <a:gd name="T2" fmla="*/ 155 w 396"/>
                <a:gd name="T3" fmla="*/ 453 h 458"/>
                <a:gd name="T4" fmla="*/ 5 w 396"/>
                <a:gd name="T5" fmla="*/ 281 h 458"/>
                <a:gd name="T6" fmla="*/ 7 w 396"/>
                <a:gd name="T7" fmla="*/ 260 h 458"/>
                <a:gd name="T8" fmla="*/ 28 w 396"/>
                <a:gd name="T9" fmla="*/ 261 h 458"/>
                <a:gd name="T10" fmla="*/ 163 w 396"/>
                <a:gd name="T11" fmla="*/ 416 h 458"/>
                <a:gd name="T12" fmla="*/ 365 w 396"/>
                <a:gd name="T13" fmla="*/ 11 h 458"/>
                <a:gd name="T14" fmla="*/ 386 w 396"/>
                <a:gd name="T15" fmla="*/ 4 h 458"/>
                <a:gd name="T16" fmla="*/ 392 w 396"/>
                <a:gd name="T17" fmla="*/ 24 h 458"/>
                <a:gd name="T18" fmla="*/ 180 w 396"/>
                <a:gd name="T19" fmla="*/ 449 h 458"/>
                <a:gd name="T20" fmla="*/ 168 w 396"/>
                <a:gd name="T21" fmla="*/ 458 h 458"/>
                <a:gd name="T22" fmla="*/ 166 w 396"/>
                <a:gd name="T23"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458">
                  <a:moveTo>
                    <a:pt x="166" y="458"/>
                  </a:moveTo>
                  <a:cubicBezTo>
                    <a:pt x="162" y="458"/>
                    <a:pt x="158" y="456"/>
                    <a:pt x="155" y="453"/>
                  </a:cubicBezTo>
                  <a:cubicBezTo>
                    <a:pt x="5" y="281"/>
                    <a:pt x="5" y="281"/>
                    <a:pt x="5" y="281"/>
                  </a:cubicBezTo>
                  <a:cubicBezTo>
                    <a:pt x="0" y="275"/>
                    <a:pt x="0" y="265"/>
                    <a:pt x="7" y="260"/>
                  </a:cubicBezTo>
                  <a:cubicBezTo>
                    <a:pt x="13" y="254"/>
                    <a:pt x="22" y="255"/>
                    <a:pt x="28" y="261"/>
                  </a:cubicBezTo>
                  <a:cubicBezTo>
                    <a:pt x="163" y="416"/>
                    <a:pt x="163" y="416"/>
                    <a:pt x="163" y="416"/>
                  </a:cubicBezTo>
                  <a:cubicBezTo>
                    <a:pt x="365" y="11"/>
                    <a:pt x="365" y="11"/>
                    <a:pt x="365" y="11"/>
                  </a:cubicBezTo>
                  <a:cubicBezTo>
                    <a:pt x="369" y="3"/>
                    <a:pt x="378" y="0"/>
                    <a:pt x="386" y="4"/>
                  </a:cubicBezTo>
                  <a:cubicBezTo>
                    <a:pt x="393" y="8"/>
                    <a:pt x="396" y="17"/>
                    <a:pt x="392" y="24"/>
                  </a:cubicBezTo>
                  <a:cubicBezTo>
                    <a:pt x="180" y="449"/>
                    <a:pt x="180" y="449"/>
                    <a:pt x="180" y="449"/>
                  </a:cubicBezTo>
                  <a:cubicBezTo>
                    <a:pt x="177" y="454"/>
                    <a:pt x="173" y="457"/>
                    <a:pt x="168" y="458"/>
                  </a:cubicBezTo>
                  <a:cubicBezTo>
                    <a:pt x="167" y="458"/>
                    <a:pt x="167" y="458"/>
                    <a:pt x="166"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25606955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089A99A-B349-0DB9-A1A6-94E6BF097F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 t="16346" b="10948"/>
          <a:stretch/>
        </p:blipFill>
        <p:spPr bwMode="auto">
          <a:xfrm>
            <a:off x="1" y="0"/>
            <a:ext cx="19011900" cy="10766323"/>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90550" y="7645400"/>
            <a:ext cx="5749414" cy="20447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0" y="0"/>
            <a:ext cx="19011900" cy="1995487"/>
          </a:xfrm>
          <a:prstGeom prst="rect">
            <a:avLst/>
          </a:prstGeom>
          <a:gradFill>
            <a:gsLst>
              <a:gs pos="0">
                <a:schemeClr val="tx1">
                  <a:lumMod val="85000"/>
                  <a:lumOff val="15000"/>
                  <a:alpha val="81000"/>
                </a:schemeClr>
              </a:gs>
              <a:gs pos="46000">
                <a:srgbClr val="3A3A3A">
                  <a:alpha val="69000"/>
                </a:srgbClr>
              </a:gs>
              <a:gs pos="100000">
                <a:schemeClr val="tx1">
                  <a:lumMod val="65000"/>
                  <a:lumOff val="3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дзаголовок 2"/>
          <p:cNvSpPr>
            <a:spLocks noGrp="1"/>
          </p:cNvSpPr>
          <p:nvPr>
            <p:ph type="subTitle" idx="4294967295"/>
          </p:nvPr>
        </p:nvSpPr>
        <p:spPr>
          <a:xfrm>
            <a:off x="937445" y="7879723"/>
            <a:ext cx="5055624" cy="1565659"/>
          </a:xfrm>
        </p:spPr>
        <p:txBody>
          <a:bodyPr>
            <a:normAutofit/>
          </a:bodyPr>
          <a:lstStyle/>
          <a:p>
            <a:pPr algn="l"/>
            <a:r>
              <a:rPr lang="ru-RU" dirty="0">
                <a:latin typeface="Fugue" panose="02000503000000020003" pitchFamily="2" charset="0"/>
              </a:rPr>
              <a:t>Мифопоэтический образ города-сада, почти рая на земле — самая устойчивая и самая популярная сегодня концепция города. </a:t>
            </a:r>
          </a:p>
        </p:txBody>
      </p:sp>
      <p:sp>
        <p:nvSpPr>
          <p:cNvPr id="8" name="TextBox 7">
            <a:extLst>
              <a:ext uri="{FF2B5EF4-FFF2-40B4-BE49-F238E27FC236}">
                <a16:creationId xmlns:a16="http://schemas.microsoft.com/office/drawing/2014/main" id="{65F3C208-64AF-3109-0AE5-A62D8FB18EEC}"/>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17</a:t>
            </a:fld>
            <a:endParaRPr lang="ru-RU" sz="4100" spc="-10" dirty="0">
              <a:solidFill>
                <a:schemeClr val="tx1"/>
              </a:solidFill>
              <a:latin typeface="Fugue" panose="02000503000000020003" pitchFamily="2" charset="0"/>
              <a:ea typeface="+mj-ea"/>
            </a:endParaRPr>
          </a:p>
        </p:txBody>
      </p:sp>
      <p:sp>
        <p:nvSpPr>
          <p:cNvPr id="9" name="TextBox 8">
            <a:extLst>
              <a:ext uri="{FF2B5EF4-FFF2-40B4-BE49-F238E27FC236}">
                <a16:creationId xmlns:a16="http://schemas.microsoft.com/office/drawing/2014/main" id="{8FBEE7BC-4C8A-9748-BC16-BD665739E35A}"/>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bg1"/>
                </a:solidFill>
                <a:latin typeface="Fugue" panose="02000503000000020003" pitchFamily="2" charset="0"/>
                <a:ea typeface="+mj-ea"/>
              </a:rPr>
              <a:pPr algn="r"/>
              <a:t>17</a:t>
            </a:fld>
            <a:endParaRPr lang="ru-RU" sz="4100" spc="-10" dirty="0">
              <a:solidFill>
                <a:schemeClr val="bg1"/>
              </a:solidFill>
              <a:latin typeface="Fugue" panose="02000503000000020003" pitchFamily="2" charset="0"/>
              <a:ea typeface="+mj-ea"/>
            </a:endParaRPr>
          </a:p>
        </p:txBody>
      </p:sp>
      <p:sp>
        <p:nvSpPr>
          <p:cNvPr id="10" name="object 30">
            <a:extLst>
              <a:ext uri="{FF2B5EF4-FFF2-40B4-BE49-F238E27FC236}">
                <a16:creationId xmlns:a16="http://schemas.microsoft.com/office/drawing/2014/main" id="{532BBD18-25B2-F857-4D30-4F9BA61289C2}"/>
              </a:ext>
            </a:extLst>
          </p:cNvPr>
          <p:cNvSpPr txBox="1">
            <a:spLocks/>
          </p:cNvSpPr>
          <p:nvPr/>
        </p:nvSpPr>
        <p:spPr>
          <a:xfrm>
            <a:off x="590550" y="469900"/>
            <a:ext cx="144970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solidFill>
                  <a:schemeClr val="bg1"/>
                </a:solidFill>
                <a:latin typeface="Fugue" panose="02000503000000020003" pitchFamily="2" charset="0"/>
              </a:rPr>
              <a:t>АРХЕТИПЫ ГОРОДА ПОСТИНДУСТРИАЛЬНОЙ ЭПОХИ.</a:t>
            </a:r>
            <a:br>
              <a:rPr lang="ru-RU" spc="-10" dirty="0">
                <a:solidFill>
                  <a:schemeClr val="bg1"/>
                </a:solidFill>
                <a:latin typeface="Fugue" panose="02000503000000020003" pitchFamily="2" charset="0"/>
              </a:rPr>
            </a:br>
            <a:r>
              <a:rPr lang="ru-RU" spc="-10" dirty="0">
                <a:solidFill>
                  <a:schemeClr val="bg1"/>
                </a:solidFill>
                <a:latin typeface="Fugue" panose="02000503000000020003" pitchFamily="2" charset="0"/>
              </a:rPr>
              <a:t>ГОРОД-САД</a:t>
            </a:r>
          </a:p>
        </p:txBody>
      </p:sp>
    </p:spTree>
    <p:extLst>
      <p:ext uri="{BB962C8B-B14F-4D97-AF65-F5344CB8AC3E}">
        <p14:creationId xmlns:p14="http://schemas.microsoft.com/office/powerpoint/2010/main" val="271932022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3795" t="-516" r="14235" b="9389"/>
          <a:stretch/>
        </p:blipFill>
        <p:spPr>
          <a:xfrm>
            <a:off x="706892" y="3951515"/>
            <a:ext cx="8075350" cy="5758542"/>
          </a:xfrm>
          <a:prstGeom prst="rect">
            <a:avLst/>
          </a:prstGeom>
        </p:spPr>
      </p:pic>
      <p:pic>
        <p:nvPicPr>
          <p:cNvPr id="5" name="Рисунок 4"/>
          <p:cNvPicPr>
            <a:picLocks noChangeAspect="1"/>
          </p:cNvPicPr>
          <p:nvPr/>
        </p:nvPicPr>
        <p:blipFill rotWithShape="1">
          <a:blip r:embed="rId3"/>
          <a:srcRect l="16328" r="11985" b="9997"/>
          <a:stretch/>
        </p:blipFill>
        <p:spPr>
          <a:xfrm>
            <a:off x="9348108" y="3967843"/>
            <a:ext cx="8088765" cy="5720443"/>
          </a:xfrm>
          <a:prstGeom prst="rect">
            <a:avLst/>
          </a:prstGeom>
        </p:spPr>
      </p:pic>
      <p:sp>
        <p:nvSpPr>
          <p:cNvPr id="4" name="Заголовок 1">
            <a:extLst>
              <a:ext uri="{FF2B5EF4-FFF2-40B4-BE49-F238E27FC236}">
                <a16:creationId xmlns:a16="http://schemas.microsoft.com/office/drawing/2014/main" id="{E04677EC-205E-B414-0F94-ECE2B35E0F3A}"/>
              </a:ext>
            </a:extLst>
          </p:cNvPr>
          <p:cNvSpPr txBox="1">
            <a:spLocks/>
          </p:cNvSpPr>
          <p:nvPr/>
        </p:nvSpPr>
        <p:spPr>
          <a:xfrm>
            <a:off x="706892" y="2018183"/>
            <a:ext cx="8075350" cy="949779"/>
          </a:xfrm>
          <a:prstGeom prst="rect">
            <a:avLst/>
          </a:prstGeom>
        </p:spPr>
        <p:txBody>
          <a:bodyPr wrap="square" lIns="0" tIns="0" rIns="0" bIns="0">
            <a:noAutofit/>
          </a:bodyPr>
          <a:lstStyle>
            <a:lvl1pPr>
              <a:defRPr sz="4100" b="0" i="0">
                <a:solidFill>
                  <a:schemeClr val="tx1"/>
                </a:solidFill>
                <a:latin typeface="Circe"/>
                <a:ea typeface="+mj-ea"/>
                <a:cs typeface="Circe"/>
              </a:defRPr>
            </a:lvl1pPr>
          </a:lstStyle>
          <a:p>
            <a:pPr algn="l"/>
            <a:r>
              <a:rPr lang="ru-RU" sz="2800" dirty="0">
                <a:latin typeface="Fugue" panose="02000503000000020003" pitchFamily="2" charset="0"/>
              </a:rPr>
              <a:t>Проект нового города-сада Телоса </a:t>
            </a:r>
            <a:br>
              <a:rPr lang="ru-RU" sz="2800" dirty="0">
                <a:latin typeface="Fugue" panose="02000503000000020003" pitchFamily="2" charset="0"/>
              </a:rPr>
            </a:br>
            <a:r>
              <a:rPr lang="ru-RU" sz="2800" dirty="0">
                <a:latin typeface="Fugue" panose="02000503000000020003" pitchFamily="2" charset="0"/>
              </a:rPr>
              <a:t>в США (архетип райского сада)</a:t>
            </a:r>
          </a:p>
        </p:txBody>
      </p:sp>
      <p:sp>
        <p:nvSpPr>
          <p:cNvPr id="8" name="Подзаголовок 2">
            <a:extLst>
              <a:ext uri="{FF2B5EF4-FFF2-40B4-BE49-F238E27FC236}">
                <a16:creationId xmlns:a16="http://schemas.microsoft.com/office/drawing/2014/main" id="{DB9B60B1-91A2-A322-C2AE-9807A2DDB54B}"/>
              </a:ext>
            </a:extLst>
          </p:cNvPr>
          <p:cNvSpPr txBox="1">
            <a:spLocks/>
          </p:cNvSpPr>
          <p:nvPr/>
        </p:nvSpPr>
        <p:spPr>
          <a:xfrm>
            <a:off x="757238" y="3101768"/>
            <a:ext cx="7581219" cy="913039"/>
          </a:xfrm>
          <a:prstGeom prst="rect">
            <a:avLst/>
          </a:prstGeom>
        </p:spPr>
        <p:txBody>
          <a:bodyPr wrap="square" lIns="0" tIns="0" rIns="0" bIns="0">
            <a:no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ru-RU" dirty="0">
                <a:latin typeface="Fugue" panose="02000503000000020003" pitchFamily="2" charset="0"/>
              </a:rPr>
              <a:t>Город от бюро BIG </a:t>
            </a:r>
            <a:r>
              <a:rPr lang="ru-RU" dirty="0" err="1">
                <a:latin typeface="Fugue" panose="02000503000000020003" pitchFamily="2" charset="0"/>
              </a:rPr>
              <a:t>Бьярке</a:t>
            </a:r>
            <a:r>
              <a:rPr lang="ru-RU" dirty="0">
                <a:latin typeface="Fugue" panose="02000503000000020003" pitchFamily="2" charset="0"/>
              </a:rPr>
              <a:t> </a:t>
            </a:r>
            <a:r>
              <a:rPr lang="ru-RU" dirty="0" err="1">
                <a:latin typeface="Fugue" panose="02000503000000020003" pitchFamily="2" charset="0"/>
              </a:rPr>
              <a:t>Ингельса</a:t>
            </a:r>
            <a:r>
              <a:rPr lang="ru-RU" dirty="0">
                <a:latin typeface="Fugue" panose="02000503000000020003" pitchFamily="2" charset="0"/>
              </a:rPr>
              <a:t> (</a:t>
            </a:r>
            <a:r>
              <a:rPr lang="ru-RU" dirty="0" err="1">
                <a:latin typeface="Fugue" panose="02000503000000020003" pitchFamily="2" charset="0"/>
              </a:rPr>
              <a:t>Bjarke</a:t>
            </a:r>
            <a:r>
              <a:rPr lang="ru-RU" dirty="0">
                <a:latin typeface="Fugue" panose="02000503000000020003" pitchFamily="2" charset="0"/>
              </a:rPr>
              <a:t> </a:t>
            </a:r>
            <a:r>
              <a:rPr lang="ru-RU" dirty="0" err="1">
                <a:latin typeface="Fugue" panose="02000503000000020003" pitchFamily="2" charset="0"/>
              </a:rPr>
              <a:t>Ingels</a:t>
            </a:r>
            <a:r>
              <a:rPr lang="ru-RU" dirty="0">
                <a:latin typeface="Fugue" panose="02000503000000020003" pitchFamily="2" charset="0"/>
              </a:rPr>
              <a:t>) рассчитан на 5 млн человек. </a:t>
            </a:r>
          </a:p>
        </p:txBody>
      </p:sp>
      <p:sp>
        <p:nvSpPr>
          <p:cNvPr id="9" name="object 30">
            <a:extLst>
              <a:ext uri="{FF2B5EF4-FFF2-40B4-BE49-F238E27FC236}">
                <a16:creationId xmlns:a16="http://schemas.microsoft.com/office/drawing/2014/main" id="{339217E2-9513-0406-6237-3FAAAC1DF634}"/>
              </a:ext>
            </a:extLst>
          </p:cNvPr>
          <p:cNvSpPr txBox="1">
            <a:spLocks/>
          </p:cNvSpPr>
          <p:nvPr/>
        </p:nvSpPr>
        <p:spPr>
          <a:xfrm>
            <a:off x="590550" y="469900"/>
            <a:ext cx="144970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АРХЕТИПЫ ГОРОДА ПОСТИНДУСТРИАЛЬНОЙ ЭПОХИ.</a:t>
            </a:r>
            <a:br>
              <a:rPr lang="ru-RU" spc="-10" dirty="0">
                <a:latin typeface="Fugue" panose="02000503000000020003" pitchFamily="2" charset="0"/>
              </a:rPr>
            </a:br>
            <a:r>
              <a:rPr lang="ru-RU" spc="-10" dirty="0">
                <a:latin typeface="Fugue" panose="02000503000000020003" pitchFamily="2" charset="0"/>
              </a:rPr>
              <a:t>ГОРОД-САД</a:t>
            </a:r>
          </a:p>
        </p:txBody>
      </p:sp>
      <p:sp>
        <p:nvSpPr>
          <p:cNvPr id="10" name="Подзаголовок 2">
            <a:extLst>
              <a:ext uri="{FF2B5EF4-FFF2-40B4-BE49-F238E27FC236}">
                <a16:creationId xmlns:a16="http://schemas.microsoft.com/office/drawing/2014/main" id="{76E41A02-C2D8-4124-4180-1F721D5BDFA9}"/>
              </a:ext>
            </a:extLst>
          </p:cNvPr>
          <p:cNvSpPr txBox="1">
            <a:spLocks/>
          </p:cNvSpPr>
          <p:nvPr/>
        </p:nvSpPr>
        <p:spPr>
          <a:xfrm>
            <a:off x="9348107" y="2018183"/>
            <a:ext cx="8743950" cy="978351"/>
          </a:xfrm>
          <a:prstGeom prst="rect">
            <a:avLst/>
          </a:prstGeom>
        </p:spPr>
        <p:txBody>
          <a:bodyPr wrap="square" lIns="0" tIns="0" rIns="0" bIns="0">
            <a:no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ru-RU" sz="2800" dirty="0">
                <a:solidFill>
                  <a:schemeClr val="tx1"/>
                </a:solidFill>
                <a:latin typeface="Fugue" panose="02000503000000020003" pitchFamily="2" charset="0"/>
                <a:ea typeface="+mj-ea"/>
              </a:rPr>
              <a:t>Проект города как природного ландшафта</a:t>
            </a:r>
          </a:p>
          <a:p>
            <a:pPr algn="l"/>
            <a:r>
              <a:rPr lang="ru-RU" sz="2800" dirty="0" err="1">
                <a:solidFill>
                  <a:schemeClr val="tx1"/>
                </a:solidFill>
                <a:latin typeface="Fugue" panose="02000503000000020003" pitchFamily="2" charset="0"/>
                <a:ea typeface="+mj-ea"/>
              </a:rPr>
              <a:t>Chengdu</a:t>
            </a:r>
            <a:r>
              <a:rPr lang="ru-RU" sz="2800" dirty="0">
                <a:solidFill>
                  <a:schemeClr val="tx1"/>
                </a:solidFill>
                <a:latin typeface="Fugue" panose="02000503000000020003" pitchFamily="2" charset="0"/>
                <a:ea typeface="+mj-ea"/>
              </a:rPr>
              <a:t> Future City, Китай (архетип райского сада)</a:t>
            </a:r>
          </a:p>
        </p:txBody>
      </p:sp>
      <p:sp>
        <p:nvSpPr>
          <p:cNvPr id="11" name="Подзаголовок 2">
            <a:extLst>
              <a:ext uri="{FF2B5EF4-FFF2-40B4-BE49-F238E27FC236}">
                <a16:creationId xmlns:a16="http://schemas.microsoft.com/office/drawing/2014/main" id="{BC2DC2D3-6985-DB2F-E638-8EAAAF5EE486}"/>
              </a:ext>
            </a:extLst>
          </p:cNvPr>
          <p:cNvSpPr txBox="1">
            <a:spLocks/>
          </p:cNvSpPr>
          <p:nvPr/>
        </p:nvSpPr>
        <p:spPr>
          <a:xfrm>
            <a:off x="9348107" y="3101768"/>
            <a:ext cx="9663793" cy="847723"/>
          </a:xfrm>
          <a:prstGeom prst="rect">
            <a:avLst/>
          </a:prstGeom>
        </p:spPr>
        <p:txBody>
          <a:bodyPr wrap="square" lIns="0" tIns="0" rIns="0" bIns="0">
            <a:no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ru-RU" dirty="0">
                <a:latin typeface="Fugue" panose="02000503000000020003" pitchFamily="2" charset="0"/>
              </a:rPr>
              <a:t>Проект бюро OMA для столицы провинции Сычуань — образ террасированного природного ландшафта с долинами и парками. </a:t>
            </a:r>
          </a:p>
        </p:txBody>
      </p:sp>
      <p:sp>
        <p:nvSpPr>
          <p:cNvPr id="12" name="TextBox 11">
            <a:extLst>
              <a:ext uri="{FF2B5EF4-FFF2-40B4-BE49-F238E27FC236}">
                <a16:creationId xmlns:a16="http://schemas.microsoft.com/office/drawing/2014/main" id="{C9D6B5B9-86FC-FFB8-3D3C-C09663DE7564}"/>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18</a:t>
            </a:fld>
            <a:endParaRPr lang="ru-RU" sz="4100" spc="-10" dirty="0">
              <a:solidFill>
                <a:schemeClr val="tx1"/>
              </a:solidFill>
              <a:latin typeface="Fugue" panose="02000503000000020003" pitchFamily="2" charset="0"/>
              <a:ea typeface="+mj-ea"/>
            </a:endParaRPr>
          </a:p>
        </p:txBody>
      </p:sp>
      <p:sp>
        <p:nvSpPr>
          <p:cNvPr id="13" name="TextBox 12">
            <a:extLst>
              <a:ext uri="{FF2B5EF4-FFF2-40B4-BE49-F238E27FC236}">
                <a16:creationId xmlns:a16="http://schemas.microsoft.com/office/drawing/2014/main" id="{53381FFB-69DE-ACEE-0D8E-96051A697F99}"/>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18</a:t>
            </a:fld>
            <a:endParaRPr lang="ru-RU" sz="4100" spc="-10" dirty="0">
              <a:solidFill>
                <a:schemeClr val="tx1"/>
              </a:solidFill>
              <a:latin typeface="Fugue" panose="02000503000000020003" pitchFamily="2" charset="0"/>
              <a:ea typeface="+mj-ea"/>
            </a:endParaRPr>
          </a:p>
        </p:txBody>
      </p:sp>
    </p:spTree>
    <p:extLst>
      <p:ext uri="{BB962C8B-B14F-4D97-AF65-F5344CB8AC3E}">
        <p14:creationId xmlns:p14="http://schemas.microsoft.com/office/powerpoint/2010/main" val="325034501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r="6805"/>
          <a:stretch/>
        </p:blipFill>
        <p:spPr>
          <a:xfrm>
            <a:off x="0" y="0"/>
            <a:ext cx="19025420" cy="10693400"/>
          </a:xfrm>
          <a:prstGeom prst="rect">
            <a:avLst/>
          </a:prstGeom>
        </p:spPr>
      </p:pic>
      <p:sp>
        <p:nvSpPr>
          <p:cNvPr id="6" name="Прямоугольник 5"/>
          <p:cNvSpPr/>
          <p:nvPr/>
        </p:nvSpPr>
        <p:spPr>
          <a:xfrm>
            <a:off x="674234" y="9690100"/>
            <a:ext cx="1917513" cy="461665"/>
          </a:xfrm>
          <a:prstGeom prst="rect">
            <a:avLst/>
          </a:prstGeom>
        </p:spPr>
        <p:txBody>
          <a:bodyPr wrap="none">
            <a:spAutoFit/>
          </a:bodyPr>
          <a:lstStyle/>
          <a:p>
            <a:pPr algn="l"/>
            <a:r>
              <a:rPr lang="ru-RU" sz="2400" dirty="0">
                <a:solidFill>
                  <a:schemeClr val="bg1">
                    <a:lumMod val="75000"/>
                  </a:schemeClr>
                </a:solidFill>
                <a:latin typeface="Fugue" panose="02000503000000020003" pitchFamily="2" charset="0"/>
                <a:ea typeface="+mn-ea"/>
                <a:cs typeface="+mn-cs"/>
              </a:rPr>
              <a:t>Гора Олимп</a:t>
            </a:r>
          </a:p>
        </p:txBody>
      </p:sp>
      <p:sp>
        <p:nvSpPr>
          <p:cNvPr id="8" name="Подзаголовок 2">
            <a:extLst>
              <a:ext uri="{FF2B5EF4-FFF2-40B4-BE49-F238E27FC236}">
                <a16:creationId xmlns:a16="http://schemas.microsoft.com/office/drawing/2014/main" id="{40535C71-8C13-AA95-ED10-83FA89A89597}"/>
              </a:ext>
            </a:extLst>
          </p:cNvPr>
          <p:cNvSpPr txBox="1">
            <a:spLocks/>
          </p:cNvSpPr>
          <p:nvPr/>
        </p:nvSpPr>
        <p:spPr>
          <a:xfrm>
            <a:off x="674234" y="8646434"/>
            <a:ext cx="5202691" cy="1043666"/>
          </a:xfrm>
          <a:prstGeom prst="rect">
            <a:avLst/>
          </a:prstGeom>
        </p:spPr>
        <p:txBody>
          <a:bodyPr wrap="square" lIns="0" tIns="0" rIns="0" bIns="0">
            <a:no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ru-RU" dirty="0">
                <a:solidFill>
                  <a:schemeClr val="bg1"/>
                </a:solidFill>
                <a:latin typeface="Fugue" panose="02000503000000020003" pitchFamily="2" charset="0"/>
              </a:rPr>
              <a:t>Вертикальный город способен создавать </a:t>
            </a:r>
            <a:r>
              <a:rPr lang="en-US" dirty="0">
                <a:solidFill>
                  <a:schemeClr val="bg1"/>
                </a:solidFill>
                <a:latin typeface="Fugue" panose="02000503000000020003" pitchFamily="2" charset="0"/>
              </a:rPr>
              <a:t>wow</a:t>
            </a:r>
            <a:r>
              <a:rPr lang="ru-RU" dirty="0">
                <a:solidFill>
                  <a:schemeClr val="bg1"/>
                </a:solidFill>
                <a:latin typeface="Fugue" panose="02000503000000020003" pitchFamily="2" charset="0"/>
              </a:rPr>
              <a:t>-эффект.</a:t>
            </a:r>
          </a:p>
        </p:txBody>
      </p:sp>
      <p:sp>
        <p:nvSpPr>
          <p:cNvPr id="10" name="Прямоугольник 9"/>
          <p:cNvSpPr/>
          <p:nvPr/>
        </p:nvSpPr>
        <p:spPr>
          <a:xfrm>
            <a:off x="0" y="0"/>
            <a:ext cx="19011900" cy="1995487"/>
          </a:xfrm>
          <a:prstGeom prst="rect">
            <a:avLst/>
          </a:prstGeom>
          <a:gradFill>
            <a:gsLst>
              <a:gs pos="0">
                <a:schemeClr val="tx1">
                  <a:lumMod val="85000"/>
                  <a:lumOff val="15000"/>
                  <a:alpha val="81000"/>
                </a:schemeClr>
              </a:gs>
              <a:gs pos="46000">
                <a:srgbClr val="3A3A3A">
                  <a:alpha val="69000"/>
                </a:srgbClr>
              </a:gs>
              <a:gs pos="100000">
                <a:schemeClr val="tx1">
                  <a:lumMod val="65000"/>
                  <a:lumOff val="3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object 30">
            <a:extLst>
              <a:ext uri="{FF2B5EF4-FFF2-40B4-BE49-F238E27FC236}">
                <a16:creationId xmlns:a16="http://schemas.microsoft.com/office/drawing/2014/main" id="{532BBD18-25B2-F857-4D30-4F9BA61289C2}"/>
              </a:ext>
            </a:extLst>
          </p:cNvPr>
          <p:cNvSpPr txBox="1">
            <a:spLocks/>
          </p:cNvSpPr>
          <p:nvPr/>
        </p:nvSpPr>
        <p:spPr>
          <a:xfrm>
            <a:off x="590550" y="469900"/>
            <a:ext cx="144970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solidFill>
                  <a:schemeClr val="bg1"/>
                </a:solidFill>
                <a:latin typeface="Fugue" panose="02000503000000020003" pitchFamily="2" charset="0"/>
              </a:rPr>
              <a:t>АРХЕТИПЫ ГОРОДА ПОСТИНДУСТРИАЛЬНОЙ ЭПОХИ.</a:t>
            </a:r>
            <a:br>
              <a:rPr lang="ru-RU" spc="-10" dirty="0">
                <a:solidFill>
                  <a:schemeClr val="bg1"/>
                </a:solidFill>
                <a:latin typeface="Fugue" panose="02000503000000020003" pitchFamily="2" charset="0"/>
              </a:rPr>
            </a:br>
            <a:r>
              <a:rPr lang="ru-RU" spc="-10" dirty="0">
                <a:solidFill>
                  <a:schemeClr val="bg1"/>
                </a:solidFill>
                <a:latin typeface="Fugue" panose="02000503000000020003" pitchFamily="2" charset="0"/>
              </a:rPr>
              <a:t>ГОРОД-ГОРА</a:t>
            </a:r>
          </a:p>
        </p:txBody>
      </p:sp>
    </p:spTree>
    <p:extLst>
      <p:ext uri="{BB962C8B-B14F-4D97-AF65-F5344CB8AC3E}">
        <p14:creationId xmlns:p14="http://schemas.microsoft.com/office/powerpoint/2010/main" val="177672131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0">
            <a:extLst>
              <a:ext uri="{FF2B5EF4-FFF2-40B4-BE49-F238E27FC236}">
                <a16:creationId xmlns:a16="http://schemas.microsoft.com/office/drawing/2014/main" id="{EA4A26CB-7021-05BC-45A1-3B09530C4473}"/>
              </a:ext>
            </a:extLst>
          </p:cNvPr>
          <p:cNvSpPr txBox="1">
            <a:spLocks/>
          </p:cNvSpPr>
          <p:nvPr/>
        </p:nvSpPr>
        <p:spPr>
          <a:xfrm>
            <a:off x="742950" y="965200"/>
            <a:ext cx="8839199" cy="936154"/>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ru-RU" sz="6000" spc="-10" dirty="0">
                <a:latin typeface="Fugue" panose="02000503000000020003" pitchFamily="2" charset="0"/>
              </a:rPr>
              <a:t>Татьяна </a:t>
            </a:r>
            <a:r>
              <a:rPr lang="ru-RU" sz="6000" spc="-10" dirty="0" smtClean="0">
                <a:latin typeface="Fugue" panose="02000503000000020003" pitchFamily="2" charset="0"/>
              </a:rPr>
              <a:t>Гук</a:t>
            </a:r>
            <a:r>
              <a:rPr lang="ru-RU" sz="3600" spc="-10" dirty="0" smtClean="0">
                <a:latin typeface="Fugue" panose="02000503000000020003" pitchFamily="2" charset="0"/>
              </a:rPr>
              <a:t> </a:t>
            </a:r>
            <a:endParaRPr lang="ru-RU" sz="3600" spc="-10" dirty="0">
              <a:latin typeface="Fugue" panose="02000503000000020003" pitchFamily="2" charset="0"/>
            </a:endParaRPr>
          </a:p>
        </p:txBody>
      </p:sp>
      <p:sp>
        <p:nvSpPr>
          <p:cNvPr id="9" name="Текст 32">
            <a:extLst>
              <a:ext uri="{FF2B5EF4-FFF2-40B4-BE49-F238E27FC236}">
                <a16:creationId xmlns:a16="http://schemas.microsoft.com/office/drawing/2014/main" id="{B2C12C97-5778-9275-4F27-F6C766706B9E}"/>
              </a:ext>
            </a:extLst>
          </p:cNvPr>
          <p:cNvSpPr txBox="1">
            <a:spLocks/>
          </p:cNvSpPr>
          <p:nvPr/>
        </p:nvSpPr>
        <p:spPr>
          <a:xfrm>
            <a:off x="819150" y="3090627"/>
            <a:ext cx="9906000" cy="1600200"/>
          </a:xfrm>
          <a:prstGeom prst="rect">
            <a:avLst/>
          </a:prstGeom>
        </p:spPr>
        <p:txBody>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ru-RU" sz="3200" dirty="0">
                <a:latin typeface="Fugue" panose="02000503000000020003" pitchFamily="2" charset="0"/>
              </a:rPr>
              <a:t>Кандидат </a:t>
            </a:r>
            <a:r>
              <a:rPr lang="ru-RU" sz="3200" dirty="0" smtClean="0">
                <a:latin typeface="Fugue" panose="02000503000000020003" pitchFamily="2" charset="0"/>
              </a:rPr>
              <a:t>архитектуры, профессор </a:t>
            </a:r>
            <a:r>
              <a:rPr lang="ru-RU" sz="3200" dirty="0">
                <a:latin typeface="Fugue" panose="02000503000000020003" pitchFamily="2" charset="0"/>
              </a:rPr>
              <a:t>Международной академии </a:t>
            </a:r>
            <a:r>
              <a:rPr lang="ru-RU" sz="3200" dirty="0" smtClean="0">
                <a:latin typeface="Fugue" panose="02000503000000020003" pitchFamily="2" charset="0"/>
              </a:rPr>
              <a:t>архитектуры,</a:t>
            </a:r>
            <a:br>
              <a:rPr lang="ru-RU" sz="3200" dirty="0" smtClean="0">
                <a:latin typeface="Fugue" panose="02000503000000020003" pitchFamily="2" charset="0"/>
              </a:rPr>
            </a:br>
            <a:r>
              <a:rPr lang="ru-RU" sz="3200" dirty="0" smtClean="0">
                <a:latin typeface="Fugue" panose="02000503000000020003" pitchFamily="2" charset="0"/>
              </a:rPr>
              <a:t>член </a:t>
            </a:r>
            <a:r>
              <a:rPr lang="ru-RU" sz="3200" dirty="0">
                <a:latin typeface="Fugue" panose="02000503000000020003" pitchFamily="2" charset="0"/>
              </a:rPr>
              <a:t>Союза московских архитекторов.</a:t>
            </a:r>
            <a:endParaRPr lang="ru-RU" sz="2800" dirty="0">
              <a:latin typeface="Fugue" panose="02000503000000020003" pitchFamily="2" charset="0"/>
            </a:endParaRPr>
          </a:p>
        </p:txBody>
      </p:sp>
      <p:pic>
        <p:nvPicPr>
          <p:cNvPr id="10" name="Рисунок 9">
            <a:extLst>
              <a:ext uri="{FF2B5EF4-FFF2-40B4-BE49-F238E27FC236}">
                <a16:creationId xmlns:a16="http://schemas.microsoft.com/office/drawing/2014/main" id="{2646DBBB-385A-23CE-B663-F69867DACE27}"/>
              </a:ext>
            </a:extLst>
          </p:cNvPr>
          <p:cNvPicPr>
            <a:picLocks noChangeAspect="1"/>
          </p:cNvPicPr>
          <p:nvPr/>
        </p:nvPicPr>
        <p:blipFill>
          <a:blip r:embed="rId2"/>
          <a:stretch>
            <a:fillRect/>
          </a:stretch>
        </p:blipFill>
        <p:spPr>
          <a:xfrm>
            <a:off x="10725150" y="0"/>
            <a:ext cx="8286750" cy="10716627"/>
          </a:xfrm>
          <a:prstGeom prst="rect">
            <a:avLst/>
          </a:prstGeom>
        </p:spPr>
      </p:pic>
      <p:sp>
        <p:nvSpPr>
          <p:cNvPr id="12" name="Текст 32">
            <a:extLst>
              <a:ext uri="{FF2B5EF4-FFF2-40B4-BE49-F238E27FC236}">
                <a16:creationId xmlns:a16="http://schemas.microsoft.com/office/drawing/2014/main" id="{487C840A-90E7-B579-A75D-6DD1D6B3E565}"/>
              </a:ext>
            </a:extLst>
          </p:cNvPr>
          <p:cNvSpPr txBox="1">
            <a:spLocks/>
          </p:cNvSpPr>
          <p:nvPr/>
        </p:nvSpPr>
        <p:spPr>
          <a:xfrm>
            <a:off x="742950" y="5162551"/>
            <a:ext cx="8286750" cy="4576536"/>
          </a:xfrm>
          <a:prstGeom prst="rect">
            <a:avLst/>
          </a:prstGeom>
        </p:spPr>
        <p:txBody>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spcBef>
                <a:spcPts val="1200"/>
              </a:spcBef>
              <a:buFont typeface="Arial" panose="020B0604020202020204" pitchFamily="34" charset="0"/>
              <a:buChar char="•"/>
            </a:pPr>
            <a:r>
              <a:rPr lang="ru-RU" dirty="0">
                <a:latin typeface="Fugue" panose="02000503000000020003" pitchFamily="2" charset="0"/>
              </a:rPr>
              <a:t>Возглавляет Институт Генплана Москвы с декабря 2018 г.</a:t>
            </a:r>
          </a:p>
          <a:p>
            <a:pPr marL="342900" indent="-342900">
              <a:spcBef>
                <a:spcPts val="1200"/>
              </a:spcBef>
              <a:buFont typeface="Arial" panose="020B0604020202020204" pitchFamily="34" charset="0"/>
              <a:buChar char="•"/>
            </a:pPr>
            <a:r>
              <a:rPr lang="ru-RU" dirty="0" smtClean="0">
                <a:latin typeface="Fugue" panose="02000503000000020003" pitchFamily="2" charset="0"/>
              </a:rPr>
              <a:t>Курировала </a:t>
            </a:r>
            <a:r>
              <a:rPr lang="ru-RU" dirty="0">
                <a:latin typeface="Fugue" panose="02000503000000020003" pitchFamily="2" charset="0"/>
              </a:rPr>
              <a:t>разработку проектных решений московских транспортных и градостроительных </a:t>
            </a:r>
            <a:r>
              <a:rPr lang="ru-RU" dirty="0" smtClean="0">
                <a:latin typeface="Fugue" panose="02000503000000020003" pitchFamily="2" charset="0"/>
              </a:rPr>
              <a:t>мега-проектов</a:t>
            </a:r>
            <a:br>
              <a:rPr lang="ru-RU" dirty="0" smtClean="0">
                <a:latin typeface="Fugue" panose="02000503000000020003" pitchFamily="2" charset="0"/>
              </a:rPr>
            </a:br>
            <a:r>
              <a:rPr lang="ru-RU" dirty="0" smtClean="0">
                <a:latin typeface="Fugue" panose="02000503000000020003" pitchFamily="2" charset="0"/>
              </a:rPr>
              <a:t>(МДЦ</a:t>
            </a:r>
            <a:r>
              <a:rPr lang="ru-RU" dirty="0">
                <a:latin typeface="Fugue" panose="02000503000000020003" pitchFamily="2" charset="0"/>
              </a:rPr>
              <a:t>, МЦК, ЮВХ).</a:t>
            </a:r>
          </a:p>
          <a:p>
            <a:pPr marL="342900" indent="-342900">
              <a:spcBef>
                <a:spcPts val="1200"/>
              </a:spcBef>
              <a:buFont typeface="Arial" panose="020B0604020202020204" pitchFamily="34" charset="0"/>
              <a:buChar char="•"/>
            </a:pPr>
            <a:r>
              <a:rPr lang="ru-RU" dirty="0" smtClean="0">
                <a:latin typeface="Fugue" panose="02000503000000020003" pitchFamily="2" charset="0"/>
              </a:rPr>
              <a:t>Под </a:t>
            </a:r>
            <a:r>
              <a:rPr lang="ru-RU" dirty="0">
                <a:latin typeface="Fugue" panose="02000503000000020003" pitchFamily="2" charset="0"/>
              </a:rPr>
              <a:t>ее руководством завершены такие масштабные проекты как разработка Генерального плана городского округа Казань, Уфы, Южно-Сахалинска, </a:t>
            </a:r>
          </a:p>
          <a:p>
            <a:pPr marL="342900" indent="-342900">
              <a:spcBef>
                <a:spcPts val="1200"/>
              </a:spcBef>
              <a:buFont typeface="Arial" panose="020B0604020202020204" pitchFamily="34" charset="0"/>
              <a:buChar char="•"/>
            </a:pPr>
            <a:r>
              <a:rPr lang="ru-RU" dirty="0" smtClean="0">
                <a:latin typeface="Fugue" panose="02000503000000020003" pitchFamily="2" charset="0"/>
              </a:rPr>
              <a:t>Сегодня </a:t>
            </a:r>
            <a:r>
              <a:rPr lang="ru-RU" dirty="0">
                <a:latin typeface="Fugue" panose="02000503000000020003" pitchFamily="2" charset="0"/>
              </a:rPr>
              <a:t>ведется работа над мастер-планами Ноябрьска, Горно-Алтайска, генпланом Великого Новгорода.</a:t>
            </a:r>
            <a:endParaRPr lang="ru-RU" dirty="0"/>
          </a:p>
        </p:txBody>
      </p:sp>
      <p:sp>
        <p:nvSpPr>
          <p:cNvPr id="13" name="Должность">
            <a:extLst>
              <a:ext uri="{FF2B5EF4-FFF2-40B4-BE49-F238E27FC236}">
                <a16:creationId xmlns:a16="http://schemas.microsoft.com/office/drawing/2014/main" id="{A1459066-2875-D193-F222-FCE06449923F}"/>
              </a:ext>
            </a:extLst>
          </p:cNvPr>
          <p:cNvSpPr txBox="1"/>
          <p:nvPr/>
        </p:nvSpPr>
        <p:spPr>
          <a:xfrm>
            <a:off x="819150" y="2032001"/>
            <a:ext cx="8039100" cy="412382"/>
          </a:xfrm>
          <a:prstGeom prst="rect">
            <a:avLst/>
          </a:prstGeom>
          <a:solidFill>
            <a:schemeClr val="tx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r>
              <a:rPr lang="ru-RU" dirty="0">
                <a:solidFill>
                  <a:schemeClr val="bg1"/>
                </a:solidFill>
              </a:rPr>
              <a:t> Директор Института Генплана Москвы</a:t>
            </a:r>
            <a:endParaRPr dirty="0">
              <a:solidFill>
                <a:schemeClr val="bg1"/>
              </a:solidFill>
            </a:endParaRPr>
          </a:p>
        </p:txBody>
      </p:sp>
    </p:spTree>
    <p:extLst>
      <p:ext uri="{BB962C8B-B14F-4D97-AF65-F5344CB8AC3E}">
        <p14:creationId xmlns:p14="http://schemas.microsoft.com/office/powerpoint/2010/main" val="368775084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rotWithShape="1">
          <a:blip r:embed="rId2"/>
          <a:srcRect r="6246"/>
          <a:stretch/>
        </p:blipFill>
        <p:spPr>
          <a:xfrm>
            <a:off x="666750" y="3967843"/>
            <a:ext cx="8096250" cy="5720443"/>
          </a:xfrm>
          <a:prstGeom prst="rect">
            <a:avLst/>
          </a:prstGeom>
        </p:spPr>
      </p:pic>
      <p:pic>
        <p:nvPicPr>
          <p:cNvPr id="15" name="Рисунок 14"/>
          <p:cNvPicPr>
            <a:picLocks noChangeAspect="1"/>
          </p:cNvPicPr>
          <p:nvPr/>
        </p:nvPicPr>
        <p:blipFill>
          <a:blip r:embed="rId3"/>
          <a:srcRect l="5716"/>
          <a:stretch/>
        </p:blipFill>
        <p:spPr>
          <a:xfrm>
            <a:off x="9348107" y="3949491"/>
            <a:ext cx="8352396" cy="5760566"/>
          </a:xfrm>
          <a:prstGeom prst="rect">
            <a:avLst/>
          </a:prstGeom>
        </p:spPr>
      </p:pic>
      <p:sp>
        <p:nvSpPr>
          <p:cNvPr id="4" name="Заголовок 1">
            <a:extLst>
              <a:ext uri="{FF2B5EF4-FFF2-40B4-BE49-F238E27FC236}">
                <a16:creationId xmlns:a16="http://schemas.microsoft.com/office/drawing/2014/main" id="{E04677EC-205E-B414-0F94-ECE2B35E0F3A}"/>
              </a:ext>
            </a:extLst>
          </p:cNvPr>
          <p:cNvSpPr txBox="1">
            <a:spLocks/>
          </p:cNvSpPr>
          <p:nvPr/>
        </p:nvSpPr>
        <p:spPr>
          <a:xfrm>
            <a:off x="706891" y="2018183"/>
            <a:ext cx="8393565" cy="2428405"/>
          </a:xfrm>
          <a:prstGeom prst="rect">
            <a:avLst/>
          </a:prstGeom>
        </p:spPr>
        <p:txBody>
          <a:bodyPr wrap="square" lIns="0" tIns="0" rIns="0" bIns="0">
            <a:noAutofit/>
          </a:bodyPr>
          <a:lstStyle>
            <a:lvl1pPr>
              <a:defRPr sz="4100" b="0" i="0">
                <a:solidFill>
                  <a:schemeClr val="tx1"/>
                </a:solidFill>
                <a:latin typeface="Circe"/>
                <a:ea typeface="+mj-ea"/>
                <a:cs typeface="Circe"/>
              </a:defRPr>
            </a:lvl1pPr>
          </a:lstStyle>
          <a:p>
            <a:pPr algn="l"/>
            <a:r>
              <a:rPr lang="ru-RU" sz="3200" dirty="0">
                <a:latin typeface="Fugue" panose="02000503000000020003" pitchFamily="2" charset="0"/>
              </a:rPr>
              <a:t>Вертикальный город-гора-небоскреб</a:t>
            </a:r>
          </a:p>
          <a:p>
            <a:pPr algn="l"/>
            <a:r>
              <a:rPr lang="ru-RU" sz="2400" dirty="0">
                <a:latin typeface="Fugue" panose="02000503000000020003" pitchFamily="2" charset="0"/>
              </a:rPr>
              <a:t>Концепт города-небоскреба, который был разработан группой архитекторов во главе с </a:t>
            </a:r>
            <a:r>
              <a:rPr lang="ru-RU" sz="2400" dirty="0" err="1">
                <a:latin typeface="Fugue" panose="02000503000000020003" pitchFamily="2" charset="0"/>
              </a:rPr>
              <a:t>Bernardo</a:t>
            </a:r>
            <a:r>
              <a:rPr lang="ru-RU" sz="2400" dirty="0">
                <a:latin typeface="Fugue" panose="02000503000000020003" pitchFamily="2" charset="0"/>
              </a:rPr>
              <a:t> </a:t>
            </a:r>
            <a:r>
              <a:rPr lang="ru-RU" sz="2400" dirty="0" err="1">
                <a:latin typeface="Fugue" panose="02000503000000020003" pitchFamily="2" charset="0"/>
              </a:rPr>
              <a:t>Daupiás</a:t>
            </a:r>
            <a:r>
              <a:rPr lang="ru-RU" sz="2400" dirty="0">
                <a:latin typeface="Fugue" panose="02000503000000020003" pitchFamily="2" charset="0"/>
              </a:rPr>
              <a:t> </a:t>
            </a:r>
            <a:r>
              <a:rPr lang="ru-RU" sz="2400" dirty="0" err="1">
                <a:latin typeface="Fugue" panose="02000503000000020003" pitchFamily="2" charset="0"/>
              </a:rPr>
              <a:t>Alves</a:t>
            </a:r>
            <a:r>
              <a:rPr lang="ru-RU" sz="2400" dirty="0">
                <a:latin typeface="Fugue" panose="02000503000000020003" pitchFamily="2" charset="0"/>
              </a:rPr>
              <a:t>, </a:t>
            </a:r>
            <a:r>
              <a:rPr lang="ru-RU" sz="2400" dirty="0" err="1">
                <a:latin typeface="Fugue" panose="02000503000000020003" pitchFamily="2" charset="0"/>
              </a:rPr>
              <a:t>André</a:t>
            </a:r>
            <a:r>
              <a:rPr lang="ru-RU" sz="2400" dirty="0">
                <a:latin typeface="Fugue" panose="02000503000000020003" pitchFamily="2" charset="0"/>
              </a:rPr>
              <a:t> </a:t>
            </a:r>
            <a:r>
              <a:rPr lang="ru-RU" sz="2400" dirty="0" err="1">
                <a:latin typeface="Fugue" panose="02000503000000020003" pitchFamily="2" charset="0"/>
              </a:rPr>
              <a:t>Serpa</a:t>
            </a:r>
            <a:r>
              <a:rPr lang="ru-RU" sz="2400" dirty="0">
                <a:latin typeface="Fugue" panose="02000503000000020003" pitchFamily="2" charset="0"/>
              </a:rPr>
              <a:t> </a:t>
            </a:r>
            <a:r>
              <a:rPr lang="ru-RU" sz="2400" dirty="0" smtClean="0">
                <a:latin typeface="Fugue" panose="02000503000000020003" pitchFamily="2" charset="0"/>
              </a:rPr>
              <a:t>и </a:t>
            </a:r>
            <a:r>
              <a:rPr lang="ru-RU" sz="2400" dirty="0" err="1">
                <a:latin typeface="Fugue" panose="02000503000000020003" pitchFamily="2" charset="0"/>
              </a:rPr>
              <a:t>Marco</a:t>
            </a:r>
            <a:r>
              <a:rPr lang="ru-RU" sz="2400" dirty="0">
                <a:latin typeface="Fugue" panose="02000503000000020003" pitchFamily="2" charset="0"/>
              </a:rPr>
              <a:t> </a:t>
            </a:r>
            <a:r>
              <a:rPr lang="ru-RU" sz="2400" dirty="0" err="1">
                <a:latin typeface="Fugue" panose="02000503000000020003" pitchFamily="2" charset="0"/>
              </a:rPr>
              <a:t>Braizinha</a:t>
            </a:r>
            <a:r>
              <a:rPr lang="ru-RU" sz="2400" dirty="0"/>
              <a:t>.</a:t>
            </a:r>
          </a:p>
        </p:txBody>
      </p:sp>
      <p:sp>
        <p:nvSpPr>
          <p:cNvPr id="9" name="object 30">
            <a:extLst>
              <a:ext uri="{FF2B5EF4-FFF2-40B4-BE49-F238E27FC236}">
                <a16:creationId xmlns:a16="http://schemas.microsoft.com/office/drawing/2014/main" id="{339217E2-9513-0406-6237-3FAAAC1DF634}"/>
              </a:ext>
            </a:extLst>
          </p:cNvPr>
          <p:cNvSpPr txBox="1">
            <a:spLocks/>
          </p:cNvSpPr>
          <p:nvPr/>
        </p:nvSpPr>
        <p:spPr>
          <a:xfrm>
            <a:off x="590550" y="469900"/>
            <a:ext cx="144970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АРХЕТИПЫ ГОРОДА ПОСТИНДУСТРИАЛЬНОЙ ЭПОХИ.</a:t>
            </a:r>
            <a:br>
              <a:rPr lang="ru-RU" spc="-10" dirty="0">
                <a:latin typeface="Fugue" panose="02000503000000020003" pitchFamily="2" charset="0"/>
              </a:rPr>
            </a:br>
            <a:r>
              <a:rPr lang="ru-RU" spc="-10" dirty="0">
                <a:latin typeface="Fugue" panose="02000503000000020003" pitchFamily="2" charset="0"/>
              </a:rPr>
              <a:t>ГОРОД-ГОРА</a:t>
            </a:r>
          </a:p>
        </p:txBody>
      </p:sp>
      <p:sp>
        <p:nvSpPr>
          <p:cNvPr id="10" name="Подзаголовок 2">
            <a:extLst>
              <a:ext uri="{FF2B5EF4-FFF2-40B4-BE49-F238E27FC236}">
                <a16:creationId xmlns:a16="http://schemas.microsoft.com/office/drawing/2014/main" id="{76E41A02-C2D8-4124-4180-1F721D5BDFA9}"/>
              </a:ext>
            </a:extLst>
          </p:cNvPr>
          <p:cNvSpPr txBox="1">
            <a:spLocks/>
          </p:cNvSpPr>
          <p:nvPr/>
        </p:nvSpPr>
        <p:spPr>
          <a:xfrm>
            <a:off x="9348106" y="2018183"/>
            <a:ext cx="8876393" cy="1949660"/>
          </a:xfrm>
          <a:prstGeom prst="rect">
            <a:avLst/>
          </a:prstGeom>
        </p:spPr>
        <p:txBody>
          <a:bodyPr wrap="square" lIns="0" tIns="0" rIns="0" bIns="0">
            <a:no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ru-RU" sz="3200" dirty="0">
                <a:solidFill>
                  <a:schemeClr val="tx1"/>
                </a:solidFill>
                <a:latin typeface="Fugue" panose="02000503000000020003" pitchFamily="2" charset="0"/>
              </a:rPr>
              <a:t>Вертикальный город-гора</a:t>
            </a:r>
          </a:p>
          <a:p>
            <a:pPr algn="l"/>
            <a:r>
              <a:rPr lang="ru-RU" dirty="0">
                <a:solidFill>
                  <a:schemeClr val="tx1"/>
                </a:solidFill>
                <a:latin typeface="Fugue" panose="02000503000000020003" pitchFamily="2" charset="0"/>
                <a:ea typeface="+mj-ea"/>
                <a:cs typeface="Circe"/>
              </a:rPr>
              <a:t>Идея города из аграрных домов-башен принадлежит </a:t>
            </a:r>
            <a:r>
              <a:rPr lang="ru-RU" dirty="0" err="1" smtClean="0">
                <a:solidFill>
                  <a:schemeClr val="tx1"/>
                </a:solidFill>
                <a:latin typeface="Fugue" panose="02000503000000020003" pitchFamily="2" charset="0"/>
                <a:ea typeface="+mj-ea"/>
                <a:cs typeface="Circe"/>
              </a:rPr>
              <a:t>Michael</a:t>
            </a:r>
            <a:r>
              <a:rPr lang="ru-RU" dirty="0" smtClean="0">
                <a:solidFill>
                  <a:schemeClr val="tx1"/>
                </a:solidFill>
                <a:latin typeface="Fugue" panose="02000503000000020003" pitchFamily="2" charset="0"/>
                <a:ea typeface="+mj-ea"/>
                <a:cs typeface="Circe"/>
              </a:rPr>
              <a:t> </a:t>
            </a:r>
            <a:r>
              <a:rPr lang="ru-RU" dirty="0" err="1">
                <a:solidFill>
                  <a:schemeClr val="tx1"/>
                </a:solidFill>
                <a:latin typeface="Fugue" panose="02000503000000020003" pitchFamily="2" charset="0"/>
                <a:ea typeface="+mj-ea"/>
                <a:cs typeface="Circe"/>
              </a:rPr>
              <a:t>Leef</a:t>
            </a:r>
            <a:r>
              <a:rPr lang="ru-RU" dirty="0">
                <a:solidFill>
                  <a:schemeClr val="tx1"/>
                </a:solidFill>
                <a:latin typeface="Fugue" panose="02000503000000020003" pitchFamily="2" charset="0"/>
                <a:ea typeface="+mj-ea"/>
                <a:cs typeface="Circe"/>
              </a:rPr>
              <a:t> и </a:t>
            </a:r>
            <a:r>
              <a:rPr lang="ru-RU" dirty="0" err="1">
                <a:solidFill>
                  <a:schemeClr val="tx1"/>
                </a:solidFill>
                <a:latin typeface="Fugue" panose="02000503000000020003" pitchFamily="2" charset="0"/>
                <a:ea typeface="+mj-ea"/>
                <a:cs typeface="Circe"/>
              </a:rPr>
              <a:t>Tahel</a:t>
            </a:r>
            <a:r>
              <a:rPr lang="ru-RU" dirty="0">
                <a:solidFill>
                  <a:schemeClr val="tx1"/>
                </a:solidFill>
                <a:latin typeface="Fugue" panose="02000503000000020003" pitchFamily="2" charset="0"/>
                <a:ea typeface="+mj-ea"/>
                <a:cs typeface="Circe"/>
              </a:rPr>
              <a:t> </a:t>
            </a:r>
            <a:r>
              <a:rPr lang="ru-RU" dirty="0" err="1">
                <a:solidFill>
                  <a:schemeClr val="tx1"/>
                </a:solidFill>
                <a:latin typeface="Fugue" panose="02000503000000020003" pitchFamily="2" charset="0"/>
                <a:ea typeface="+mj-ea"/>
                <a:cs typeface="Circe"/>
              </a:rPr>
              <a:t>Shaar</a:t>
            </a:r>
            <a:r>
              <a:rPr lang="ru-RU" dirty="0">
                <a:solidFill>
                  <a:schemeClr val="tx1"/>
                </a:solidFill>
                <a:latin typeface="Fugue" panose="02000503000000020003" pitchFamily="2" charset="0"/>
                <a:ea typeface="+mj-ea"/>
                <a:cs typeface="Circe"/>
              </a:rPr>
              <a:t>. Проект создает иллюзию плавно растущей </a:t>
            </a:r>
            <a:r>
              <a:rPr lang="ru-RU" dirty="0" smtClean="0">
                <a:solidFill>
                  <a:schemeClr val="tx1"/>
                </a:solidFill>
                <a:latin typeface="Fugue" panose="02000503000000020003" pitchFamily="2" charset="0"/>
                <a:ea typeface="+mj-ea"/>
                <a:cs typeface="Circe"/>
              </a:rPr>
              <a:t>горы с</a:t>
            </a:r>
            <a:r>
              <a:rPr lang="ru-RU" dirty="0">
                <a:solidFill>
                  <a:schemeClr val="tx1"/>
                </a:solidFill>
                <a:latin typeface="Fugue" panose="02000503000000020003" pitchFamily="2" charset="0"/>
                <a:ea typeface="+mj-ea"/>
                <a:cs typeface="Circe"/>
              </a:rPr>
              <a:t> сельскохозяйственными участками </a:t>
            </a:r>
            <a:r>
              <a:rPr lang="ru-RU" dirty="0" smtClean="0">
                <a:solidFill>
                  <a:schemeClr val="tx1"/>
                </a:solidFill>
                <a:latin typeface="Fugue" panose="02000503000000020003" pitchFamily="2" charset="0"/>
                <a:ea typeface="+mj-ea"/>
                <a:cs typeface="Circe"/>
              </a:rPr>
              <a:t>на </a:t>
            </a:r>
            <a:r>
              <a:rPr lang="ru-RU" dirty="0">
                <a:solidFill>
                  <a:schemeClr val="tx1"/>
                </a:solidFill>
                <a:latin typeface="Fugue" panose="02000503000000020003" pitchFamily="2" charset="0"/>
                <a:ea typeface="+mj-ea"/>
                <a:cs typeface="Circe"/>
              </a:rPr>
              <a:t>склонах. </a:t>
            </a:r>
          </a:p>
        </p:txBody>
      </p:sp>
      <p:sp>
        <p:nvSpPr>
          <p:cNvPr id="12" name="TextBox 11">
            <a:extLst>
              <a:ext uri="{FF2B5EF4-FFF2-40B4-BE49-F238E27FC236}">
                <a16:creationId xmlns:a16="http://schemas.microsoft.com/office/drawing/2014/main" id="{C9D6B5B9-86FC-FFB8-3D3C-C09663DE7564}"/>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20</a:t>
            </a:fld>
            <a:endParaRPr lang="ru-RU" sz="4100" spc="-10" dirty="0">
              <a:solidFill>
                <a:schemeClr val="tx1"/>
              </a:solidFill>
              <a:latin typeface="Fugue" panose="02000503000000020003" pitchFamily="2" charset="0"/>
              <a:ea typeface="+mj-ea"/>
            </a:endParaRPr>
          </a:p>
        </p:txBody>
      </p:sp>
      <p:sp>
        <p:nvSpPr>
          <p:cNvPr id="13" name="TextBox 12">
            <a:extLst>
              <a:ext uri="{FF2B5EF4-FFF2-40B4-BE49-F238E27FC236}">
                <a16:creationId xmlns:a16="http://schemas.microsoft.com/office/drawing/2014/main" id="{53381FFB-69DE-ACEE-0D8E-96051A697F99}"/>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20</a:t>
            </a:fld>
            <a:endParaRPr lang="ru-RU" sz="4100" spc="-10" dirty="0">
              <a:solidFill>
                <a:schemeClr val="tx1"/>
              </a:solidFill>
              <a:latin typeface="Fugue" panose="02000503000000020003" pitchFamily="2" charset="0"/>
              <a:ea typeface="+mj-ea"/>
            </a:endParaRPr>
          </a:p>
        </p:txBody>
      </p:sp>
    </p:spTree>
    <p:extLst>
      <p:ext uri="{BB962C8B-B14F-4D97-AF65-F5344CB8AC3E}">
        <p14:creationId xmlns:p14="http://schemas.microsoft.com/office/powerpoint/2010/main" val="21771190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extLst>
              <a:ext uri="{28A0092B-C50C-407E-A947-70E740481C1C}">
                <a14:useLocalDpi xmlns:a14="http://schemas.microsoft.com/office/drawing/2010/main" val="0"/>
              </a:ext>
            </a:extLst>
          </a:blip>
          <a:srcRect b="4658"/>
          <a:stretch/>
        </p:blipFill>
        <p:spPr>
          <a:xfrm>
            <a:off x="0" y="0"/>
            <a:ext cx="19011900" cy="10706100"/>
          </a:xfrm>
          <a:prstGeom prst="rect">
            <a:avLst/>
          </a:prstGeom>
        </p:spPr>
      </p:pic>
      <p:sp>
        <p:nvSpPr>
          <p:cNvPr id="13" name="Прямоугольник 12"/>
          <p:cNvSpPr/>
          <p:nvPr/>
        </p:nvSpPr>
        <p:spPr>
          <a:xfrm rot="16200000">
            <a:off x="-1547965" y="1547966"/>
            <a:ext cx="10677834" cy="7581902"/>
          </a:xfrm>
          <a:prstGeom prst="rect">
            <a:avLst/>
          </a:prstGeom>
          <a:gradFill>
            <a:gsLst>
              <a:gs pos="0">
                <a:schemeClr val="bg1">
                  <a:alpha val="73000"/>
                </a:schemeClr>
              </a:gs>
              <a:gs pos="64000">
                <a:schemeClr val="bg1">
                  <a:alpha val="4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0" y="0"/>
            <a:ext cx="19011900" cy="1995487"/>
          </a:xfrm>
          <a:prstGeom prst="rect">
            <a:avLst/>
          </a:prstGeom>
          <a:gradFill>
            <a:gsLst>
              <a:gs pos="0">
                <a:schemeClr val="tx1">
                  <a:lumMod val="85000"/>
                  <a:lumOff val="15000"/>
                  <a:alpha val="68000"/>
                </a:schemeClr>
              </a:gs>
              <a:gs pos="57000">
                <a:srgbClr val="3A3A3A">
                  <a:alpha val="50000"/>
                </a:srgbClr>
              </a:gs>
              <a:gs pos="100000">
                <a:schemeClr val="tx1">
                  <a:lumMod val="65000"/>
                  <a:lumOff val="3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object 30">
            <a:extLst>
              <a:ext uri="{FF2B5EF4-FFF2-40B4-BE49-F238E27FC236}">
                <a16:creationId xmlns:a16="http://schemas.microsoft.com/office/drawing/2014/main" id="{532BBD18-25B2-F857-4D30-4F9BA61289C2}"/>
              </a:ext>
            </a:extLst>
          </p:cNvPr>
          <p:cNvSpPr txBox="1">
            <a:spLocks/>
          </p:cNvSpPr>
          <p:nvPr/>
        </p:nvSpPr>
        <p:spPr>
          <a:xfrm>
            <a:off x="590550" y="469900"/>
            <a:ext cx="144970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solidFill>
                  <a:schemeClr val="bg1"/>
                </a:solidFill>
                <a:latin typeface="Fugue" panose="02000503000000020003" pitchFamily="2" charset="0"/>
              </a:rPr>
              <a:t>АРХЕТИПЫ ГОРОДА ПОСТИНДУСТРИАЛЬНОЙ ЭПОХИ.</a:t>
            </a:r>
            <a:br>
              <a:rPr lang="ru-RU" spc="-10" dirty="0">
                <a:solidFill>
                  <a:schemeClr val="bg1"/>
                </a:solidFill>
                <a:latin typeface="Fugue" panose="02000503000000020003" pitchFamily="2" charset="0"/>
              </a:rPr>
            </a:br>
            <a:r>
              <a:rPr lang="ru-RU" spc="-10" dirty="0">
                <a:solidFill>
                  <a:schemeClr val="bg1"/>
                </a:solidFill>
                <a:latin typeface="Fugue" panose="02000503000000020003" pitchFamily="2" charset="0"/>
              </a:rPr>
              <a:t>ГОРОД-ОСТРОВ</a:t>
            </a:r>
          </a:p>
        </p:txBody>
      </p:sp>
      <p:sp>
        <p:nvSpPr>
          <p:cNvPr id="9" name="Прямоугольник 8"/>
          <p:cNvSpPr/>
          <p:nvPr/>
        </p:nvSpPr>
        <p:spPr>
          <a:xfrm>
            <a:off x="590550" y="8055596"/>
            <a:ext cx="6193708" cy="2031833"/>
          </a:xfrm>
          <a:prstGeom prst="rect">
            <a:avLst/>
          </a:prstGeom>
        </p:spPr>
        <p:txBody>
          <a:bodyPr wrap="square">
            <a:noAutofit/>
          </a:bodyPr>
          <a:lstStyle/>
          <a:p>
            <a:r>
              <a:rPr lang="ru-RU" sz="2400" i="1" dirty="0">
                <a:latin typeface="Fugue" panose="02000503000000020003" pitchFamily="2" charset="0"/>
              </a:rPr>
              <a:t>«По легенде, на острове находился железный сундук с чудодейственными предметами, мировая гора, могучий дуб, </a:t>
            </a:r>
            <a:br>
              <a:rPr lang="ru-RU" sz="2400" i="1" dirty="0">
                <a:latin typeface="Fugue" panose="02000503000000020003" pitchFamily="2" charset="0"/>
              </a:rPr>
            </a:br>
            <a:r>
              <a:rPr lang="ru-RU" sz="2400" i="1" dirty="0">
                <a:latin typeface="Fugue" panose="02000503000000020003" pitchFamily="2" charset="0"/>
              </a:rPr>
              <a:t>и священный камень алатырь, исполняющий желания».  </a:t>
            </a:r>
          </a:p>
        </p:txBody>
      </p:sp>
      <p:sp>
        <p:nvSpPr>
          <p:cNvPr id="11" name="Прямоугольник 10">
            <a:extLst>
              <a:ext uri="{FF2B5EF4-FFF2-40B4-BE49-F238E27FC236}">
                <a16:creationId xmlns:a16="http://schemas.microsoft.com/office/drawing/2014/main" id="{1A905D19-A51D-FEE0-0E74-5857E08D1EA1}"/>
              </a:ext>
            </a:extLst>
          </p:cNvPr>
          <p:cNvSpPr/>
          <p:nvPr/>
        </p:nvSpPr>
        <p:spPr>
          <a:xfrm>
            <a:off x="674234" y="1993900"/>
            <a:ext cx="4871160" cy="830997"/>
          </a:xfrm>
          <a:prstGeom prst="rect">
            <a:avLst/>
          </a:prstGeom>
        </p:spPr>
        <p:txBody>
          <a:bodyPr wrap="square">
            <a:spAutoFit/>
          </a:bodyPr>
          <a:lstStyle/>
          <a:p>
            <a:pPr algn="l"/>
            <a:r>
              <a:rPr lang="ru-RU" sz="2400" dirty="0" smtClean="0">
                <a:latin typeface="Fugue" panose="02000503000000020003" pitchFamily="2" charset="0"/>
                <a:ea typeface="+mn-ea"/>
                <a:cs typeface="+mn-cs"/>
              </a:rPr>
              <a:t>Остров — это цель путешествий </a:t>
            </a:r>
            <a:br>
              <a:rPr lang="ru-RU" sz="2400" dirty="0" smtClean="0">
                <a:latin typeface="Fugue" panose="02000503000000020003" pitchFamily="2" charset="0"/>
                <a:ea typeface="+mn-ea"/>
                <a:cs typeface="+mn-cs"/>
              </a:rPr>
            </a:br>
            <a:r>
              <a:rPr lang="ru-RU" sz="2400" dirty="0" smtClean="0">
                <a:latin typeface="Fugue" panose="02000503000000020003" pitchFamily="2" charset="0"/>
                <a:ea typeface="+mn-ea"/>
                <a:cs typeface="+mn-cs"/>
              </a:rPr>
              <a:t>и приключений, объект туризма.</a:t>
            </a:r>
            <a:endParaRPr lang="ru-RU" sz="2400" dirty="0">
              <a:latin typeface="Fugue" panose="02000503000000020003" pitchFamily="2" charset="0"/>
              <a:ea typeface="+mn-ea"/>
              <a:cs typeface="+mn-cs"/>
            </a:endParaRPr>
          </a:p>
        </p:txBody>
      </p:sp>
    </p:spTree>
    <p:extLst>
      <p:ext uri="{BB962C8B-B14F-4D97-AF65-F5344CB8AC3E}">
        <p14:creationId xmlns:p14="http://schemas.microsoft.com/office/powerpoint/2010/main" val="197287069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rotWithShape="1">
          <a:blip r:embed="rId2"/>
          <a:srcRect l="2565" t="6218" r="2445" b="455"/>
          <a:stretch/>
        </p:blipFill>
        <p:spPr>
          <a:xfrm>
            <a:off x="666751" y="3940630"/>
            <a:ext cx="8063592" cy="5769428"/>
          </a:xfrm>
          <a:prstGeom prst="rect">
            <a:avLst/>
          </a:prstGeom>
        </p:spPr>
      </p:pic>
      <p:pic>
        <p:nvPicPr>
          <p:cNvPr id="16" name="Рисунок 15"/>
          <p:cNvPicPr>
            <a:picLocks noChangeAspect="1"/>
          </p:cNvPicPr>
          <p:nvPr/>
        </p:nvPicPr>
        <p:blipFill rotWithShape="1">
          <a:blip r:embed="rId3"/>
          <a:srcRect t="2588" r="-222" b="4433"/>
          <a:stretch/>
        </p:blipFill>
        <p:spPr>
          <a:xfrm>
            <a:off x="9348106" y="3940629"/>
            <a:ext cx="8387443" cy="5747658"/>
          </a:xfrm>
          <a:prstGeom prst="rect">
            <a:avLst/>
          </a:prstGeom>
        </p:spPr>
      </p:pic>
      <p:sp>
        <p:nvSpPr>
          <p:cNvPr id="4" name="Заголовок 1">
            <a:extLst>
              <a:ext uri="{FF2B5EF4-FFF2-40B4-BE49-F238E27FC236}">
                <a16:creationId xmlns:a16="http://schemas.microsoft.com/office/drawing/2014/main" id="{E04677EC-205E-B414-0F94-ECE2B35E0F3A}"/>
              </a:ext>
            </a:extLst>
          </p:cNvPr>
          <p:cNvSpPr txBox="1">
            <a:spLocks/>
          </p:cNvSpPr>
          <p:nvPr/>
        </p:nvSpPr>
        <p:spPr>
          <a:xfrm>
            <a:off x="706891" y="2018183"/>
            <a:ext cx="8393565" cy="1704731"/>
          </a:xfrm>
          <a:prstGeom prst="rect">
            <a:avLst/>
          </a:prstGeom>
        </p:spPr>
        <p:txBody>
          <a:bodyPr wrap="square" lIns="0" tIns="0" rIns="0" bIns="0">
            <a:noAutofit/>
          </a:bodyPr>
          <a:lstStyle>
            <a:lvl1pPr>
              <a:defRPr sz="4100" b="0" i="0">
                <a:solidFill>
                  <a:schemeClr val="tx1"/>
                </a:solidFill>
                <a:latin typeface="Circe"/>
                <a:ea typeface="+mj-ea"/>
                <a:cs typeface="Circe"/>
              </a:defRPr>
            </a:lvl1pPr>
          </a:lstStyle>
          <a:p>
            <a:pPr algn="l"/>
            <a:r>
              <a:rPr lang="ru-RU" sz="2800" dirty="0" err="1">
                <a:latin typeface="Fugue" panose="02000503000000020003" pitchFamily="2" charset="0"/>
              </a:rPr>
              <a:t>LilyPad</a:t>
            </a:r>
            <a:r>
              <a:rPr lang="ru-RU" sz="2800" dirty="0">
                <a:latin typeface="Fugue" panose="02000503000000020003" pitchFamily="2" charset="0"/>
              </a:rPr>
              <a:t> — плавающий город-остров.</a:t>
            </a:r>
          </a:p>
          <a:p>
            <a:pPr algn="l"/>
            <a:r>
              <a:rPr lang="ru-RU" sz="2800" dirty="0">
                <a:latin typeface="Fugue" panose="02000503000000020003" pitchFamily="2" charset="0"/>
              </a:rPr>
              <a:t>Архитектор Винсент </a:t>
            </a:r>
            <a:r>
              <a:rPr lang="ru-RU" sz="2800" dirty="0" err="1">
                <a:latin typeface="Fugue" panose="02000503000000020003" pitchFamily="2" charset="0"/>
              </a:rPr>
              <a:t>Каллебот</a:t>
            </a:r>
            <a:r>
              <a:rPr lang="ru-RU" sz="2800" dirty="0">
                <a:latin typeface="Fugue" panose="02000503000000020003" pitchFamily="2" charset="0"/>
              </a:rPr>
              <a:t> спроектировал корабль-город-остров, способный вместить до 50 тысяч человек. </a:t>
            </a:r>
          </a:p>
        </p:txBody>
      </p:sp>
      <p:sp>
        <p:nvSpPr>
          <p:cNvPr id="9" name="object 30">
            <a:extLst>
              <a:ext uri="{FF2B5EF4-FFF2-40B4-BE49-F238E27FC236}">
                <a16:creationId xmlns:a16="http://schemas.microsoft.com/office/drawing/2014/main" id="{339217E2-9513-0406-6237-3FAAAC1DF634}"/>
              </a:ext>
            </a:extLst>
          </p:cNvPr>
          <p:cNvSpPr txBox="1">
            <a:spLocks/>
          </p:cNvSpPr>
          <p:nvPr/>
        </p:nvSpPr>
        <p:spPr>
          <a:xfrm>
            <a:off x="590550" y="469900"/>
            <a:ext cx="144970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АРХЕТИПЫ ГОРОДА ПОСТИНДУСТРИАЛЬНОЙ ЭПОХИ.</a:t>
            </a:r>
            <a:br>
              <a:rPr lang="ru-RU" spc="-10" dirty="0">
                <a:latin typeface="Fugue" panose="02000503000000020003" pitchFamily="2" charset="0"/>
              </a:rPr>
            </a:br>
            <a:r>
              <a:rPr lang="ru-RU" spc="-10" dirty="0">
                <a:latin typeface="Fugue" panose="02000503000000020003" pitchFamily="2" charset="0"/>
              </a:rPr>
              <a:t>ГОРОД-ОСТРОВ</a:t>
            </a:r>
          </a:p>
        </p:txBody>
      </p:sp>
      <p:sp>
        <p:nvSpPr>
          <p:cNvPr id="10" name="Подзаголовок 2">
            <a:extLst>
              <a:ext uri="{FF2B5EF4-FFF2-40B4-BE49-F238E27FC236}">
                <a16:creationId xmlns:a16="http://schemas.microsoft.com/office/drawing/2014/main" id="{76E41A02-C2D8-4124-4180-1F721D5BDFA9}"/>
              </a:ext>
            </a:extLst>
          </p:cNvPr>
          <p:cNvSpPr txBox="1">
            <a:spLocks/>
          </p:cNvSpPr>
          <p:nvPr/>
        </p:nvSpPr>
        <p:spPr>
          <a:xfrm>
            <a:off x="9348107" y="2018183"/>
            <a:ext cx="8743950" cy="978351"/>
          </a:xfrm>
          <a:prstGeom prst="rect">
            <a:avLst/>
          </a:prstGeom>
        </p:spPr>
        <p:txBody>
          <a:bodyPr wrap="square" lIns="0" tIns="0" rIns="0" bIns="0">
            <a:no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ru-RU" sz="2800" dirty="0" err="1">
                <a:solidFill>
                  <a:schemeClr val="tx1"/>
                </a:solidFill>
                <a:latin typeface="Fugue" panose="02000503000000020003" pitchFamily="2" charset="0"/>
              </a:rPr>
              <a:t>Maldives</a:t>
            </a:r>
            <a:r>
              <a:rPr lang="ru-RU" sz="2800" dirty="0">
                <a:solidFill>
                  <a:schemeClr val="tx1"/>
                </a:solidFill>
                <a:latin typeface="Fugue" panose="02000503000000020003" pitchFamily="2" charset="0"/>
              </a:rPr>
              <a:t> </a:t>
            </a:r>
            <a:r>
              <a:rPr lang="ru-RU" sz="2800" dirty="0" err="1">
                <a:solidFill>
                  <a:schemeClr val="tx1"/>
                </a:solidFill>
                <a:latin typeface="Fugue" panose="02000503000000020003" pitchFamily="2" charset="0"/>
              </a:rPr>
              <a:t>Floating</a:t>
            </a:r>
            <a:r>
              <a:rPr lang="ru-RU" sz="2800" dirty="0">
                <a:solidFill>
                  <a:schemeClr val="tx1"/>
                </a:solidFill>
                <a:latin typeface="Fugue" panose="02000503000000020003" pitchFamily="2" charset="0"/>
              </a:rPr>
              <a:t> City — плавучий город-остров.</a:t>
            </a:r>
          </a:p>
          <a:p>
            <a:pPr algn="l"/>
            <a:r>
              <a:rPr lang="ru-RU" sz="2800" dirty="0">
                <a:solidFill>
                  <a:schemeClr val="tx1"/>
                </a:solidFill>
                <a:latin typeface="Fugue" panose="02000503000000020003" pitchFamily="2" charset="0"/>
              </a:rPr>
              <a:t>Плавучий город на 20 тысяч жителей — решение для райского острова! Разработан Dutch </a:t>
            </a:r>
            <a:r>
              <a:rPr lang="ru-RU" sz="2800" dirty="0" err="1">
                <a:solidFill>
                  <a:schemeClr val="tx1"/>
                </a:solidFill>
                <a:latin typeface="Fugue" panose="02000503000000020003" pitchFamily="2" charset="0"/>
              </a:rPr>
              <a:t>Docklands</a:t>
            </a:r>
            <a:r>
              <a:rPr lang="ru-RU" sz="2800" dirty="0">
                <a:solidFill>
                  <a:schemeClr val="tx1"/>
                </a:solidFill>
                <a:latin typeface="Fugue" panose="02000503000000020003" pitchFamily="2" charset="0"/>
              </a:rPr>
              <a:t> совместно с архитектурной фирмой </a:t>
            </a:r>
            <a:r>
              <a:rPr lang="ru-RU" sz="2800" dirty="0" err="1">
                <a:solidFill>
                  <a:schemeClr val="tx1"/>
                </a:solidFill>
                <a:latin typeface="Fugue" panose="02000503000000020003" pitchFamily="2" charset="0"/>
              </a:rPr>
              <a:t>Waterstudio</a:t>
            </a:r>
            <a:r>
              <a:rPr lang="ru-RU" sz="2800" dirty="0">
                <a:solidFill>
                  <a:schemeClr val="tx1"/>
                </a:solidFill>
                <a:latin typeface="Fugue" panose="02000503000000020003" pitchFamily="2" charset="0"/>
              </a:rPr>
              <a:t>.</a:t>
            </a:r>
            <a:endParaRPr lang="ru-RU" sz="2000" dirty="0">
              <a:solidFill>
                <a:schemeClr val="tx1"/>
              </a:solidFill>
              <a:latin typeface="Fugue" panose="02000503000000020003" pitchFamily="2" charset="0"/>
              <a:ea typeface="+mj-ea"/>
              <a:cs typeface="Circe"/>
            </a:endParaRPr>
          </a:p>
        </p:txBody>
      </p:sp>
      <p:sp>
        <p:nvSpPr>
          <p:cNvPr id="12" name="TextBox 11">
            <a:extLst>
              <a:ext uri="{FF2B5EF4-FFF2-40B4-BE49-F238E27FC236}">
                <a16:creationId xmlns:a16="http://schemas.microsoft.com/office/drawing/2014/main" id="{C9D6B5B9-86FC-FFB8-3D3C-C09663DE7564}"/>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22</a:t>
            </a:fld>
            <a:endParaRPr lang="ru-RU" sz="4100" spc="-10" dirty="0">
              <a:solidFill>
                <a:schemeClr val="tx1"/>
              </a:solidFill>
              <a:latin typeface="Fugue" panose="02000503000000020003" pitchFamily="2" charset="0"/>
              <a:ea typeface="+mj-ea"/>
            </a:endParaRPr>
          </a:p>
        </p:txBody>
      </p:sp>
      <p:sp>
        <p:nvSpPr>
          <p:cNvPr id="13" name="TextBox 12">
            <a:extLst>
              <a:ext uri="{FF2B5EF4-FFF2-40B4-BE49-F238E27FC236}">
                <a16:creationId xmlns:a16="http://schemas.microsoft.com/office/drawing/2014/main" id="{53381FFB-69DE-ACEE-0D8E-96051A697F99}"/>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22</a:t>
            </a:fld>
            <a:endParaRPr lang="ru-RU" sz="4100" spc="-10" dirty="0">
              <a:solidFill>
                <a:schemeClr val="tx1"/>
              </a:solidFill>
              <a:latin typeface="Fugue" panose="02000503000000020003" pitchFamily="2" charset="0"/>
              <a:ea typeface="+mj-ea"/>
            </a:endParaRPr>
          </a:p>
        </p:txBody>
      </p:sp>
    </p:spTree>
    <p:extLst>
      <p:ext uri="{BB962C8B-B14F-4D97-AF65-F5344CB8AC3E}">
        <p14:creationId xmlns:p14="http://schemas.microsoft.com/office/powerpoint/2010/main" val="408546133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008E3-6469-D84E-2358-119370533BCF}"/>
            </a:ext>
          </a:extLst>
        </p:cNvPr>
        <p:cNvGrpSpPr/>
        <p:nvPr/>
      </p:nvGrpSpPr>
      <p:grpSpPr>
        <a:xfrm>
          <a:off x="0" y="0"/>
          <a:ext cx="0" cy="0"/>
          <a:chOff x="0" y="0"/>
          <a:chExt cx="0" cy="0"/>
        </a:xfrm>
      </p:grpSpPr>
      <p:sp>
        <p:nvSpPr>
          <p:cNvPr id="30" name="object 30">
            <a:extLst>
              <a:ext uri="{FF2B5EF4-FFF2-40B4-BE49-F238E27FC236}">
                <a16:creationId xmlns:a16="http://schemas.microsoft.com/office/drawing/2014/main" id="{043DD9E8-A602-7C71-A4FC-DB44B1266638}"/>
              </a:ext>
            </a:extLst>
          </p:cNvPr>
          <p:cNvSpPr txBox="1">
            <a:spLocks/>
          </p:cNvSpPr>
          <p:nvPr/>
        </p:nvSpPr>
        <p:spPr>
          <a:xfrm>
            <a:off x="590550" y="469900"/>
            <a:ext cx="176339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РЕАЛЬНО МЕНЯЕТСЯ МИР. </a:t>
            </a:r>
            <a:r>
              <a:rPr lang="en-US" spc="-10" dirty="0">
                <a:latin typeface="Fugue" panose="02000503000000020003" pitchFamily="2" charset="0"/>
              </a:rPr>
              <a:t/>
            </a:r>
            <a:br>
              <a:rPr lang="en-US" spc="-10" dirty="0">
                <a:latin typeface="Fugue" panose="02000503000000020003" pitchFamily="2" charset="0"/>
              </a:rPr>
            </a:br>
            <a:r>
              <a:rPr lang="ru-RU" spc="-10" dirty="0">
                <a:latin typeface="Fugue" panose="02000503000000020003" pitchFamily="2" charset="0"/>
              </a:rPr>
              <a:t>МЕГАТРЕНДЫ</a:t>
            </a:r>
          </a:p>
        </p:txBody>
      </p:sp>
      <p:sp>
        <p:nvSpPr>
          <p:cNvPr id="4" name="object 30">
            <a:extLst>
              <a:ext uri="{FF2B5EF4-FFF2-40B4-BE49-F238E27FC236}">
                <a16:creationId xmlns:a16="http://schemas.microsoft.com/office/drawing/2014/main" id="{ED749A1A-F11B-80F0-FEDA-B3B076990EDB}"/>
              </a:ext>
            </a:extLst>
          </p:cNvPr>
          <p:cNvSpPr txBox="1">
            <a:spLocks/>
          </p:cNvSpPr>
          <p:nvPr/>
        </p:nvSpPr>
        <p:spPr>
          <a:xfrm>
            <a:off x="666750" y="9830703"/>
            <a:ext cx="9372600" cy="382156"/>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z="2400" spc="-10" dirty="0">
                <a:latin typeface="Fugue" panose="02000503000000020003" pitchFamily="2" charset="0"/>
              </a:rPr>
              <a:t>* </a:t>
            </a:r>
            <a:r>
              <a:rPr lang="ru-RU" sz="2400" spc="-10" dirty="0" err="1">
                <a:latin typeface="Fugue" panose="02000503000000020003" pitchFamily="2" charset="0"/>
              </a:rPr>
              <a:t>Мегатренды</a:t>
            </a:r>
            <a:r>
              <a:rPr lang="ru-RU" sz="2400" spc="-10" dirty="0">
                <a:latin typeface="Fugue" panose="02000503000000020003" pitchFamily="2" charset="0"/>
              </a:rPr>
              <a:t> в работе </a:t>
            </a:r>
            <a:r>
              <a:rPr lang="en-US" sz="2400" spc="-10" dirty="0">
                <a:latin typeface="Fugue" panose="02000503000000020003" pitchFamily="2" charset="0"/>
              </a:rPr>
              <a:t>Z-PUNKT</a:t>
            </a:r>
            <a:r>
              <a:rPr lang="ru-RU" sz="2400" spc="-10" dirty="0">
                <a:latin typeface="Fugue" panose="02000503000000020003" pitchFamily="2" charset="0"/>
              </a:rPr>
              <a:t> (2020).</a:t>
            </a:r>
            <a:endParaRPr lang="ru-RU" sz="2400" spc="-10" baseline="30000" dirty="0">
              <a:latin typeface="Fugue" panose="02000503000000020003" pitchFamily="2" charset="0"/>
            </a:endParaRPr>
          </a:p>
        </p:txBody>
      </p:sp>
      <p:sp>
        <p:nvSpPr>
          <p:cNvPr id="7" name="object 16"/>
          <p:cNvSpPr txBox="1"/>
          <p:nvPr/>
        </p:nvSpPr>
        <p:spPr>
          <a:xfrm>
            <a:off x="666751" y="5579951"/>
            <a:ext cx="5638800" cy="2200602"/>
          </a:xfrm>
          <a:prstGeom prst="rect">
            <a:avLst/>
          </a:prstGeom>
        </p:spPr>
        <p:txBody>
          <a:bodyPr vert="horz" wrap="square" lIns="0" tIns="45720" rIns="0" bIns="0" rtlCol="0">
            <a:spAutoFit/>
          </a:bodyPr>
          <a:lstStyle/>
          <a:p>
            <a:pPr marL="12700" marR="217170" algn="l">
              <a:spcBef>
                <a:spcPts val="360"/>
              </a:spcBef>
            </a:pPr>
            <a:r>
              <a:rPr sz="2800" dirty="0">
                <a:latin typeface="Fugue" panose="02000503000000020003"/>
                <a:cs typeface="Circe"/>
              </a:rPr>
              <a:t>К</a:t>
            </a:r>
            <a:r>
              <a:rPr lang="ru-RU" sz="2800" spc="-30" dirty="0">
                <a:latin typeface="Circe"/>
                <a:cs typeface="Circe"/>
              </a:rPr>
              <a:t> </a:t>
            </a:r>
            <a:r>
              <a:rPr sz="2800" dirty="0">
                <a:latin typeface="Fugue" panose="02000503000000020003"/>
                <a:cs typeface="Circe"/>
              </a:rPr>
              <a:t>2030</a:t>
            </a:r>
            <a:r>
              <a:rPr lang="ru-RU" sz="2800" dirty="0">
                <a:latin typeface="Fugue" panose="02000503000000020003"/>
                <a:cs typeface="Circe"/>
              </a:rPr>
              <a:t> году</a:t>
            </a:r>
            <a:r>
              <a:rPr sz="2800" spc="-25" dirty="0">
                <a:latin typeface="Fugue" panose="02000503000000020003"/>
                <a:cs typeface="Circe"/>
              </a:rPr>
              <a:t> </a:t>
            </a:r>
            <a:r>
              <a:rPr sz="2800" dirty="0">
                <a:latin typeface="Fugue" panose="02000503000000020003"/>
                <a:cs typeface="Circe"/>
              </a:rPr>
              <a:t>население</a:t>
            </a:r>
            <a:r>
              <a:rPr sz="2800" spc="-25" dirty="0">
                <a:latin typeface="Fugue" panose="02000503000000020003"/>
                <a:cs typeface="Circe"/>
              </a:rPr>
              <a:t> </a:t>
            </a:r>
            <a:r>
              <a:rPr sz="2800" spc="-10" dirty="0">
                <a:latin typeface="Fugue" panose="02000503000000020003"/>
                <a:cs typeface="Circe"/>
              </a:rPr>
              <a:t>планеты увеличится</a:t>
            </a:r>
            <a:r>
              <a:rPr sz="2800" dirty="0">
                <a:latin typeface="Fugue" panose="02000503000000020003"/>
                <a:cs typeface="Circe"/>
              </a:rPr>
              <a:t> на 1</a:t>
            </a:r>
            <a:r>
              <a:rPr sz="2800" spc="5" dirty="0">
                <a:latin typeface="Fugue" panose="02000503000000020003"/>
                <a:cs typeface="Circe"/>
              </a:rPr>
              <a:t> </a:t>
            </a:r>
            <a:r>
              <a:rPr sz="2800" spc="-10" dirty="0">
                <a:latin typeface="Fugue" panose="02000503000000020003"/>
                <a:cs typeface="Circe"/>
              </a:rPr>
              <a:t>млрд,</a:t>
            </a:r>
            <a:r>
              <a:rPr sz="2800" spc="-80" dirty="0">
                <a:latin typeface="Fugue" panose="02000503000000020003"/>
                <a:cs typeface="Circe"/>
              </a:rPr>
              <a:t> </a:t>
            </a:r>
            <a:r>
              <a:rPr sz="2800" dirty="0">
                <a:latin typeface="Fugue" panose="02000503000000020003"/>
                <a:cs typeface="Circe"/>
              </a:rPr>
              <a:t>в</a:t>
            </a:r>
            <a:r>
              <a:rPr lang="en-US" sz="2800" spc="5" dirty="0">
                <a:latin typeface="Fugue" panose="02000503000000020003"/>
                <a:cs typeface="Circe"/>
              </a:rPr>
              <a:t> </a:t>
            </a:r>
            <a:r>
              <a:rPr sz="2800" spc="-25" dirty="0" err="1">
                <a:latin typeface="Fugue" panose="02000503000000020003"/>
                <a:cs typeface="Circe"/>
              </a:rPr>
              <a:t>ос</a:t>
            </a:r>
            <a:r>
              <a:rPr sz="2800" dirty="0" err="1">
                <a:latin typeface="Fugue" panose="02000503000000020003"/>
                <a:cs typeface="Circe"/>
              </a:rPr>
              <a:t>новном</a:t>
            </a:r>
            <a:r>
              <a:rPr sz="2800" spc="-15" dirty="0">
                <a:latin typeface="Fugue" panose="02000503000000020003"/>
                <a:cs typeface="Circe"/>
              </a:rPr>
              <a:t> </a:t>
            </a:r>
            <a:r>
              <a:rPr sz="2800" dirty="0">
                <a:latin typeface="Fugue" panose="02000503000000020003"/>
                <a:cs typeface="Circe"/>
              </a:rPr>
              <a:t>за</a:t>
            </a:r>
            <a:r>
              <a:rPr sz="2800" spc="-15" dirty="0">
                <a:latin typeface="Fugue" panose="02000503000000020003"/>
                <a:cs typeface="Circe"/>
              </a:rPr>
              <a:t> </a:t>
            </a:r>
            <a:r>
              <a:rPr sz="2800" dirty="0">
                <a:latin typeface="Fugue" panose="02000503000000020003"/>
                <a:cs typeface="Circe"/>
              </a:rPr>
              <a:t>счет</a:t>
            </a:r>
            <a:r>
              <a:rPr sz="2800" spc="-15" dirty="0">
                <a:latin typeface="Fugue" panose="02000503000000020003"/>
                <a:cs typeface="Circe"/>
              </a:rPr>
              <a:t> </a:t>
            </a:r>
            <a:r>
              <a:rPr sz="2800" spc="-10" dirty="0">
                <a:latin typeface="Fugue" panose="02000503000000020003"/>
                <a:cs typeface="Circe"/>
              </a:rPr>
              <a:t>Африки.</a:t>
            </a:r>
            <a:endParaRPr sz="2800" dirty="0">
              <a:latin typeface="Fugue" panose="02000503000000020003"/>
              <a:cs typeface="Circe"/>
            </a:endParaRPr>
          </a:p>
          <a:p>
            <a:pPr marL="12700" marR="5080" algn="l"/>
            <a:r>
              <a:rPr sz="2800" dirty="0">
                <a:latin typeface="Fugue" panose="02000503000000020003"/>
                <a:cs typeface="Circe"/>
              </a:rPr>
              <a:t>Население</a:t>
            </a:r>
            <a:r>
              <a:rPr sz="2800" spc="-45" dirty="0">
                <a:latin typeface="Fugue" panose="02000503000000020003"/>
                <a:cs typeface="Circe"/>
              </a:rPr>
              <a:t> </a:t>
            </a:r>
            <a:r>
              <a:rPr sz="2800" spc="-20" dirty="0">
                <a:latin typeface="Fugue" panose="02000503000000020003"/>
                <a:cs typeface="Circe"/>
              </a:rPr>
              <a:t>стареет,</a:t>
            </a:r>
            <a:r>
              <a:rPr sz="2800" spc="-75" dirty="0">
                <a:latin typeface="Fugue" panose="02000503000000020003"/>
                <a:cs typeface="Circe"/>
              </a:rPr>
              <a:t> </a:t>
            </a:r>
            <a:r>
              <a:rPr sz="2800" spc="-10" dirty="0" err="1">
                <a:latin typeface="Fugue" panose="02000503000000020003"/>
                <a:cs typeface="Circe"/>
              </a:rPr>
              <a:t>увеличе</a:t>
            </a:r>
            <a:r>
              <a:rPr sz="2800" dirty="0" err="1">
                <a:latin typeface="Fugue" panose="02000503000000020003"/>
                <a:cs typeface="Circe"/>
              </a:rPr>
              <a:t>ние</a:t>
            </a:r>
            <a:r>
              <a:rPr sz="2800" dirty="0">
                <a:latin typeface="Fugue" panose="02000503000000020003"/>
                <a:cs typeface="Circe"/>
              </a:rPr>
              <a:t> </a:t>
            </a:r>
            <a:r>
              <a:rPr sz="2800" spc="-10" dirty="0" err="1">
                <a:latin typeface="Fugue" panose="02000503000000020003"/>
                <a:cs typeface="Circe"/>
              </a:rPr>
              <a:t>урбанизации</a:t>
            </a:r>
            <a:r>
              <a:rPr lang="ru-RU" sz="2800" spc="-10" dirty="0">
                <a:latin typeface="Fugue" panose="02000503000000020003"/>
                <a:cs typeface="Circe"/>
              </a:rPr>
              <a:t>.</a:t>
            </a:r>
            <a:endParaRPr sz="2800" dirty="0">
              <a:latin typeface="Fugue" panose="02000503000000020003"/>
              <a:cs typeface="Circe"/>
            </a:endParaRPr>
          </a:p>
        </p:txBody>
      </p:sp>
      <p:sp>
        <p:nvSpPr>
          <p:cNvPr id="8" name="object 18"/>
          <p:cNvSpPr txBox="1"/>
          <p:nvPr/>
        </p:nvSpPr>
        <p:spPr>
          <a:xfrm>
            <a:off x="6855532" y="5580835"/>
            <a:ext cx="5602594" cy="2200602"/>
          </a:xfrm>
          <a:prstGeom prst="rect">
            <a:avLst/>
          </a:prstGeom>
        </p:spPr>
        <p:txBody>
          <a:bodyPr vert="horz" wrap="square" lIns="0" tIns="45720" rIns="0" bIns="0" rtlCol="0">
            <a:spAutoFit/>
          </a:bodyPr>
          <a:lstStyle/>
          <a:p>
            <a:pPr marL="12700" marR="13335" algn="l">
              <a:spcBef>
                <a:spcPts val="360"/>
              </a:spcBef>
            </a:pPr>
            <a:r>
              <a:rPr sz="2800" spc="-10" dirty="0" err="1">
                <a:latin typeface="Fugue" panose="02000503000000020003"/>
                <a:cs typeface="Circe"/>
              </a:rPr>
              <a:t>Увеличение</a:t>
            </a:r>
            <a:r>
              <a:rPr sz="2800" spc="-75" dirty="0">
                <a:latin typeface="Fugue" panose="02000503000000020003"/>
                <a:cs typeface="Circe"/>
              </a:rPr>
              <a:t> </a:t>
            </a:r>
            <a:r>
              <a:rPr sz="2800" spc="-10" dirty="0">
                <a:latin typeface="Fugue" panose="02000503000000020003"/>
                <a:cs typeface="Circe"/>
              </a:rPr>
              <a:t>неравенства </a:t>
            </a:r>
            <a:r>
              <a:rPr sz="2800" dirty="0">
                <a:latin typeface="Fugue" panose="02000503000000020003"/>
                <a:cs typeface="Circe"/>
              </a:rPr>
              <a:t>внутри</a:t>
            </a:r>
            <a:r>
              <a:rPr sz="2800" spc="-25" dirty="0">
                <a:latin typeface="Fugue" panose="02000503000000020003"/>
                <a:cs typeface="Circe"/>
              </a:rPr>
              <a:t> </a:t>
            </a:r>
            <a:r>
              <a:rPr sz="2800" dirty="0" err="1">
                <a:latin typeface="Fugue" panose="02000503000000020003"/>
                <a:cs typeface="Circe"/>
              </a:rPr>
              <a:t>конкретных</a:t>
            </a:r>
            <a:r>
              <a:rPr sz="2800" spc="-25" dirty="0">
                <a:latin typeface="Fugue" panose="02000503000000020003"/>
                <a:cs typeface="Circe"/>
              </a:rPr>
              <a:t> </a:t>
            </a:r>
            <a:r>
              <a:rPr sz="2800" spc="-10" dirty="0" err="1">
                <a:latin typeface="Fugue" panose="02000503000000020003"/>
                <a:cs typeface="Circe"/>
              </a:rPr>
              <a:t>стран</a:t>
            </a:r>
            <a:r>
              <a:rPr lang="ru-RU" sz="2800" spc="-10" dirty="0">
                <a:latin typeface="Fugue" panose="02000503000000020003"/>
                <a:cs typeface="Circe"/>
              </a:rPr>
              <a:t> </a:t>
            </a:r>
            <a:r>
              <a:rPr sz="2800" dirty="0">
                <a:latin typeface="Fugue" panose="02000503000000020003"/>
                <a:cs typeface="Circe"/>
              </a:rPr>
              <a:t>и</a:t>
            </a:r>
            <a:r>
              <a:rPr sz="2800" spc="-35" dirty="0">
                <a:latin typeface="Fugue" panose="02000503000000020003"/>
                <a:cs typeface="Circe"/>
              </a:rPr>
              <a:t> </a:t>
            </a:r>
            <a:r>
              <a:rPr sz="2800" dirty="0">
                <a:latin typeface="Fugue" panose="02000503000000020003"/>
                <a:cs typeface="Circe"/>
              </a:rPr>
              <a:t>регионов.</a:t>
            </a:r>
            <a:r>
              <a:rPr sz="2800" spc="-95" dirty="0">
                <a:latin typeface="Fugue" panose="02000503000000020003"/>
                <a:cs typeface="Circe"/>
              </a:rPr>
              <a:t> </a:t>
            </a:r>
            <a:r>
              <a:rPr lang="ru-RU" sz="2800" spc="-95" dirty="0">
                <a:latin typeface="Fugue" panose="02000503000000020003"/>
                <a:cs typeface="Circe"/>
              </a:rPr>
              <a:t/>
            </a:r>
            <a:br>
              <a:rPr lang="ru-RU" sz="2800" spc="-95" dirty="0">
                <a:latin typeface="Fugue" panose="02000503000000020003"/>
                <a:cs typeface="Circe"/>
              </a:rPr>
            </a:br>
            <a:r>
              <a:rPr sz="2800" spc="-10" dirty="0" err="1">
                <a:latin typeface="Fugue" panose="02000503000000020003"/>
                <a:cs typeface="Circe"/>
              </a:rPr>
              <a:t>Рост</a:t>
            </a:r>
            <a:r>
              <a:rPr sz="2800" spc="-25" dirty="0">
                <a:latin typeface="Fugue" panose="02000503000000020003"/>
                <a:cs typeface="Circe"/>
              </a:rPr>
              <a:t> </a:t>
            </a:r>
            <a:r>
              <a:rPr sz="2800" spc="-10" dirty="0">
                <a:latin typeface="Fugue" panose="02000503000000020003"/>
                <a:cs typeface="Circe"/>
              </a:rPr>
              <a:t>бедности. </a:t>
            </a:r>
            <a:r>
              <a:rPr sz="2800" dirty="0">
                <a:latin typeface="Fugue" panose="02000503000000020003"/>
                <a:cs typeface="Circe"/>
              </a:rPr>
              <a:t>Отрыв</a:t>
            </a:r>
            <a:r>
              <a:rPr sz="2800" spc="-50" dirty="0">
                <a:latin typeface="Fugue" panose="02000503000000020003"/>
                <a:cs typeface="Circe"/>
              </a:rPr>
              <a:t> </a:t>
            </a:r>
            <a:r>
              <a:rPr sz="2800" dirty="0">
                <a:latin typeface="Fugue" panose="02000503000000020003"/>
                <a:cs typeface="Circe"/>
              </a:rPr>
              <a:t>сельских</a:t>
            </a:r>
            <a:r>
              <a:rPr sz="2800" spc="-45" dirty="0">
                <a:latin typeface="Fugue" panose="02000503000000020003"/>
                <a:cs typeface="Circe"/>
              </a:rPr>
              <a:t> </a:t>
            </a:r>
            <a:r>
              <a:rPr sz="2800" spc="-10" dirty="0">
                <a:latin typeface="Fugue" panose="02000503000000020003"/>
                <a:cs typeface="Circe"/>
              </a:rPr>
              <a:t>местностей </a:t>
            </a:r>
            <a:r>
              <a:rPr sz="2800" dirty="0">
                <a:latin typeface="Fugue" panose="02000503000000020003"/>
                <a:cs typeface="Circe"/>
              </a:rPr>
              <a:t>от</a:t>
            </a:r>
            <a:r>
              <a:rPr sz="2800" spc="-60" dirty="0">
                <a:latin typeface="Fugue" panose="02000503000000020003"/>
                <a:cs typeface="Circe"/>
              </a:rPr>
              <a:t> </a:t>
            </a:r>
            <a:r>
              <a:rPr sz="2800" dirty="0" err="1">
                <a:latin typeface="Fugue" panose="02000503000000020003"/>
                <a:cs typeface="Circe"/>
              </a:rPr>
              <a:t>глобального</a:t>
            </a:r>
            <a:r>
              <a:rPr sz="2800" spc="-60" dirty="0">
                <a:latin typeface="Fugue" panose="02000503000000020003"/>
                <a:cs typeface="Circe"/>
              </a:rPr>
              <a:t> </a:t>
            </a:r>
            <a:r>
              <a:rPr sz="2800" spc="-10" dirty="0" err="1">
                <a:latin typeface="Fugue" panose="02000503000000020003"/>
                <a:cs typeface="Circe"/>
              </a:rPr>
              <a:t>развития</a:t>
            </a:r>
            <a:r>
              <a:rPr lang="ru-RU" sz="2800" spc="-10" dirty="0">
                <a:latin typeface="Fugue" panose="02000503000000020003"/>
                <a:cs typeface="Circe"/>
              </a:rPr>
              <a:t>.</a:t>
            </a:r>
            <a:endParaRPr sz="2800" dirty="0">
              <a:latin typeface="Fugue" panose="02000503000000020003"/>
              <a:cs typeface="Circe"/>
            </a:endParaRPr>
          </a:p>
        </p:txBody>
      </p:sp>
      <p:sp>
        <p:nvSpPr>
          <p:cNvPr id="9" name="object 20"/>
          <p:cNvSpPr txBox="1"/>
          <p:nvPr/>
        </p:nvSpPr>
        <p:spPr>
          <a:xfrm>
            <a:off x="12968117" y="5581716"/>
            <a:ext cx="5605633" cy="1769715"/>
          </a:xfrm>
          <a:prstGeom prst="rect">
            <a:avLst/>
          </a:prstGeom>
        </p:spPr>
        <p:txBody>
          <a:bodyPr vert="horz" wrap="square" lIns="0" tIns="45720" rIns="0" bIns="0" rtlCol="0">
            <a:spAutoFit/>
          </a:bodyPr>
          <a:lstStyle/>
          <a:p>
            <a:pPr marL="12700" marR="5080" algn="l">
              <a:spcBef>
                <a:spcPts val="360"/>
              </a:spcBef>
            </a:pPr>
            <a:r>
              <a:rPr sz="2800" spc="-10" dirty="0" err="1">
                <a:latin typeface="Fugue" panose="02000503000000020003"/>
                <a:cs typeface="Circe"/>
              </a:rPr>
              <a:t>Увеличение</a:t>
            </a:r>
            <a:r>
              <a:rPr sz="2800" spc="-50" dirty="0">
                <a:latin typeface="Fugue" panose="02000503000000020003"/>
                <a:cs typeface="Circe"/>
              </a:rPr>
              <a:t> </a:t>
            </a:r>
            <a:r>
              <a:rPr sz="2800" dirty="0" err="1">
                <a:latin typeface="Fugue" panose="02000503000000020003"/>
                <a:cs typeface="Circe"/>
              </a:rPr>
              <a:t>новой</a:t>
            </a:r>
            <a:r>
              <a:rPr sz="2800" spc="-35" dirty="0">
                <a:latin typeface="Fugue" panose="02000503000000020003"/>
                <a:cs typeface="Circe"/>
              </a:rPr>
              <a:t> </a:t>
            </a:r>
            <a:r>
              <a:rPr sz="2800" spc="-10" dirty="0" err="1">
                <a:latin typeface="Fugue" panose="02000503000000020003"/>
                <a:cs typeface="Circe"/>
              </a:rPr>
              <a:t>индиви</a:t>
            </a:r>
            <a:r>
              <a:rPr sz="2800" dirty="0" err="1">
                <a:latin typeface="Fugue" panose="02000503000000020003"/>
                <a:cs typeface="Circe"/>
              </a:rPr>
              <a:t>дуальности</a:t>
            </a:r>
            <a:r>
              <a:rPr sz="2800" spc="5" dirty="0">
                <a:latin typeface="Fugue" panose="02000503000000020003"/>
                <a:cs typeface="Circe"/>
              </a:rPr>
              <a:t> </a:t>
            </a:r>
            <a:r>
              <a:rPr sz="2800" spc="-10" dirty="0">
                <a:latin typeface="Fugue" panose="02000503000000020003"/>
                <a:cs typeface="Circe"/>
              </a:rPr>
              <a:t>людей.</a:t>
            </a:r>
            <a:r>
              <a:rPr sz="2800" spc="-75" dirty="0">
                <a:latin typeface="Fugue" panose="02000503000000020003"/>
                <a:cs typeface="Circe"/>
              </a:rPr>
              <a:t> </a:t>
            </a:r>
            <a:r>
              <a:rPr sz="2800" spc="-10" dirty="0" err="1">
                <a:latin typeface="Fugue" panose="02000503000000020003"/>
                <a:cs typeface="Circe"/>
              </a:rPr>
              <a:t>Измене</a:t>
            </a:r>
            <a:r>
              <a:rPr sz="2800" dirty="0" err="1">
                <a:latin typeface="Fugue" panose="02000503000000020003"/>
                <a:cs typeface="Circe"/>
              </a:rPr>
              <a:t>ние</a:t>
            </a:r>
            <a:r>
              <a:rPr sz="2800" spc="10" dirty="0">
                <a:latin typeface="Fugue" panose="02000503000000020003"/>
                <a:cs typeface="Circe"/>
              </a:rPr>
              <a:t> </a:t>
            </a:r>
            <a:r>
              <a:rPr sz="2800" dirty="0">
                <a:latin typeface="Fugue" panose="02000503000000020003"/>
                <a:cs typeface="Circe"/>
              </a:rPr>
              <a:t>паттернов</a:t>
            </a:r>
            <a:r>
              <a:rPr sz="2800" spc="15" dirty="0">
                <a:latin typeface="Fugue" panose="02000503000000020003"/>
                <a:cs typeface="Circe"/>
              </a:rPr>
              <a:t> </a:t>
            </a:r>
            <a:r>
              <a:rPr sz="2800" spc="-10" dirty="0">
                <a:latin typeface="Fugue" panose="02000503000000020003"/>
                <a:cs typeface="Circe"/>
              </a:rPr>
              <a:t>потребления </a:t>
            </a:r>
            <a:r>
              <a:rPr sz="2800" dirty="0">
                <a:latin typeface="Fugue" panose="02000503000000020003"/>
                <a:cs typeface="Circe"/>
              </a:rPr>
              <a:t>в</a:t>
            </a:r>
            <a:r>
              <a:rPr sz="2800" spc="-30" dirty="0">
                <a:latin typeface="Fugue" panose="02000503000000020003"/>
                <a:cs typeface="Circe"/>
              </a:rPr>
              <a:t> </a:t>
            </a:r>
            <a:r>
              <a:rPr sz="2800" dirty="0">
                <a:latin typeface="Fugue" panose="02000503000000020003"/>
                <a:cs typeface="Circe"/>
              </a:rPr>
              <a:t>сторону</a:t>
            </a:r>
            <a:r>
              <a:rPr sz="2800" spc="-25" dirty="0">
                <a:latin typeface="Fugue" panose="02000503000000020003"/>
                <a:cs typeface="Circe"/>
              </a:rPr>
              <a:t> </a:t>
            </a:r>
            <a:r>
              <a:rPr sz="2800" dirty="0" err="1">
                <a:latin typeface="Fugue" panose="02000503000000020003"/>
                <a:cs typeface="Circe"/>
              </a:rPr>
              <a:t>большей</a:t>
            </a:r>
            <a:r>
              <a:rPr sz="2800" spc="-25" dirty="0">
                <a:latin typeface="Fugue" panose="02000503000000020003"/>
                <a:cs typeface="Circe"/>
              </a:rPr>
              <a:t> </a:t>
            </a:r>
            <a:r>
              <a:rPr sz="2800" spc="-10" dirty="0" err="1">
                <a:latin typeface="Fugue" panose="02000503000000020003"/>
                <a:cs typeface="Circe"/>
              </a:rPr>
              <a:t>персонализации</a:t>
            </a:r>
            <a:r>
              <a:rPr lang="ru-RU" sz="2800" spc="-10" dirty="0">
                <a:latin typeface="Fugue" panose="02000503000000020003"/>
                <a:cs typeface="Circe"/>
              </a:rPr>
              <a:t>.</a:t>
            </a:r>
            <a:endParaRPr sz="2800" dirty="0">
              <a:latin typeface="Fugue" panose="02000503000000020003"/>
              <a:cs typeface="Circe"/>
            </a:endParaRPr>
          </a:p>
        </p:txBody>
      </p:sp>
      <p:sp>
        <p:nvSpPr>
          <p:cNvPr id="10" name="Должность">
            <a:extLst>
              <a:ext uri="{FF2B5EF4-FFF2-40B4-BE49-F238E27FC236}">
                <a16:creationId xmlns:a16="http://schemas.microsoft.com/office/drawing/2014/main" id="{7DF32CDD-2E92-D09B-49C5-F17D9E18F5C3}"/>
              </a:ext>
            </a:extLst>
          </p:cNvPr>
          <p:cNvSpPr txBox="1"/>
          <p:nvPr/>
        </p:nvSpPr>
        <p:spPr>
          <a:xfrm>
            <a:off x="6667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Изменение демографии</a:t>
            </a:r>
            <a:endParaRPr dirty="0">
              <a:solidFill>
                <a:schemeClr val="bg1"/>
              </a:solidFill>
            </a:endParaRPr>
          </a:p>
        </p:txBody>
      </p:sp>
      <p:sp>
        <p:nvSpPr>
          <p:cNvPr id="11" name="Должность">
            <a:extLst>
              <a:ext uri="{FF2B5EF4-FFF2-40B4-BE49-F238E27FC236}">
                <a16:creationId xmlns:a16="http://schemas.microsoft.com/office/drawing/2014/main" id="{7DF32CDD-2E92-D09B-49C5-F17D9E18F5C3}"/>
              </a:ext>
            </a:extLst>
          </p:cNvPr>
          <p:cNvSpPr txBox="1"/>
          <p:nvPr/>
        </p:nvSpPr>
        <p:spPr>
          <a:xfrm>
            <a:off x="68008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Социальное неравенство </a:t>
            </a:r>
            <a:endParaRPr dirty="0">
              <a:solidFill>
                <a:schemeClr val="bg1"/>
              </a:solidFill>
            </a:endParaRPr>
          </a:p>
        </p:txBody>
      </p:sp>
      <p:sp>
        <p:nvSpPr>
          <p:cNvPr id="12" name="Должность">
            <a:extLst>
              <a:ext uri="{FF2B5EF4-FFF2-40B4-BE49-F238E27FC236}">
                <a16:creationId xmlns:a16="http://schemas.microsoft.com/office/drawing/2014/main" id="{7DF32CDD-2E92-D09B-49C5-F17D9E18F5C3}"/>
              </a:ext>
            </a:extLst>
          </p:cNvPr>
          <p:cNvSpPr txBox="1"/>
          <p:nvPr/>
        </p:nvSpPr>
        <p:spPr>
          <a:xfrm>
            <a:off x="129349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err="1">
                <a:solidFill>
                  <a:schemeClr val="bg1"/>
                </a:solidFill>
              </a:rPr>
              <a:t>Кастомизация</a:t>
            </a:r>
            <a:endParaRPr dirty="0">
              <a:solidFill>
                <a:schemeClr val="bg1"/>
              </a:solidFill>
            </a:endParaRPr>
          </a:p>
        </p:txBody>
      </p:sp>
      <p:grpSp>
        <p:nvGrpSpPr>
          <p:cNvPr id="13" name="Группа 12"/>
          <p:cNvGrpSpPr/>
          <p:nvPr/>
        </p:nvGrpSpPr>
        <p:grpSpPr>
          <a:xfrm>
            <a:off x="2872676" y="2852750"/>
            <a:ext cx="1176148" cy="1619059"/>
            <a:chOff x="6804026" y="6902451"/>
            <a:chExt cx="881062" cy="1212850"/>
          </a:xfrm>
        </p:grpSpPr>
        <p:sp>
          <p:nvSpPr>
            <p:cNvPr id="14" name="Freeform 193"/>
            <p:cNvSpPr>
              <a:spLocks noEditPoints="1"/>
            </p:cNvSpPr>
            <p:nvPr/>
          </p:nvSpPr>
          <p:spPr bwMode="auto">
            <a:xfrm>
              <a:off x="6804026" y="6902451"/>
              <a:ext cx="881062" cy="1212850"/>
            </a:xfrm>
            <a:custGeom>
              <a:avLst/>
              <a:gdLst>
                <a:gd name="T0" fmla="*/ 955 w 957"/>
                <a:gd name="T1" fmla="*/ 1241 h 1316"/>
                <a:gd name="T2" fmla="*/ 927 w 957"/>
                <a:gd name="T3" fmla="*/ 1242 h 1316"/>
                <a:gd name="T4" fmla="*/ 469 w 957"/>
                <a:gd name="T5" fmla="*/ 1288 h 1316"/>
                <a:gd name="T6" fmla="*/ 327 w 957"/>
                <a:gd name="T7" fmla="*/ 968 h 1316"/>
                <a:gd name="T8" fmla="*/ 362 w 957"/>
                <a:gd name="T9" fmla="*/ 864 h 1316"/>
                <a:gd name="T10" fmla="*/ 269 w 957"/>
                <a:gd name="T11" fmla="*/ 957 h 1316"/>
                <a:gd name="T12" fmla="*/ 269 w 957"/>
                <a:gd name="T13" fmla="*/ 799 h 1316"/>
                <a:gd name="T14" fmla="*/ 344 w 957"/>
                <a:gd name="T15" fmla="*/ 822 h 1316"/>
                <a:gd name="T16" fmla="*/ 269 w 957"/>
                <a:gd name="T17" fmla="*/ 771 h 1316"/>
                <a:gd name="T18" fmla="*/ 210 w 957"/>
                <a:gd name="T19" fmla="*/ 968 h 1316"/>
                <a:gd name="T20" fmla="*/ 68 w 957"/>
                <a:gd name="T21" fmla="*/ 1288 h 1316"/>
                <a:gd name="T22" fmla="*/ 29 w 957"/>
                <a:gd name="T23" fmla="*/ 1242 h 1316"/>
                <a:gd name="T24" fmla="*/ 205 w 957"/>
                <a:gd name="T25" fmla="*/ 613 h 1316"/>
                <a:gd name="T26" fmla="*/ 751 w 957"/>
                <a:gd name="T27" fmla="*/ 613 h 1316"/>
                <a:gd name="T28" fmla="*/ 939 w 957"/>
                <a:gd name="T29" fmla="*/ 1179 h 1316"/>
                <a:gd name="T30" fmla="*/ 772 w 957"/>
                <a:gd name="T31" fmla="*/ 594 h 1316"/>
                <a:gd name="T32" fmla="*/ 724 w 957"/>
                <a:gd name="T33" fmla="*/ 246 h 1316"/>
                <a:gd name="T34" fmla="*/ 696 w 957"/>
                <a:gd name="T35" fmla="*/ 246 h 1316"/>
                <a:gd name="T36" fmla="*/ 260 w 957"/>
                <a:gd name="T37" fmla="*/ 246 h 1316"/>
                <a:gd name="T38" fmla="*/ 632 w 957"/>
                <a:gd name="T39" fmla="*/ 92 h 1316"/>
                <a:gd name="T40" fmla="*/ 652 w 957"/>
                <a:gd name="T41" fmla="*/ 72 h 1316"/>
                <a:gd name="T42" fmla="*/ 232 w 957"/>
                <a:gd name="T43" fmla="*/ 246 h 1316"/>
                <a:gd name="T44" fmla="*/ 184 w 957"/>
                <a:gd name="T45" fmla="*/ 594 h 1316"/>
                <a:gd name="T46" fmla="*/ 1 w 957"/>
                <a:gd name="T47" fmla="*/ 1241 h 1316"/>
                <a:gd name="T48" fmla="*/ 0 w 957"/>
                <a:gd name="T49" fmla="*/ 1316 h 1316"/>
                <a:gd name="T50" fmla="*/ 118 w 957"/>
                <a:gd name="T51" fmla="*/ 1316 h 1316"/>
                <a:gd name="T52" fmla="*/ 469 w 957"/>
                <a:gd name="T53" fmla="*/ 1316 h 1316"/>
                <a:gd name="T54" fmla="*/ 956 w 957"/>
                <a:gd name="T55" fmla="*/ 1302 h 1316"/>
                <a:gd name="T56" fmla="*/ 118 w 957"/>
                <a:gd name="T57" fmla="*/ 1288 h 1316"/>
                <a:gd name="T58" fmla="*/ 165 w 957"/>
                <a:gd name="T59" fmla="*/ 1031 h 1316"/>
                <a:gd name="T60" fmla="*/ 372 w 957"/>
                <a:gd name="T61" fmla="*/ 1031 h 1316"/>
                <a:gd name="T62" fmla="*/ 186 w 957"/>
                <a:gd name="T63" fmla="*/ 1288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7" h="1316">
                  <a:moveTo>
                    <a:pt x="956" y="1302"/>
                  </a:moveTo>
                  <a:cubicBezTo>
                    <a:pt x="956" y="1281"/>
                    <a:pt x="956" y="1261"/>
                    <a:pt x="955" y="1241"/>
                  </a:cubicBezTo>
                  <a:cubicBezTo>
                    <a:pt x="955" y="1234"/>
                    <a:pt x="949" y="1228"/>
                    <a:pt x="941" y="1228"/>
                  </a:cubicBezTo>
                  <a:cubicBezTo>
                    <a:pt x="933" y="1228"/>
                    <a:pt x="927" y="1235"/>
                    <a:pt x="927" y="1242"/>
                  </a:cubicBezTo>
                  <a:cubicBezTo>
                    <a:pt x="928" y="1257"/>
                    <a:pt x="928" y="1272"/>
                    <a:pt x="928" y="1288"/>
                  </a:cubicBezTo>
                  <a:cubicBezTo>
                    <a:pt x="469" y="1288"/>
                    <a:pt x="469" y="1288"/>
                    <a:pt x="469" y="1288"/>
                  </a:cubicBezTo>
                  <a:cubicBezTo>
                    <a:pt x="466" y="1159"/>
                    <a:pt x="441" y="1066"/>
                    <a:pt x="393" y="1012"/>
                  </a:cubicBezTo>
                  <a:cubicBezTo>
                    <a:pt x="374" y="991"/>
                    <a:pt x="352" y="977"/>
                    <a:pt x="327" y="968"/>
                  </a:cubicBezTo>
                  <a:cubicBezTo>
                    <a:pt x="356" y="949"/>
                    <a:pt x="376" y="916"/>
                    <a:pt x="376" y="878"/>
                  </a:cubicBezTo>
                  <a:cubicBezTo>
                    <a:pt x="376" y="870"/>
                    <a:pt x="369" y="864"/>
                    <a:pt x="362" y="864"/>
                  </a:cubicBezTo>
                  <a:cubicBezTo>
                    <a:pt x="354" y="864"/>
                    <a:pt x="348" y="870"/>
                    <a:pt x="348" y="878"/>
                  </a:cubicBezTo>
                  <a:cubicBezTo>
                    <a:pt x="348" y="922"/>
                    <a:pt x="312" y="957"/>
                    <a:pt x="269" y="957"/>
                  </a:cubicBezTo>
                  <a:cubicBezTo>
                    <a:pt x="225" y="957"/>
                    <a:pt x="189" y="922"/>
                    <a:pt x="189" y="878"/>
                  </a:cubicBezTo>
                  <a:cubicBezTo>
                    <a:pt x="189" y="834"/>
                    <a:pt x="225" y="799"/>
                    <a:pt x="269" y="799"/>
                  </a:cubicBezTo>
                  <a:cubicBezTo>
                    <a:pt x="290" y="799"/>
                    <a:pt x="310" y="807"/>
                    <a:pt x="325" y="822"/>
                  </a:cubicBezTo>
                  <a:cubicBezTo>
                    <a:pt x="330" y="828"/>
                    <a:pt x="339" y="828"/>
                    <a:pt x="344" y="822"/>
                  </a:cubicBezTo>
                  <a:cubicBezTo>
                    <a:pt x="350" y="817"/>
                    <a:pt x="350" y="808"/>
                    <a:pt x="344" y="802"/>
                  </a:cubicBezTo>
                  <a:cubicBezTo>
                    <a:pt x="324" y="782"/>
                    <a:pt x="297" y="771"/>
                    <a:pt x="269" y="771"/>
                  </a:cubicBezTo>
                  <a:cubicBezTo>
                    <a:pt x="210" y="771"/>
                    <a:pt x="161" y="819"/>
                    <a:pt x="161" y="878"/>
                  </a:cubicBezTo>
                  <a:cubicBezTo>
                    <a:pt x="161" y="916"/>
                    <a:pt x="181" y="949"/>
                    <a:pt x="210" y="968"/>
                  </a:cubicBezTo>
                  <a:cubicBezTo>
                    <a:pt x="185" y="977"/>
                    <a:pt x="163" y="991"/>
                    <a:pt x="144" y="1012"/>
                  </a:cubicBezTo>
                  <a:cubicBezTo>
                    <a:pt x="96" y="1066"/>
                    <a:pt x="71" y="1159"/>
                    <a:pt x="68" y="1288"/>
                  </a:cubicBezTo>
                  <a:cubicBezTo>
                    <a:pt x="28" y="1288"/>
                    <a:pt x="28" y="1288"/>
                    <a:pt x="28" y="1288"/>
                  </a:cubicBezTo>
                  <a:cubicBezTo>
                    <a:pt x="28" y="1273"/>
                    <a:pt x="28" y="1257"/>
                    <a:pt x="29" y="1242"/>
                  </a:cubicBezTo>
                  <a:cubicBezTo>
                    <a:pt x="30" y="1204"/>
                    <a:pt x="30" y="1204"/>
                    <a:pt x="30" y="1204"/>
                  </a:cubicBezTo>
                  <a:cubicBezTo>
                    <a:pt x="42" y="928"/>
                    <a:pt x="101" y="729"/>
                    <a:pt x="205" y="613"/>
                  </a:cubicBezTo>
                  <a:cubicBezTo>
                    <a:pt x="276" y="534"/>
                    <a:pt x="365" y="496"/>
                    <a:pt x="478" y="494"/>
                  </a:cubicBezTo>
                  <a:cubicBezTo>
                    <a:pt x="591" y="496"/>
                    <a:pt x="681" y="534"/>
                    <a:pt x="751" y="613"/>
                  </a:cubicBezTo>
                  <a:cubicBezTo>
                    <a:pt x="850" y="723"/>
                    <a:pt x="908" y="910"/>
                    <a:pt x="924" y="1166"/>
                  </a:cubicBezTo>
                  <a:cubicBezTo>
                    <a:pt x="925" y="1174"/>
                    <a:pt x="931" y="1180"/>
                    <a:pt x="939" y="1179"/>
                  </a:cubicBezTo>
                  <a:cubicBezTo>
                    <a:pt x="947" y="1179"/>
                    <a:pt x="953" y="1172"/>
                    <a:pt x="952" y="1165"/>
                  </a:cubicBezTo>
                  <a:cubicBezTo>
                    <a:pt x="936" y="901"/>
                    <a:pt x="875" y="710"/>
                    <a:pt x="772" y="594"/>
                  </a:cubicBezTo>
                  <a:cubicBezTo>
                    <a:pt x="715" y="531"/>
                    <a:pt x="648" y="492"/>
                    <a:pt x="567" y="475"/>
                  </a:cubicBezTo>
                  <a:cubicBezTo>
                    <a:pt x="659" y="440"/>
                    <a:pt x="724" y="350"/>
                    <a:pt x="724" y="246"/>
                  </a:cubicBezTo>
                  <a:cubicBezTo>
                    <a:pt x="724" y="238"/>
                    <a:pt x="718" y="232"/>
                    <a:pt x="710" y="232"/>
                  </a:cubicBezTo>
                  <a:cubicBezTo>
                    <a:pt x="702" y="232"/>
                    <a:pt x="696" y="238"/>
                    <a:pt x="696" y="246"/>
                  </a:cubicBezTo>
                  <a:cubicBezTo>
                    <a:pt x="696" y="366"/>
                    <a:pt x="598" y="464"/>
                    <a:pt x="478" y="464"/>
                  </a:cubicBezTo>
                  <a:cubicBezTo>
                    <a:pt x="358" y="464"/>
                    <a:pt x="260" y="366"/>
                    <a:pt x="260" y="246"/>
                  </a:cubicBezTo>
                  <a:cubicBezTo>
                    <a:pt x="260" y="126"/>
                    <a:pt x="358" y="28"/>
                    <a:pt x="478" y="28"/>
                  </a:cubicBezTo>
                  <a:cubicBezTo>
                    <a:pt x="536" y="28"/>
                    <a:pt x="591" y="50"/>
                    <a:pt x="632" y="92"/>
                  </a:cubicBezTo>
                  <a:cubicBezTo>
                    <a:pt x="638" y="97"/>
                    <a:pt x="647" y="97"/>
                    <a:pt x="652" y="92"/>
                  </a:cubicBezTo>
                  <a:cubicBezTo>
                    <a:pt x="658" y="86"/>
                    <a:pt x="658" y="77"/>
                    <a:pt x="652" y="72"/>
                  </a:cubicBezTo>
                  <a:cubicBezTo>
                    <a:pt x="606" y="25"/>
                    <a:pt x="544" y="0"/>
                    <a:pt x="478" y="0"/>
                  </a:cubicBezTo>
                  <a:cubicBezTo>
                    <a:pt x="342" y="0"/>
                    <a:pt x="232" y="110"/>
                    <a:pt x="232" y="246"/>
                  </a:cubicBezTo>
                  <a:cubicBezTo>
                    <a:pt x="232" y="350"/>
                    <a:pt x="298" y="440"/>
                    <a:pt x="390" y="475"/>
                  </a:cubicBezTo>
                  <a:cubicBezTo>
                    <a:pt x="309" y="492"/>
                    <a:pt x="241" y="531"/>
                    <a:pt x="184" y="594"/>
                  </a:cubicBezTo>
                  <a:cubicBezTo>
                    <a:pt x="76" y="715"/>
                    <a:pt x="15" y="920"/>
                    <a:pt x="2" y="1203"/>
                  </a:cubicBezTo>
                  <a:cubicBezTo>
                    <a:pt x="1" y="1241"/>
                    <a:pt x="1" y="1241"/>
                    <a:pt x="1" y="1241"/>
                  </a:cubicBezTo>
                  <a:cubicBezTo>
                    <a:pt x="0" y="1261"/>
                    <a:pt x="0" y="1282"/>
                    <a:pt x="0" y="1302"/>
                  </a:cubicBezTo>
                  <a:cubicBezTo>
                    <a:pt x="0" y="1316"/>
                    <a:pt x="0" y="1316"/>
                    <a:pt x="0" y="1316"/>
                  </a:cubicBezTo>
                  <a:cubicBezTo>
                    <a:pt x="68" y="1316"/>
                    <a:pt x="68" y="1316"/>
                    <a:pt x="68" y="1316"/>
                  </a:cubicBezTo>
                  <a:cubicBezTo>
                    <a:pt x="118" y="1316"/>
                    <a:pt x="118" y="1316"/>
                    <a:pt x="118" y="1316"/>
                  </a:cubicBezTo>
                  <a:cubicBezTo>
                    <a:pt x="186" y="1316"/>
                    <a:pt x="186" y="1316"/>
                    <a:pt x="186" y="1316"/>
                  </a:cubicBezTo>
                  <a:cubicBezTo>
                    <a:pt x="469" y="1316"/>
                    <a:pt x="469" y="1316"/>
                    <a:pt x="469" y="1316"/>
                  </a:cubicBezTo>
                  <a:cubicBezTo>
                    <a:pt x="957" y="1316"/>
                    <a:pt x="957" y="1316"/>
                    <a:pt x="957" y="1316"/>
                  </a:cubicBezTo>
                  <a:lnTo>
                    <a:pt x="956" y="1302"/>
                  </a:lnTo>
                  <a:close/>
                  <a:moveTo>
                    <a:pt x="186" y="1288"/>
                  </a:moveTo>
                  <a:cubicBezTo>
                    <a:pt x="118" y="1288"/>
                    <a:pt x="118" y="1288"/>
                    <a:pt x="118" y="1288"/>
                  </a:cubicBezTo>
                  <a:cubicBezTo>
                    <a:pt x="96" y="1288"/>
                    <a:pt x="96" y="1288"/>
                    <a:pt x="96" y="1288"/>
                  </a:cubicBezTo>
                  <a:cubicBezTo>
                    <a:pt x="99" y="1166"/>
                    <a:pt x="122" y="1079"/>
                    <a:pt x="165" y="1031"/>
                  </a:cubicBezTo>
                  <a:cubicBezTo>
                    <a:pt x="192" y="1001"/>
                    <a:pt x="226" y="987"/>
                    <a:pt x="268" y="986"/>
                  </a:cubicBezTo>
                  <a:cubicBezTo>
                    <a:pt x="311" y="987"/>
                    <a:pt x="345" y="1001"/>
                    <a:pt x="372" y="1031"/>
                  </a:cubicBezTo>
                  <a:cubicBezTo>
                    <a:pt x="415" y="1079"/>
                    <a:pt x="439" y="1166"/>
                    <a:pt x="441" y="1288"/>
                  </a:cubicBezTo>
                  <a:lnTo>
                    <a:pt x="186" y="12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 name="Freeform 194"/>
            <p:cNvSpPr>
              <a:spLocks noEditPoints="1"/>
            </p:cNvSpPr>
            <p:nvPr/>
          </p:nvSpPr>
          <p:spPr bwMode="auto">
            <a:xfrm>
              <a:off x="6804026" y="6902451"/>
              <a:ext cx="881062" cy="1212850"/>
            </a:xfrm>
            <a:custGeom>
              <a:avLst/>
              <a:gdLst>
                <a:gd name="T0" fmla="*/ 82 w 956"/>
                <a:gd name="T1" fmla="*/ 1316 h 1316"/>
                <a:gd name="T2" fmla="*/ 186 w 956"/>
                <a:gd name="T3" fmla="*/ 1316 h 1316"/>
                <a:gd name="T4" fmla="*/ 942 w 956"/>
                <a:gd name="T5" fmla="*/ 1316 h 1316"/>
                <a:gd name="T6" fmla="*/ 956 w 956"/>
                <a:gd name="T7" fmla="*/ 1302 h 1316"/>
                <a:gd name="T8" fmla="*/ 941 w 956"/>
                <a:gd name="T9" fmla="*/ 1228 h 1316"/>
                <a:gd name="T10" fmla="*/ 928 w 956"/>
                <a:gd name="T11" fmla="*/ 1288 h 1316"/>
                <a:gd name="T12" fmla="*/ 393 w 956"/>
                <a:gd name="T13" fmla="*/ 1012 h 1316"/>
                <a:gd name="T14" fmla="*/ 376 w 956"/>
                <a:gd name="T15" fmla="*/ 878 h 1316"/>
                <a:gd name="T16" fmla="*/ 348 w 956"/>
                <a:gd name="T17" fmla="*/ 878 h 1316"/>
                <a:gd name="T18" fmla="*/ 189 w 956"/>
                <a:gd name="T19" fmla="*/ 878 h 1316"/>
                <a:gd name="T20" fmla="*/ 325 w 956"/>
                <a:gd name="T21" fmla="*/ 822 h 1316"/>
                <a:gd name="T22" fmla="*/ 344 w 956"/>
                <a:gd name="T23" fmla="*/ 802 h 1316"/>
                <a:gd name="T24" fmla="*/ 161 w 956"/>
                <a:gd name="T25" fmla="*/ 878 h 1316"/>
                <a:gd name="T26" fmla="*/ 144 w 956"/>
                <a:gd name="T27" fmla="*/ 1012 h 1316"/>
                <a:gd name="T28" fmla="*/ 28 w 956"/>
                <a:gd name="T29" fmla="*/ 1288 h 1316"/>
                <a:gd name="T30" fmla="*/ 30 w 956"/>
                <a:gd name="T31" fmla="*/ 1204 h 1316"/>
                <a:gd name="T32" fmla="*/ 478 w 956"/>
                <a:gd name="T33" fmla="*/ 494 h 1316"/>
                <a:gd name="T34" fmla="*/ 924 w 956"/>
                <a:gd name="T35" fmla="*/ 1166 h 1316"/>
                <a:gd name="T36" fmla="*/ 952 w 956"/>
                <a:gd name="T37" fmla="*/ 1165 h 1316"/>
                <a:gd name="T38" fmla="*/ 567 w 956"/>
                <a:gd name="T39" fmla="*/ 475 h 1316"/>
                <a:gd name="T40" fmla="*/ 710 w 956"/>
                <a:gd name="T41" fmla="*/ 232 h 1316"/>
                <a:gd name="T42" fmla="*/ 478 w 956"/>
                <a:gd name="T43" fmla="*/ 464 h 1316"/>
                <a:gd name="T44" fmla="*/ 478 w 956"/>
                <a:gd name="T45" fmla="*/ 28 h 1316"/>
                <a:gd name="T46" fmla="*/ 652 w 956"/>
                <a:gd name="T47" fmla="*/ 92 h 1316"/>
                <a:gd name="T48" fmla="*/ 478 w 956"/>
                <a:gd name="T49" fmla="*/ 0 h 1316"/>
                <a:gd name="T50" fmla="*/ 390 w 956"/>
                <a:gd name="T51" fmla="*/ 475 h 1316"/>
                <a:gd name="T52" fmla="*/ 2 w 956"/>
                <a:gd name="T53" fmla="*/ 1203 h 1316"/>
                <a:gd name="T54" fmla="*/ 0 w 956"/>
                <a:gd name="T55" fmla="*/ 1302 h 1316"/>
                <a:gd name="T56" fmla="*/ 14 w 956"/>
                <a:gd name="T57" fmla="*/ 1316 h 1316"/>
                <a:gd name="T58" fmla="*/ 268 w 956"/>
                <a:gd name="T59" fmla="*/ 986 h 1316"/>
                <a:gd name="T60" fmla="*/ 441 w 956"/>
                <a:gd name="T61" fmla="*/ 1288 h 1316"/>
                <a:gd name="T62" fmla="*/ 118 w 956"/>
                <a:gd name="T63" fmla="*/ 1288 h 1316"/>
                <a:gd name="T64" fmla="*/ 165 w 956"/>
                <a:gd name="T65" fmla="*/ 1031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6" h="1316">
                  <a:moveTo>
                    <a:pt x="14" y="1316"/>
                  </a:moveTo>
                  <a:cubicBezTo>
                    <a:pt x="82" y="1316"/>
                    <a:pt x="82" y="1316"/>
                    <a:pt x="82" y="1316"/>
                  </a:cubicBezTo>
                  <a:cubicBezTo>
                    <a:pt x="118" y="1316"/>
                    <a:pt x="118" y="1316"/>
                    <a:pt x="118" y="1316"/>
                  </a:cubicBezTo>
                  <a:cubicBezTo>
                    <a:pt x="186" y="1316"/>
                    <a:pt x="186" y="1316"/>
                    <a:pt x="186" y="1316"/>
                  </a:cubicBezTo>
                  <a:cubicBezTo>
                    <a:pt x="455" y="1316"/>
                    <a:pt x="455" y="1316"/>
                    <a:pt x="455" y="1316"/>
                  </a:cubicBezTo>
                  <a:cubicBezTo>
                    <a:pt x="942" y="1316"/>
                    <a:pt x="942" y="1316"/>
                    <a:pt x="942" y="1316"/>
                  </a:cubicBezTo>
                  <a:cubicBezTo>
                    <a:pt x="946" y="1316"/>
                    <a:pt x="950" y="1314"/>
                    <a:pt x="952" y="1312"/>
                  </a:cubicBezTo>
                  <a:cubicBezTo>
                    <a:pt x="955" y="1309"/>
                    <a:pt x="956" y="1306"/>
                    <a:pt x="956" y="1302"/>
                  </a:cubicBezTo>
                  <a:cubicBezTo>
                    <a:pt x="956" y="1281"/>
                    <a:pt x="956" y="1261"/>
                    <a:pt x="955" y="1241"/>
                  </a:cubicBezTo>
                  <a:cubicBezTo>
                    <a:pt x="955" y="1234"/>
                    <a:pt x="949" y="1228"/>
                    <a:pt x="941" y="1228"/>
                  </a:cubicBezTo>
                  <a:cubicBezTo>
                    <a:pt x="933" y="1228"/>
                    <a:pt x="927" y="1235"/>
                    <a:pt x="927" y="1242"/>
                  </a:cubicBezTo>
                  <a:cubicBezTo>
                    <a:pt x="928" y="1257"/>
                    <a:pt x="928" y="1272"/>
                    <a:pt x="928" y="1288"/>
                  </a:cubicBezTo>
                  <a:cubicBezTo>
                    <a:pt x="469" y="1288"/>
                    <a:pt x="469" y="1288"/>
                    <a:pt x="469" y="1288"/>
                  </a:cubicBezTo>
                  <a:cubicBezTo>
                    <a:pt x="466" y="1159"/>
                    <a:pt x="441" y="1066"/>
                    <a:pt x="393" y="1012"/>
                  </a:cubicBezTo>
                  <a:cubicBezTo>
                    <a:pt x="374" y="991"/>
                    <a:pt x="352" y="977"/>
                    <a:pt x="327" y="968"/>
                  </a:cubicBezTo>
                  <a:cubicBezTo>
                    <a:pt x="356" y="949"/>
                    <a:pt x="376" y="916"/>
                    <a:pt x="376" y="878"/>
                  </a:cubicBezTo>
                  <a:cubicBezTo>
                    <a:pt x="376" y="870"/>
                    <a:pt x="369" y="864"/>
                    <a:pt x="362" y="864"/>
                  </a:cubicBezTo>
                  <a:cubicBezTo>
                    <a:pt x="354" y="864"/>
                    <a:pt x="348" y="870"/>
                    <a:pt x="348" y="878"/>
                  </a:cubicBezTo>
                  <a:cubicBezTo>
                    <a:pt x="348" y="922"/>
                    <a:pt x="312" y="957"/>
                    <a:pt x="269" y="957"/>
                  </a:cubicBezTo>
                  <a:cubicBezTo>
                    <a:pt x="225" y="957"/>
                    <a:pt x="189" y="922"/>
                    <a:pt x="189" y="878"/>
                  </a:cubicBezTo>
                  <a:cubicBezTo>
                    <a:pt x="189" y="834"/>
                    <a:pt x="225" y="799"/>
                    <a:pt x="269" y="799"/>
                  </a:cubicBezTo>
                  <a:cubicBezTo>
                    <a:pt x="290" y="799"/>
                    <a:pt x="310" y="807"/>
                    <a:pt x="325" y="822"/>
                  </a:cubicBezTo>
                  <a:cubicBezTo>
                    <a:pt x="330" y="828"/>
                    <a:pt x="339" y="828"/>
                    <a:pt x="344" y="822"/>
                  </a:cubicBezTo>
                  <a:cubicBezTo>
                    <a:pt x="350" y="817"/>
                    <a:pt x="350" y="808"/>
                    <a:pt x="344" y="802"/>
                  </a:cubicBezTo>
                  <a:cubicBezTo>
                    <a:pt x="324" y="782"/>
                    <a:pt x="297" y="771"/>
                    <a:pt x="269" y="771"/>
                  </a:cubicBezTo>
                  <a:cubicBezTo>
                    <a:pt x="210" y="771"/>
                    <a:pt x="161" y="819"/>
                    <a:pt x="161" y="878"/>
                  </a:cubicBezTo>
                  <a:cubicBezTo>
                    <a:pt x="161" y="916"/>
                    <a:pt x="181" y="949"/>
                    <a:pt x="210" y="968"/>
                  </a:cubicBezTo>
                  <a:cubicBezTo>
                    <a:pt x="185" y="977"/>
                    <a:pt x="163" y="991"/>
                    <a:pt x="144" y="1012"/>
                  </a:cubicBezTo>
                  <a:cubicBezTo>
                    <a:pt x="96" y="1066"/>
                    <a:pt x="71" y="1159"/>
                    <a:pt x="68" y="1288"/>
                  </a:cubicBezTo>
                  <a:cubicBezTo>
                    <a:pt x="28" y="1288"/>
                    <a:pt x="28" y="1288"/>
                    <a:pt x="28" y="1288"/>
                  </a:cubicBezTo>
                  <a:cubicBezTo>
                    <a:pt x="28" y="1273"/>
                    <a:pt x="28" y="1257"/>
                    <a:pt x="29" y="1242"/>
                  </a:cubicBezTo>
                  <a:cubicBezTo>
                    <a:pt x="30" y="1204"/>
                    <a:pt x="30" y="1204"/>
                    <a:pt x="30" y="1204"/>
                  </a:cubicBezTo>
                  <a:cubicBezTo>
                    <a:pt x="42" y="928"/>
                    <a:pt x="101" y="729"/>
                    <a:pt x="205" y="613"/>
                  </a:cubicBezTo>
                  <a:cubicBezTo>
                    <a:pt x="276" y="534"/>
                    <a:pt x="365" y="496"/>
                    <a:pt x="478" y="494"/>
                  </a:cubicBezTo>
                  <a:cubicBezTo>
                    <a:pt x="591" y="496"/>
                    <a:pt x="681" y="534"/>
                    <a:pt x="751" y="613"/>
                  </a:cubicBezTo>
                  <a:cubicBezTo>
                    <a:pt x="850" y="723"/>
                    <a:pt x="908" y="910"/>
                    <a:pt x="924" y="1166"/>
                  </a:cubicBezTo>
                  <a:cubicBezTo>
                    <a:pt x="925" y="1174"/>
                    <a:pt x="931" y="1180"/>
                    <a:pt x="939" y="1179"/>
                  </a:cubicBezTo>
                  <a:cubicBezTo>
                    <a:pt x="947" y="1179"/>
                    <a:pt x="953" y="1172"/>
                    <a:pt x="952" y="1165"/>
                  </a:cubicBezTo>
                  <a:cubicBezTo>
                    <a:pt x="936" y="901"/>
                    <a:pt x="875" y="710"/>
                    <a:pt x="772" y="594"/>
                  </a:cubicBezTo>
                  <a:cubicBezTo>
                    <a:pt x="715" y="531"/>
                    <a:pt x="648" y="492"/>
                    <a:pt x="567" y="475"/>
                  </a:cubicBezTo>
                  <a:cubicBezTo>
                    <a:pt x="659" y="440"/>
                    <a:pt x="724" y="350"/>
                    <a:pt x="724" y="246"/>
                  </a:cubicBezTo>
                  <a:cubicBezTo>
                    <a:pt x="724" y="238"/>
                    <a:pt x="718" y="232"/>
                    <a:pt x="710" y="232"/>
                  </a:cubicBezTo>
                  <a:cubicBezTo>
                    <a:pt x="702" y="232"/>
                    <a:pt x="696" y="238"/>
                    <a:pt x="696" y="246"/>
                  </a:cubicBezTo>
                  <a:cubicBezTo>
                    <a:pt x="696" y="366"/>
                    <a:pt x="598" y="464"/>
                    <a:pt x="478" y="464"/>
                  </a:cubicBezTo>
                  <a:cubicBezTo>
                    <a:pt x="358" y="464"/>
                    <a:pt x="260" y="366"/>
                    <a:pt x="260" y="246"/>
                  </a:cubicBezTo>
                  <a:cubicBezTo>
                    <a:pt x="260" y="126"/>
                    <a:pt x="358" y="28"/>
                    <a:pt x="478" y="28"/>
                  </a:cubicBezTo>
                  <a:cubicBezTo>
                    <a:pt x="536" y="28"/>
                    <a:pt x="591" y="50"/>
                    <a:pt x="632" y="92"/>
                  </a:cubicBezTo>
                  <a:cubicBezTo>
                    <a:pt x="638" y="97"/>
                    <a:pt x="647" y="97"/>
                    <a:pt x="652" y="92"/>
                  </a:cubicBezTo>
                  <a:cubicBezTo>
                    <a:pt x="658" y="86"/>
                    <a:pt x="658" y="77"/>
                    <a:pt x="652" y="72"/>
                  </a:cubicBezTo>
                  <a:cubicBezTo>
                    <a:pt x="606" y="25"/>
                    <a:pt x="544" y="0"/>
                    <a:pt x="478" y="0"/>
                  </a:cubicBezTo>
                  <a:cubicBezTo>
                    <a:pt x="342" y="0"/>
                    <a:pt x="232" y="110"/>
                    <a:pt x="232" y="246"/>
                  </a:cubicBezTo>
                  <a:cubicBezTo>
                    <a:pt x="232" y="350"/>
                    <a:pt x="298" y="440"/>
                    <a:pt x="390" y="475"/>
                  </a:cubicBezTo>
                  <a:cubicBezTo>
                    <a:pt x="309" y="492"/>
                    <a:pt x="241" y="531"/>
                    <a:pt x="184" y="594"/>
                  </a:cubicBezTo>
                  <a:cubicBezTo>
                    <a:pt x="76" y="715"/>
                    <a:pt x="15" y="920"/>
                    <a:pt x="2" y="1203"/>
                  </a:cubicBezTo>
                  <a:cubicBezTo>
                    <a:pt x="1" y="1241"/>
                    <a:pt x="1" y="1241"/>
                    <a:pt x="1" y="1241"/>
                  </a:cubicBezTo>
                  <a:cubicBezTo>
                    <a:pt x="0" y="1261"/>
                    <a:pt x="0" y="1282"/>
                    <a:pt x="0" y="1302"/>
                  </a:cubicBezTo>
                  <a:cubicBezTo>
                    <a:pt x="0" y="1306"/>
                    <a:pt x="1" y="1309"/>
                    <a:pt x="4" y="1312"/>
                  </a:cubicBezTo>
                  <a:cubicBezTo>
                    <a:pt x="7" y="1314"/>
                    <a:pt x="10" y="1316"/>
                    <a:pt x="14" y="1316"/>
                  </a:cubicBezTo>
                  <a:close/>
                  <a:moveTo>
                    <a:pt x="165" y="1031"/>
                  </a:moveTo>
                  <a:cubicBezTo>
                    <a:pt x="192" y="1001"/>
                    <a:pt x="226" y="987"/>
                    <a:pt x="268" y="986"/>
                  </a:cubicBezTo>
                  <a:cubicBezTo>
                    <a:pt x="311" y="987"/>
                    <a:pt x="345" y="1001"/>
                    <a:pt x="372" y="1031"/>
                  </a:cubicBezTo>
                  <a:cubicBezTo>
                    <a:pt x="415" y="1079"/>
                    <a:pt x="439" y="1166"/>
                    <a:pt x="441" y="1288"/>
                  </a:cubicBezTo>
                  <a:cubicBezTo>
                    <a:pt x="186" y="1288"/>
                    <a:pt x="186" y="1288"/>
                    <a:pt x="186" y="1288"/>
                  </a:cubicBezTo>
                  <a:cubicBezTo>
                    <a:pt x="118" y="1288"/>
                    <a:pt x="118" y="1288"/>
                    <a:pt x="118" y="1288"/>
                  </a:cubicBezTo>
                  <a:cubicBezTo>
                    <a:pt x="96" y="1288"/>
                    <a:pt x="96" y="1288"/>
                    <a:pt x="96" y="1288"/>
                  </a:cubicBezTo>
                  <a:cubicBezTo>
                    <a:pt x="99" y="1166"/>
                    <a:pt x="122" y="1079"/>
                    <a:pt x="165" y="10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18" name="Группа 17"/>
          <p:cNvGrpSpPr/>
          <p:nvPr/>
        </p:nvGrpSpPr>
        <p:grpSpPr>
          <a:xfrm>
            <a:off x="8773319" y="2898776"/>
            <a:ext cx="1693862" cy="1485900"/>
            <a:chOff x="8572501" y="2898776"/>
            <a:chExt cx="1693862" cy="1485900"/>
          </a:xfrm>
        </p:grpSpPr>
        <p:sp>
          <p:nvSpPr>
            <p:cNvPr id="6" name="Freeform 5"/>
            <p:cNvSpPr>
              <a:spLocks noEditPoints="1"/>
            </p:cNvSpPr>
            <p:nvPr/>
          </p:nvSpPr>
          <p:spPr bwMode="auto">
            <a:xfrm>
              <a:off x="9291638" y="2994026"/>
              <a:ext cx="257175" cy="257175"/>
            </a:xfrm>
            <a:custGeom>
              <a:avLst/>
              <a:gdLst>
                <a:gd name="T0" fmla="*/ 104 w 207"/>
                <a:gd name="T1" fmla="*/ 207 h 207"/>
                <a:gd name="T2" fmla="*/ 0 w 207"/>
                <a:gd name="T3" fmla="*/ 103 h 207"/>
                <a:gd name="T4" fmla="*/ 104 w 207"/>
                <a:gd name="T5" fmla="*/ 0 h 207"/>
                <a:gd name="T6" fmla="*/ 207 w 207"/>
                <a:gd name="T7" fmla="*/ 103 h 207"/>
                <a:gd name="T8" fmla="*/ 104 w 207"/>
                <a:gd name="T9" fmla="*/ 207 h 207"/>
                <a:gd name="T10" fmla="*/ 104 w 207"/>
                <a:gd name="T11" fmla="*/ 28 h 207"/>
                <a:gd name="T12" fmla="*/ 28 w 207"/>
                <a:gd name="T13" fmla="*/ 103 h 207"/>
                <a:gd name="T14" fmla="*/ 104 w 207"/>
                <a:gd name="T15" fmla="*/ 179 h 207"/>
                <a:gd name="T16" fmla="*/ 179 w 207"/>
                <a:gd name="T17" fmla="*/ 103 h 207"/>
                <a:gd name="T18" fmla="*/ 104 w 207"/>
                <a:gd name="T19" fmla="*/ 2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207">
                  <a:moveTo>
                    <a:pt x="104" y="207"/>
                  </a:moveTo>
                  <a:cubicBezTo>
                    <a:pt x="47" y="207"/>
                    <a:pt x="0" y="160"/>
                    <a:pt x="0" y="103"/>
                  </a:cubicBezTo>
                  <a:cubicBezTo>
                    <a:pt x="0" y="46"/>
                    <a:pt x="47" y="0"/>
                    <a:pt x="104" y="0"/>
                  </a:cubicBezTo>
                  <a:cubicBezTo>
                    <a:pt x="161" y="0"/>
                    <a:pt x="207" y="46"/>
                    <a:pt x="207" y="103"/>
                  </a:cubicBezTo>
                  <a:cubicBezTo>
                    <a:pt x="207" y="160"/>
                    <a:pt x="161" y="207"/>
                    <a:pt x="104" y="207"/>
                  </a:cubicBezTo>
                  <a:close/>
                  <a:moveTo>
                    <a:pt x="104" y="28"/>
                  </a:moveTo>
                  <a:cubicBezTo>
                    <a:pt x="62" y="28"/>
                    <a:pt x="28" y="62"/>
                    <a:pt x="28" y="103"/>
                  </a:cubicBezTo>
                  <a:cubicBezTo>
                    <a:pt x="28" y="145"/>
                    <a:pt x="62" y="179"/>
                    <a:pt x="104" y="179"/>
                  </a:cubicBezTo>
                  <a:cubicBezTo>
                    <a:pt x="145" y="179"/>
                    <a:pt x="179" y="145"/>
                    <a:pt x="179" y="103"/>
                  </a:cubicBezTo>
                  <a:cubicBezTo>
                    <a:pt x="179" y="62"/>
                    <a:pt x="145" y="28"/>
                    <a:pt x="104"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7" name="Freeform 6"/>
            <p:cNvSpPr>
              <a:spLocks noEditPoints="1"/>
            </p:cNvSpPr>
            <p:nvPr/>
          </p:nvSpPr>
          <p:spPr bwMode="auto">
            <a:xfrm>
              <a:off x="8572501" y="2898776"/>
              <a:ext cx="1693862" cy="1485900"/>
            </a:xfrm>
            <a:custGeom>
              <a:avLst/>
              <a:gdLst>
                <a:gd name="T0" fmla="*/ 1197 w 1358"/>
                <a:gd name="T1" fmla="*/ 186 h 1192"/>
                <a:gd name="T2" fmla="*/ 783 w 1358"/>
                <a:gd name="T3" fmla="*/ 172 h 1192"/>
                <a:gd name="T4" fmla="*/ 625 w 1358"/>
                <a:gd name="T5" fmla="*/ 0 h 1192"/>
                <a:gd name="T6" fmla="*/ 296 w 1358"/>
                <a:gd name="T7" fmla="*/ 172 h 1192"/>
                <a:gd name="T8" fmla="*/ 190 w 1358"/>
                <a:gd name="T9" fmla="*/ 241 h 1192"/>
                <a:gd name="T10" fmla="*/ 123 w 1358"/>
                <a:gd name="T11" fmla="*/ 445 h 1192"/>
                <a:gd name="T12" fmla="*/ 230 w 1358"/>
                <a:gd name="T13" fmla="*/ 254 h 1192"/>
                <a:gd name="T14" fmla="*/ 57 w 1358"/>
                <a:gd name="T15" fmla="*/ 619 h 1192"/>
                <a:gd name="T16" fmla="*/ 72 w 1358"/>
                <a:gd name="T17" fmla="*/ 515 h 1192"/>
                <a:gd name="T18" fmla="*/ 0 w 1358"/>
                <a:gd name="T19" fmla="*/ 633 h 1192"/>
                <a:gd name="T20" fmla="*/ 459 w 1358"/>
                <a:gd name="T21" fmla="*/ 619 h 1192"/>
                <a:gd name="T22" fmla="*/ 296 w 1358"/>
                <a:gd name="T23" fmla="*/ 200 h 1192"/>
                <a:gd name="T24" fmla="*/ 625 w 1358"/>
                <a:gd name="T25" fmla="*/ 1035 h 1192"/>
                <a:gd name="T26" fmla="*/ 191 w 1358"/>
                <a:gd name="T27" fmla="*/ 1192 h 1192"/>
                <a:gd name="T28" fmla="*/ 305 w 1358"/>
                <a:gd name="T29" fmla="*/ 1164 h 1192"/>
                <a:gd name="T30" fmla="*/ 290 w 1358"/>
                <a:gd name="T31" fmla="*/ 1063 h 1192"/>
                <a:gd name="T32" fmla="*/ 1141 w 1358"/>
                <a:gd name="T33" fmla="*/ 1164 h 1192"/>
                <a:gd name="T34" fmla="*/ 403 w 1358"/>
                <a:gd name="T35" fmla="*/ 1192 h 1192"/>
                <a:gd name="T36" fmla="*/ 1069 w 1358"/>
                <a:gd name="T37" fmla="*/ 1035 h 1192"/>
                <a:gd name="T38" fmla="*/ 720 w 1358"/>
                <a:gd name="T39" fmla="*/ 438 h 1192"/>
                <a:gd name="T40" fmla="*/ 653 w 1358"/>
                <a:gd name="T41" fmla="*/ 1035 h 1192"/>
                <a:gd name="T42" fmla="*/ 706 w 1358"/>
                <a:gd name="T43" fmla="*/ 279 h 1192"/>
                <a:gd name="T44" fmla="*/ 734 w 1358"/>
                <a:gd name="T45" fmla="*/ 369 h 1192"/>
                <a:gd name="T46" fmla="*/ 1063 w 1358"/>
                <a:gd name="T47" fmla="*/ 200 h 1192"/>
                <a:gd name="T48" fmla="*/ 900 w 1358"/>
                <a:gd name="T49" fmla="*/ 619 h 1192"/>
                <a:gd name="T50" fmla="*/ 1358 w 1358"/>
                <a:gd name="T51" fmla="*/ 633 h 1192"/>
                <a:gd name="T52" fmla="*/ 230 w 1358"/>
                <a:gd name="T53" fmla="*/ 804 h 1192"/>
                <a:gd name="T54" fmla="*/ 230 w 1358"/>
                <a:gd name="T55" fmla="*/ 804 h 1192"/>
                <a:gd name="T56" fmla="*/ 190 w 1358"/>
                <a:gd name="T57" fmla="*/ 190 h 1192"/>
                <a:gd name="T58" fmla="*/ 233 w 1358"/>
                <a:gd name="T59" fmla="*/ 146 h 1192"/>
                <a:gd name="T60" fmla="*/ 238 w 1358"/>
                <a:gd name="T61" fmla="*/ 147 h 1192"/>
                <a:gd name="T62" fmla="*/ 245 w 1358"/>
                <a:gd name="T63" fmla="*/ 149 h 1192"/>
                <a:gd name="T64" fmla="*/ 249 w 1358"/>
                <a:gd name="T65" fmla="*/ 152 h 1192"/>
                <a:gd name="T66" fmla="*/ 230 w 1358"/>
                <a:gd name="T67" fmla="*/ 226 h 1192"/>
                <a:gd name="T68" fmla="*/ 706 w 1358"/>
                <a:gd name="T69" fmla="*/ 79 h 1192"/>
                <a:gd name="T70" fmla="*/ 653 w 1358"/>
                <a:gd name="T71" fmla="*/ 28 h 1192"/>
                <a:gd name="T72" fmla="*/ 752 w 1358"/>
                <a:gd name="T73" fmla="*/ 200 h 1192"/>
                <a:gd name="T74" fmla="*/ 706 w 1358"/>
                <a:gd name="T75" fmla="*/ 249 h 1192"/>
                <a:gd name="T76" fmla="*/ 653 w 1358"/>
                <a:gd name="T77" fmla="*/ 250 h 1192"/>
                <a:gd name="T78" fmla="*/ 625 w 1358"/>
                <a:gd name="T79" fmla="*/ 231 h 1192"/>
                <a:gd name="T80" fmla="*/ 605 w 1358"/>
                <a:gd name="T81" fmla="*/ 179 h 1192"/>
                <a:gd name="T82" fmla="*/ 625 w 1358"/>
                <a:gd name="T83" fmla="*/ 128 h 1192"/>
                <a:gd name="T84" fmla="*/ 653 w 1358"/>
                <a:gd name="T85" fmla="*/ 109 h 1192"/>
                <a:gd name="T86" fmla="*/ 706 w 1358"/>
                <a:gd name="T87" fmla="*/ 109 h 1192"/>
                <a:gd name="T88" fmla="*/ 755 w 1358"/>
                <a:gd name="T89" fmla="*/ 172 h 1192"/>
                <a:gd name="T90" fmla="*/ 1089 w 1358"/>
                <a:gd name="T91" fmla="*/ 186 h 1192"/>
                <a:gd name="T92" fmla="*/ 1111 w 1358"/>
                <a:gd name="T93" fmla="*/ 151 h 1192"/>
                <a:gd name="T94" fmla="*/ 1117 w 1358"/>
                <a:gd name="T95" fmla="*/ 148 h 1192"/>
                <a:gd name="T96" fmla="*/ 1122 w 1358"/>
                <a:gd name="T97" fmla="*/ 147 h 1192"/>
                <a:gd name="T98" fmla="*/ 1129 w 1358"/>
                <a:gd name="T99" fmla="*/ 146 h 1192"/>
                <a:gd name="T100" fmla="*/ 1130 w 1358"/>
                <a:gd name="T101" fmla="*/ 146 h 1192"/>
                <a:gd name="T102" fmla="*/ 1169 w 1358"/>
                <a:gd name="T103" fmla="*/ 187 h 1192"/>
                <a:gd name="T104" fmla="*/ 1168 w 1358"/>
                <a:gd name="T105" fmla="*/ 194 h 1192"/>
                <a:gd name="T106" fmla="*/ 1089 w 1358"/>
                <a:gd name="T107" fmla="*/ 186 h 1192"/>
                <a:gd name="T108" fmla="*/ 1142 w 1358"/>
                <a:gd name="T109" fmla="*/ 252 h 1192"/>
                <a:gd name="T110" fmla="*/ 1116 w 1358"/>
                <a:gd name="T111" fmla="*/ 252 h 1192"/>
                <a:gd name="T112" fmla="*/ 1330 w 1358"/>
                <a:gd name="T113" fmla="*/ 647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8" h="1192">
                  <a:moveTo>
                    <a:pt x="1331" y="619"/>
                  </a:moveTo>
                  <a:cubicBezTo>
                    <a:pt x="1168" y="241"/>
                    <a:pt x="1168" y="241"/>
                    <a:pt x="1168" y="241"/>
                  </a:cubicBezTo>
                  <a:cubicBezTo>
                    <a:pt x="1185" y="229"/>
                    <a:pt x="1197" y="209"/>
                    <a:pt x="1197" y="186"/>
                  </a:cubicBezTo>
                  <a:cubicBezTo>
                    <a:pt x="1197" y="149"/>
                    <a:pt x="1166" y="118"/>
                    <a:pt x="1129" y="118"/>
                  </a:cubicBezTo>
                  <a:cubicBezTo>
                    <a:pt x="1097" y="118"/>
                    <a:pt x="1069" y="141"/>
                    <a:pt x="1063" y="172"/>
                  </a:cubicBezTo>
                  <a:cubicBezTo>
                    <a:pt x="783" y="172"/>
                    <a:pt x="783" y="172"/>
                    <a:pt x="783" y="172"/>
                  </a:cubicBezTo>
                  <a:cubicBezTo>
                    <a:pt x="780" y="138"/>
                    <a:pt x="762" y="109"/>
                    <a:pt x="734" y="92"/>
                  </a:cubicBezTo>
                  <a:cubicBezTo>
                    <a:pt x="734" y="0"/>
                    <a:pt x="734" y="0"/>
                    <a:pt x="734" y="0"/>
                  </a:cubicBezTo>
                  <a:cubicBezTo>
                    <a:pt x="625" y="0"/>
                    <a:pt x="625" y="0"/>
                    <a:pt x="625" y="0"/>
                  </a:cubicBezTo>
                  <a:cubicBezTo>
                    <a:pt x="625" y="92"/>
                    <a:pt x="625" y="92"/>
                    <a:pt x="625" y="92"/>
                  </a:cubicBezTo>
                  <a:cubicBezTo>
                    <a:pt x="598" y="109"/>
                    <a:pt x="579" y="138"/>
                    <a:pt x="577" y="172"/>
                  </a:cubicBezTo>
                  <a:cubicBezTo>
                    <a:pt x="296" y="172"/>
                    <a:pt x="296" y="172"/>
                    <a:pt x="296" y="172"/>
                  </a:cubicBezTo>
                  <a:cubicBezTo>
                    <a:pt x="289" y="141"/>
                    <a:pt x="262" y="118"/>
                    <a:pt x="230" y="118"/>
                  </a:cubicBezTo>
                  <a:cubicBezTo>
                    <a:pt x="192" y="118"/>
                    <a:pt x="162" y="149"/>
                    <a:pt x="162" y="186"/>
                  </a:cubicBezTo>
                  <a:cubicBezTo>
                    <a:pt x="162" y="209"/>
                    <a:pt x="173" y="229"/>
                    <a:pt x="190" y="241"/>
                  </a:cubicBezTo>
                  <a:cubicBezTo>
                    <a:pt x="111" y="425"/>
                    <a:pt x="111" y="425"/>
                    <a:pt x="111" y="425"/>
                  </a:cubicBezTo>
                  <a:cubicBezTo>
                    <a:pt x="108" y="432"/>
                    <a:pt x="111" y="440"/>
                    <a:pt x="118" y="443"/>
                  </a:cubicBezTo>
                  <a:cubicBezTo>
                    <a:pt x="120" y="444"/>
                    <a:pt x="122" y="445"/>
                    <a:pt x="123" y="445"/>
                  </a:cubicBezTo>
                  <a:cubicBezTo>
                    <a:pt x="129" y="445"/>
                    <a:pt x="134" y="441"/>
                    <a:pt x="136" y="436"/>
                  </a:cubicBezTo>
                  <a:cubicBezTo>
                    <a:pt x="216" y="252"/>
                    <a:pt x="216" y="252"/>
                    <a:pt x="216" y="252"/>
                  </a:cubicBezTo>
                  <a:cubicBezTo>
                    <a:pt x="220" y="253"/>
                    <a:pt x="225" y="254"/>
                    <a:pt x="230" y="254"/>
                  </a:cubicBezTo>
                  <a:cubicBezTo>
                    <a:pt x="234" y="254"/>
                    <a:pt x="239" y="253"/>
                    <a:pt x="243" y="252"/>
                  </a:cubicBezTo>
                  <a:cubicBezTo>
                    <a:pt x="401" y="619"/>
                    <a:pt x="401" y="619"/>
                    <a:pt x="401" y="619"/>
                  </a:cubicBezTo>
                  <a:cubicBezTo>
                    <a:pt x="57" y="619"/>
                    <a:pt x="57" y="619"/>
                    <a:pt x="57" y="619"/>
                  </a:cubicBezTo>
                  <a:cubicBezTo>
                    <a:pt x="97" y="526"/>
                    <a:pt x="97" y="526"/>
                    <a:pt x="97" y="526"/>
                  </a:cubicBezTo>
                  <a:cubicBezTo>
                    <a:pt x="100" y="519"/>
                    <a:pt x="97" y="511"/>
                    <a:pt x="90" y="508"/>
                  </a:cubicBezTo>
                  <a:cubicBezTo>
                    <a:pt x="83" y="505"/>
                    <a:pt x="75" y="508"/>
                    <a:pt x="72" y="515"/>
                  </a:cubicBezTo>
                  <a:cubicBezTo>
                    <a:pt x="27" y="619"/>
                    <a:pt x="27" y="619"/>
                    <a:pt x="27" y="619"/>
                  </a:cubicBezTo>
                  <a:cubicBezTo>
                    <a:pt x="0" y="619"/>
                    <a:pt x="0" y="619"/>
                    <a:pt x="0" y="619"/>
                  </a:cubicBezTo>
                  <a:cubicBezTo>
                    <a:pt x="0" y="633"/>
                    <a:pt x="0" y="633"/>
                    <a:pt x="0" y="633"/>
                  </a:cubicBezTo>
                  <a:cubicBezTo>
                    <a:pt x="0" y="743"/>
                    <a:pt x="103" y="832"/>
                    <a:pt x="230" y="832"/>
                  </a:cubicBezTo>
                  <a:cubicBezTo>
                    <a:pt x="356" y="832"/>
                    <a:pt x="459" y="743"/>
                    <a:pt x="459" y="633"/>
                  </a:cubicBezTo>
                  <a:cubicBezTo>
                    <a:pt x="459" y="619"/>
                    <a:pt x="459" y="619"/>
                    <a:pt x="459" y="619"/>
                  </a:cubicBezTo>
                  <a:cubicBezTo>
                    <a:pt x="431" y="619"/>
                    <a:pt x="431" y="619"/>
                    <a:pt x="431" y="619"/>
                  </a:cubicBezTo>
                  <a:cubicBezTo>
                    <a:pt x="269" y="241"/>
                    <a:pt x="269" y="241"/>
                    <a:pt x="269" y="241"/>
                  </a:cubicBezTo>
                  <a:cubicBezTo>
                    <a:pt x="282" y="231"/>
                    <a:pt x="292" y="217"/>
                    <a:pt x="296" y="200"/>
                  </a:cubicBezTo>
                  <a:cubicBezTo>
                    <a:pt x="578" y="200"/>
                    <a:pt x="578" y="200"/>
                    <a:pt x="578" y="200"/>
                  </a:cubicBezTo>
                  <a:cubicBezTo>
                    <a:pt x="584" y="228"/>
                    <a:pt x="601" y="252"/>
                    <a:pt x="625" y="267"/>
                  </a:cubicBezTo>
                  <a:cubicBezTo>
                    <a:pt x="625" y="1035"/>
                    <a:pt x="625" y="1035"/>
                    <a:pt x="625" y="1035"/>
                  </a:cubicBezTo>
                  <a:cubicBezTo>
                    <a:pt x="290" y="1035"/>
                    <a:pt x="290" y="1035"/>
                    <a:pt x="290" y="1035"/>
                  </a:cubicBezTo>
                  <a:cubicBezTo>
                    <a:pt x="235" y="1035"/>
                    <a:pt x="191" y="1079"/>
                    <a:pt x="191" y="1134"/>
                  </a:cubicBezTo>
                  <a:cubicBezTo>
                    <a:pt x="191" y="1192"/>
                    <a:pt x="191" y="1192"/>
                    <a:pt x="191" y="1192"/>
                  </a:cubicBezTo>
                  <a:cubicBezTo>
                    <a:pt x="305" y="1192"/>
                    <a:pt x="305" y="1192"/>
                    <a:pt x="305" y="1192"/>
                  </a:cubicBezTo>
                  <a:cubicBezTo>
                    <a:pt x="313" y="1192"/>
                    <a:pt x="319" y="1186"/>
                    <a:pt x="319" y="1178"/>
                  </a:cubicBezTo>
                  <a:cubicBezTo>
                    <a:pt x="319" y="1170"/>
                    <a:pt x="313" y="1164"/>
                    <a:pt x="305" y="1164"/>
                  </a:cubicBezTo>
                  <a:cubicBezTo>
                    <a:pt x="219" y="1164"/>
                    <a:pt x="219" y="1164"/>
                    <a:pt x="219" y="1164"/>
                  </a:cubicBezTo>
                  <a:cubicBezTo>
                    <a:pt x="219" y="1134"/>
                    <a:pt x="219" y="1134"/>
                    <a:pt x="219" y="1134"/>
                  </a:cubicBezTo>
                  <a:cubicBezTo>
                    <a:pt x="219" y="1095"/>
                    <a:pt x="251" y="1063"/>
                    <a:pt x="290" y="1063"/>
                  </a:cubicBezTo>
                  <a:cubicBezTo>
                    <a:pt x="1069" y="1063"/>
                    <a:pt x="1069" y="1063"/>
                    <a:pt x="1069" y="1063"/>
                  </a:cubicBezTo>
                  <a:cubicBezTo>
                    <a:pt x="1108" y="1063"/>
                    <a:pt x="1141" y="1095"/>
                    <a:pt x="1141" y="1134"/>
                  </a:cubicBezTo>
                  <a:cubicBezTo>
                    <a:pt x="1141" y="1164"/>
                    <a:pt x="1141" y="1164"/>
                    <a:pt x="1141" y="1164"/>
                  </a:cubicBezTo>
                  <a:cubicBezTo>
                    <a:pt x="403" y="1164"/>
                    <a:pt x="403" y="1164"/>
                    <a:pt x="403" y="1164"/>
                  </a:cubicBezTo>
                  <a:cubicBezTo>
                    <a:pt x="395" y="1164"/>
                    <a:pt x="389" y="1170"/>
                    <a:pt x="389" y="1178"/>
                  </a:cubicBezTo>
                  <a:cubicBezTo>
                    <a:pt x="389" y="1186"/>
                    <a:pt x="395" y="1192"/>
                    <a:pt x="403" y="1192"/>
                  </a:cubicBezTo>
                  <a:cubicBezTo>
                    <a:pt x="1169" y="1192"/>
                    <a:pt x="1169" y="1192"/>
                    <a:pt x="1169" y="1192"/>
                  </a:cubicBezTo>
                  <a:cubicBezTo>
                    <a:pt x="1169" y="1134"/>
                    <a:pt x="1169" y="1134"/>
                    <a:pt x="1169" y="1134"/>
                  </a:cubicBezTo>
                  <a:cubicBezTo>
                    <a:pt x="1169" y="1079"/>
                    <a:pt x="1124" y="1035"/>
                    <a:pt x="1069" y="1035"/>
                  </a:cubicBezTo>
                  <a:cubicBezTo>
                    <a:pt x="734" y="1035"/>
                    <a:pt x="734" y="1035"/>
                    <a:pt x="734" y="1035"/>
                  </a:cubicBezTo>
                  <a:cubicBezTo>
                    <a:pt x="734" y="452"/>
                    <a:pt x="734" y="452"/>
                    <a:pt x="734" y="452"/>
                  </a:cubicBezTo>
                  <a:cubicBezTo>
                    <a:pt x="734" y="445"/>
                    <a:pt x="728" y="438"/>
                    <a:pt x="720" y="438"/>
                  </a:cubicBezTo>
                  <a:cubicBezTo>
                    <a:pt x="713" y="438"/>
                    <a:pt x="706" y="445"/>
                    <a:pt x="706" y="452"/>
                  </a:cubicBezTo>
                  <a:cubicBezTo>
                    <a:pt x="706" y="1035"/>
                    <a:pt x="706" y="1035"/>
                    <a:pt x="706" y="1035"/>
                  </a:cubicBezTo>
                  <a:cubicBezTo>
                    <a:pt x="653" y="1035"/>
                    <a:pt x="653" y="1035"/>
                    <a:pt x="653" y="1035"/>
                  </a:cubicBezTo>
                  <a:cubicBezTo>
                    <a:pt x="653" y="279"/>
                    <a:pt x="653" y="279"/>
                    <a:pt x="653" y="279"/>
                  </a:cubicBezTo>
                  <a:cubicBezTo>
                    <a:pt x="662" y="282"/>
                    <a:pt x="670" y="283"/>
                    <a:pt x="680" y="283"/>
                  </a:cubicBezTo>
                  <a:cubicBezTo>
                    <a:pt x="689" y="283"/>
                    <a:pt x="698" y="282"/>
                    <a:pt x="706" y="279"/>
                  </a:cubicBezTo>
                  <a:cubicBezTo>
                    <a:pt x="706" y="369"/>
                    <a:pt x="706" y="369"/>
                    <a:pt x="706" y="369"/>
                  </a:cubicBezTo>
                  <a:cubicBezTo>
                    <a:pt x="706" y="377"/>
                    <a:pt x="713" y="383"/>
                    <a:pt x="720" y="383"/>
                  </a:cubicBezTo>
                  <a:cubicBezTo>
                    <a:pt x="728" y="383"/>
                    <a:pt x="734" y="377"/>
                    <a:pt x="734" y="369"/>
                  </a:cubicBezTo>
                  <a:cubicBezTo>
                    <a:pt x="734" y="267"/>
                    <a:pt x="734" y="267"/>
                    <a:pt x="734" y="267"/>
                  </a:cubicBezTo>
                  <a:cubicBezTo>
                    <a:pt x="758" y="252"/>
                    <a:pt x="775" y="228"/>
                    <a:pt x="781" y="200"/>
                  </a:cubicBezTo>
                  <a:cubicBezTo>
                    <a:pt x="1063" y="200"/>
                    <a:pt x="1063" y="200"/>
                    <a:pt x="1063" y="200"/>
                  </a:cubicBezTo>
                  <a:cubicBezTo>
                    <a:pt x="1066" y="217"/>
                    <a:pt x="1076" y="231"/>
                    <a:pt x="1090" y="241"/>
                  </a:cubicBezTo>
                  <a:cubicBezTo>
                    <a:pt x="926" y="619"/>
                    <a:pt x="926" y="619"/>
                    <a:pt x="926" y="619"/>
                  </a:cubicBezTo>
                  <a:cubicBezTo>
                    <a:pt x="900" y="619"/>
                    <a:pt x="900" y="619"/>
                    <a:pt x="900" y="619"/>
                  </a:cubicBezTo>
                  <a:cubicBezTo>
                    <a:pt x="900" y="633"/>
                    <a:pt x="900" y="633"/>
                    <a:pt x="900" y="633"/>
                  </a:cubicBezTo>
                  <a:cubicBezTo>
                    <a:pt x="900" y="743"/>
                    <a:pt x="1003" y="832"/>
                    <a:pt x="1129" y="832"/>
                  </a:cubicBezTo>
                  <a:cubicBezTo>
                    <a:pt x="1255" y="832"/>
                    <a:pt x="1358" y="743"/>
                    <a:pt x="1358" y="633"/>
                  </a:cubicBezTo>
                  <a:cubicBezTo>
                    <a:pt x="1358" y="619"/>
                    <a:pt x="1358" y="619"/>
                    <a:pt x="1358" y="619"/>
                  </a:cubicBezTo>
                  <a:lnTo>
                    <a:pt x="1331" y="619"/>
                  </a:lnTo>
                  <a:close/>
                  <a:moveTo>
                    <a:pt x="230" y="804"/>
                  </a:moveTo>
                  <a:cubicBezTo>
                    <a:pt x="124" y="804"/>
                    <a:pt x="37" y="735"/>
                    <a:pt x="29" y="647"/>
                  </a:cubicBezTo>
                  <a:cubicBezTo>
                    <a:pt x="430" y="647"/>
                    <a:pt x="430" y="647"/>
                    <a:pt x="430" y="647"/>
                  </a:cubicBezTo>
                  <a:cubicBezTo>
                    <a:pt x="422" y="735"/>
                    <a:pt x="335" y="804"/>
                    <a:pt x="230" y="804"/>
                  </a:cubicBezTo>
                  <a:close/>
                  <a:moveTo>
                    <a:pt x="230" y="226"/>
                  </a:moveTo>
                  <a:cubicBezTo>
                    <a:pt x="209" y="226"/>
                    <a:pt x="192" y="210"/>
                    <a:pt x="190" y="190"/>
                  </a:cubicBezTo>
                  <a:cubicBezTo>
                    <a:pt x="190" y="190"/>
                    <a:pt x="190" y="190"/>
                    <a:pt x="190" y="190"/>
                  </a:cubicBezTo>
                  <a:cubicBezTo>
                    <a:pt x="190" y="189"/>
                    <a:pt x="190" y="187"/>
                    <a:pt x="190" y="186"/>
                  </a:cubicBezTo>
                  <a:cubicBezTo>
                    <a:pt x="190" y="164"/>
                    <a:pt x="208" y="146"/>
                    <a:pt x="230" y="146"/>
                  </a:cubicBezTo>
                  <a:cubicBezTo>
                    <a:pt x="231" y="146"/>
                    <a:pt x="232" y="146"/>
                    <a:pt x="233" y="146"/>
                  </a:cubicBezTo>
                  <a:cubicBezTo>
                    <a:pt x="234" y="146"/>
                    <a:pt x="234" y="146"/>
                    <a:pt x="234" y="147"/>
                  </a:cubicBezTo>
                  <a:cubicBezTo>
                    <a:pt x="235" y="147"/>
                    <a:pt x="236" y="147"/>
                    <a:pt x="237" y="147"/>
                  </a:cubicBezTo>
                  <a:cubicBezTo>
                    <a:pt x="237" y="147"/>
                    <a:pt x="238" y="147"/>
                    <a:pt x="238" y="147"/>
                  </a:cubicBezTo>
                  <a:cubicBezTo>
                    <a:pt x="239" y="147"/>
                    <a:pt x="240" y="148"/>
                    <a:pt x="240" y="148"/>
                  </a:cubicBezTo>
                  <a:cubicBezTo>
                    <a:pt x="241" y="148"/>
                    <a:pt x="241" y="148"/>
                    <a:pt x="242" y="148"/>
                  </a:cubicBezTo>
                  <a:cubicBezTo>
                    <a:pt x="243" y="148"/>
                    <a:pt x="244" y="149"/>
                    <a:pt x="245" y="149"/>
                  </a:cubicBezTo>
                  <a:cubicBezTo>
                    <a:pt x="245" y="149"/>
                    <a:pt x="246" y="150"/>
                    <a:pt x="246" y="150"/>
                  </a:cubicBezTo>
                  <a:cubicBezTo>
                    <a:pt x="247" y="150"/>
                    <a:pt x="247" y="150"/>
                    <a:pt x="247" y="151"/>
                  </a:cubicBezTo>
                  <a:cubicBezTo>
                    <a:pt x="248" y="151"/>
                    <a:pt x="249" y="151"/>
                    <a:pt x="249" y="152"/>
                  </a:cubicBezTo>
                  <a:cubicBezTo>
                    <a:pt x="250" y="152"/>
                    <a:pt x="250" y="152"/>
                    <a:pt x="250" y="152"/>
                  </a:cubicBezTo>
                  <a:cubicBezTo>
                    <a:pt x="262" y="159"/>
                    <a:pt x="269" y="172"/>
                    <a:pt x="269" y="186"/>
                  </a:cubicBezTo>
                  <a:cubicBezTo>
                    <a:pt x="269" y="208"/>
                    <a:pt x="251" y="226"/>
                    <a:pt x="230" y="226"/>
                  </a:cubicBezTo>
                  <a:close/>
                  <a:moveTo>
                    <a:pt x="653" y="28"/>
                  </a:moveTo>
                  <a:cubicBezTo>
                    <a:pt x="706" y="28"/>
                    <a:pt x="706" y="28"/>
                    <a:pt x="706" y="28"/>
                  </a:cubicBezTo>
                  <a:cubicBezTo>
                    <a:pt x="706" y="79"/>
                    <a:pt x="706" y="79"/>
                    <a:pt x="706" y="79"/>
                  </a:cubicBezTo>
                  <a:cubicBezTo>
                    <a:pt x="698" y="77"/>
                    <a:pt x="689" y="76"/>
                    <a:pt x="680" y="76"/>
                  </a:cubicBezTo>
                  <a:cubicBezTo>
                    <a:pt x="670" y="76"/>
                    <a:pt x="662" y="77"/>
                    <a:pt x="653" y="79"/>
                  </a:cubicBezTo>
                  <a:lnTo>
                    <a:pt x="653" y="28"/>
                  </a:lnTo>
                  <a:close/>
                  <a:moveTo>
                    <a:pt x="755" y="179"/>
                  </a:moveTo>
                  <a:cubicBezTo>
                    <a:pt x="755" y="186"/>
                    <a:pt x="754" y="193"/>
                    <a:pt x="752" y="200"/>
                  </a:cubicBezTo>
                  <a:cubicBezTo>
                    <a:pt x="752" y="200"/>
                    <a:pt x="752" y="200"/>
                    <a:pt x="752" y="200"/>
                  </a:cubicBezTo>
                  <a:cubicBezTo>
                    <a:pt x="749" y="212"/>
                    <a:pt x="743" y="222"/>
                    <a:pt x="734" y="231"/>
                  </a:cubicBezTo>
                  <a:cubicBezTo>
                    <a:pt x="734" y="231"/>
                    <a:pt x="734" y="231"/>
                    <a:pt x="734" y="231"/>
                  </a:cubicBezTo>
                  <a:cubicBezTo>
                    <a:pt x="727" y="239"/>
                    <a:pt x="717" y="245"/>
                    <a:pt x="706" y="249"/>
                  </a:cubicBezTo>
                  <a:cubicBezTo>
                    <a:pt x="706" y="250"/>
                    <a:pt x="706" y="250"/>
                    <a:pt x="706" y="250"/>
                  </a:cubicBezTo>
                  <a:cubicBezTo>
                    <a:pt x="698" y="253"/>
                    <a:pt x="689" y="255"/>
                    <a:pt x="680" y="255"/>
                  </a:cubicBezTo>
                  <a:cubicBezTo>
                    <a:pt x="670" y="255"/>
                    <a:pt x="661" y="253"/>
                    <a:pt x="653" y="250"/>
                  </a:cubicBezTo>
                  <a:cubicBezTo>
                    <a:pt x="653" y="249"/>
                    <a:pt x="653" y="249"/>
                    <a:pt x="653" y="249"/>
                  </a:cubicBezTo>
                  <a:cubicBezTo>
                    <a:pt x="642" y="245"/>
                    <a:pt x="633" y="239"/>
                    <a:pt x="625" y="231"/>
                  </a:cubicBezTo>
                  <a:cubicBezTo>
                    <a:pt x="625" y="231"/>
                    <a:pt x="625" y="231"/>
                    <a:pt x="625" y="231"/>
                  </a:cubicBezTo>
                  <a:cubicBezTo>
                    <a:pt x="617" y="222"/>
                    <a:pt x="611" y="212"/>
                    <a:pt x="607" y="200"/>
                  </a:cubicBezTo>
                  <a:cubicBezTo>
                    <a:pt x="608" y="200"/>
                    <a:pt x="608" y="200"/>
                    <a:pt x="608" y="200"/>
                  </a:cubicBezTo>
                  <a:cubicBezTo>
                    <a:pt x="606" y="193"/>
                    <a:pt x="605" y="186"/>
                    <a:pt x="605" y="179"/>
                  </a:cubicBezTo>
                  <a:cubicBezTo>
                    <a:pt x="605" y="177"/>
                    <a:pt x="605" y="174"/>
                    <a:pt x="605" y="172"/>
                  </a:cubicBezTo>
                  <a:cubicBezTo>
                    <a:pt x="605" y="172"/>
                    <a:pt x="605" y="172"/>
                    <a:pt x="605" y="172"/>
                  </a:cubicBezTo>
                  <a:cubicBezTo>
                    <a:pt x="606" y="155"/>
                    <a:pt x="614" y="139"/>
                    <a:pt x="625" y="128"/>
                  </a:cubicBezTo>
                  <a:cubicBezTo>
                    <a:pt x="625" y="128"/>
                    <a:pt x="625" y="128"/>
                    <a:pt x="625" y="128"/>
                  </a:cubicBezTo>
                  <a:cubicBezTo>
                    <a:pt x="633" y="120"/>
                    <a:pt x="642" y="113"/>
                    <a:pt x="653" y="109"/>
                  </a:cubicBezTo>
                  <a:cubicBezTo>
                    <a:pt x="653" y="109"/>
                    <a:pt x="653" y="109"/>
                    <a:pt x="653" y="109"/>
                  </a:cubicBezTo>
                  <a:cubicBezTo>
                    <a:pt x="661" y="106"/>
                    <a:pt x="670" y="104"/>
                    <a:pt x="680" y="104"/>
                  </a:cubicBezTo>
                  <a:cubicBezTo>
                    <a:pt x="689" y="104"/>
                    <a:pt x="698" y="106"/>
                    <a:pt x="706" y="109"/>
                  </a:cubicBezTo>
                  <a:cubicBezTo>
                    <a:pt x="706" y="109"/>
                    <a:pt x="706" y="109"/>
                    <a:pt x="706" y="109"/>
                  </a:cubicBezTo>
                  <a:cubicBezTo>
                    <a:pt x="717" y="113"/>
                    <a:pt x="727" y="120"/>
                    <a:pt x="734" y="128"/>
                  </a:cubicBezTo>
                  <a:cubicBezTo>
                    <a:pt x="734" y="128"/>
                    <a:pt x="734" y="128"/>
                    <a:pt x="734" y="128"/>
                  </a:cubicBezTo>
                  <a:cubicBezTo>
                    <a:pt x="746" y="139"/>
                    <a:pt x="753" y="155"/>
                    <a:pt x="755" y="172"/>
                  </a:cubicBezTo>
                  <a:cubicBezTo>
                    <a:pt x="754" y="172"/>
                    <a:pt x="754" y="172"/>
                    <a:pt x="754" y="172"/>
                  </a:cubicBezTo>
                  <a:cubicBezTo>
                    <a:pt x="755" y="174"/>
                    <a:pt x="755" y="177"/>
                    <a:pt x="755" y="179"/>
                  </a:cubicBezTo>
                  <a:close/>
                  <a:moveTo>
                    <a:pt x="1089" y="186"/>
                  </a:moveTo>
                  <a:cubicBezTo>
                    <a:pt x="1089" y="172"/>
                    <a:pt x="1097" y="159"/>
                    <a:pt x="1108" y="152"/>
                  </a:cubicBezTo>
                  <a:cubicBezTo>
                    <a:pt x="1109" y="152"/>
                    <a:pt x="1109" y="152"/>
                    <a:pt x="1109" y="152"/>
                  </a:cubicBezTo>
                  <a:cubicBezTo>
                    <a:pt x="1110" y="151"/>
                    <a:pt x="1110" y="151"/>
                    <a:pt x="1111" y="151"/>
                  </a:cubicBezTo>
                  <a:cubicBezTo>
                    <a:pt x="1111" y="150"/>
                    <a:pt x="1112" y="150"/>
                    <a:pt x="1112" y="150"/>
                  </a:cubicBezTo>
                  <a:cubicBezTo>
                    <a:pt x="1113" y="150"/>
                    <a:pt x="1113" y="149"/>
                    <a:pt x="1114" y="149"/>
                  </a:cubicBezTo>
                  <a:cubicBezTo>
                    <a:pt x="1115" y="149"/>
                    <a:pt x="1116" y="148"/>
                    <a:pt x="1117" y="148"/>
                  </a:cubicBezTo>
                  <a:cubicBezTo>
                    <a:pt x="1117" y="148"/>
                    <a:pt x="1118" y="148"/>
                    <a:pt x="1118" y="148"/>
                  </a:cubicBezTo>
                  <a:cubicBezTo>
                    <a:pt x="1119" y="148"/>
                    <a:pt x="1120" y="147"/>
                    <a:pt x="1120" y="147"/>
                  </a:cubicBezTo>
                  <a:cubicBezTo>
                    <a:pt x="1121" y="147"/>
                    <a:pt x="1121" y="147"/>
                    <a:pt x="1122" y="147"/>
                  </a:cubicBezTo>
                  <a:cubicBezTo>
                    <a:pt x="1123" y="147"/>
                    <a:pt x="1123" y="147"/>
                    <a:pt x="1124" y="147"/>
                  </a:cubicBezTo>
                  <a:cubicBezTo>
                    <a:pt x="1125" y="146"/>
                    <a:pt x="1125" y="146"/>
                    <a:pt x="1125" y="146"/>
                  </a:cubicBezTo>
                  <a:cubicBezTo>
                    <a:pt x="1127" y="146"/>
                    <a:pt x="1128" y="146"/>
                    <a:pt x="1129" y="146"/>
                  </a:cubicBezTo>
                  <a:cubicBezTo>
                    <a:pt x="1129" y="146"/>
                    <a:pt x="1129" y="146"/>
                    <a:pt x="1129" y="146"/>
                  </a:cubicBezTo>
                  <a:cubicBezTo>
                    <a:pt x="1129" y="146"/>
                    <a:pt x="1129" y="146"/>
                    <a:pt x="1129" y="146"/>
                  </a:cubicBezTo>
                  <a:cubicBezTo>
                    <a:pt x="1129" y="146"/>
                    <a:pt x="1130" y="146"/>
                    <a:pt x="1130" y="146"/>
                  </a:cubicBezTo>
                  <a:cubicBezTo>
                    <a:pt x="1149" y="147"/>
                    <a:pt x="1165" y="161"/>
                    <a:pt x="1168" y="180"/>
                  </a:cubicBezTo>
                  <a:cubicBezTo>
                    <a:pt x="1168" y="182"/>
                    <a:pt x="1169" y="184"/>
                    <a:pt x="1169" y="186"/>
                  </a:cubicBezTo>
                  <a:cubicBezTo>
                    <a:pt x="1169" y="186"/>
                    <a:pt x="1169" y="187"/>
                    <a:pt x="1169" y="187"/>
                  </a:cubicBezTo>
                  <a:cubicBezTo>
                    <a:pt x="1169" y="188"/>
                    <a:pt x="1169" y="189"/>
                    <a:pt x="1168" y="190"/>
                  </a:cubicBezTo>
                  <a:cubicBezTo>
                    <a:pt x="1168" y="190"/>
                    <a:pt x="1168" y="191"/>
                    <a:pt x="1168" y="191"/>
                  </a:cubicBezTo>
                  <a:cubicBezTo>
                    <a:pt x="1168" y="192"/>
                    <a:pt x="1168" y="193"/>
                    <a:pt x="1168" y="194"/>
                  </a:cubicBezTo>
                  <a:cubicBezTo>
                    <a:pt x="1168" y="194"/>
                    <a:pt x="1168" y="194"/>
                    <a:pt x="1168" y="194"/>
                  </a:cubicBezTo>
                  <a:cubicBezTo>
                    <a:pt x="1164" y="212"/>
                    <a:pt x="1148" y="226"/>
                    <a:pt x="1129" y="226"/>
                  </a:cubicBezTo>
                  <a:cubicBezTo>
                    <a:pt x="1107" y="226"/>
                    <a:pt x="1089" y="208"/>
                    <a:pt x="1089" y="186"/>
                  </a:cubicBezTo>
                  <a:close/>
                  <a:moveTo>
                    <a:pt x="1116" y="252"/>
                  </a:moveTo>
                  <a:cubicBezTo>
                    <a:pt x="1120" y="253"/>
                    <a:pt x="1124" y="254"/>
                    <a:pt x="1129" y="254"/>
                  </a:cubicBezTo>
                  <a:cubicBezTo>
                    <a:pt x="1134" y="254"/>
                    <a:pt x="1138" y="253"/>
                    <a:pt x="1142" y="252"/>
                  </a:cubicBezTo>
                  <a:cubicBezTo>
                    <a:pt x="1300" y="619"/>
                    <a:pt x="1300" y="619"/>
                    <a:pt x="1300" y="619"/>
                  </a:cubicBezTo>
                  <a:cubicBezTo>
                    <a:pt x="957" y="619"/>
                    <a:pt x="957" y="619"/>
                    <a:pt x="957" y="619"/>
                  </a:cubicBezTo>
                  <a:lnTo>
                    <a:pt x="1116" y="252"/>
                  </a:lnTo>
                  <a:close/>
                  <a:moveTo>
                    <a:pt x="1129" y="804"/>
                  </a:moveTo>
                  <a:cubicBezTo>
                    <a:pt x="1024" y="804"/>
                    <a:pt x="937" y="735"/>
                    <a:pt x="928" y="647"/>
                  </a:cubicBezTo>
                  <a:cubicBezTo>
                    <a:pt x="1330" y="647"/>
                    <a:pt x="1330" y="647"/>
                    <a:pt x="1330" y="647"/>
                  </a:cubicBezTo>
                  <a:cubicBezTo>
                    <a:pt x="1321" y="735"/>
                    <a:pt x="1234" y="804"/>
                    <a:pt x="1129" y="8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20" name="Рисунок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49267" y="3188070"/>
            <a:ext cx="1821924" cy="1258518"/>
          </a:xfrm>
          <a:prstGeom prst="rect">
            <a:avLst/>
          </a:prstGeom>
        </p:spPr>
      </p:pic>
    </p:spTree>
    <p:extLst>
      <p:ext uri="{BB962C8B-B14F-4D97-AF65-F5344CB8AC3E}">
        <p14:creationId xmlns:p14="http://schemas.microsoft.com/office/powerpoint/2010/main" val="143347069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008E3-6469-D84E-2358-119370533BCF}"/>
            </a:ext>
          </a:extLst>
        </p:cNvPr>
        <p:cNvGrpSpPr/>
        <p:nvPr/>
      </p:nvGrpSpPr>
      <p:grpSpPr>
        <a:xfrm>
          <a:off x="0" y="0"/>
          <a:ext cx="0" cy="0"/>
          <a:chOff x="0" y="0"/>
          <a:chExt cx="0" cy="0"/>
        </a:xfrm>
      </p:grpSpPr>
      <p:sp>
        <p:nvSpPr>
          <p:cNvPr id="30" name="object 30">
            <a:extLst>
              <a:ext uri="{FF2B5EF4-FFF2-40B4-BE49-F238E27FC236}">
                <a16:creationId xmlns:a16="http://schemas.microsoft.com/office/drawing/2014/main" id="{043DD9E8-A602-7C71-A4FC-DB44B1266638}"/>
              </a:ext>
            </a:extLst>
          </p:cNvPr>
          <p:cNvSpPr txBox="1">
            <a:spLocks/>
          </p:cNvSpPr>
          <p:nvPr/>
        </p:nvSpPr>
        <p:spPr>
          <a:xfrm>
            <a:off x="590550" y="469900"/>
            <a:ext cx="176339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РЕАЛЬНО МЕНЯЕТСЯ МИР. </a:t>
            </a:r>
            <a:r>
              <a:rPr lang="en-US" spc="-10" dirty="0">
                <a:latin typeface="Fugue" panose="02000503000000020003" pitchFamily="2" charset="0"/>
              </a:rPr>
              <a:t/>
            </a:r>
            <a:br>
              <a:rPr lang="en-US" spc="-10" dirty="0">
                <a:latin typeface="Fugue" panose="02000503000000020003" pitchFamily="2" charset="0"/>
              </a:rPr>
            </a:br>
            <a:r>
              <a:rPr lang="ru-RU" spc="-10" dirty="0">
                <a:latin typeface="Fugue" panose="02000503000000020003" pitchFamily="2" charset="0"/>
              </a:rPr>
              <a:t>МЕГАТРЕНДЫ</a:t>
            </a:r>
          </a:p>
        </p:txBody>
      </p:sp>
      <p:sp>
        <p:nvSpPr>
          <p:cNvPr id="4" name="object 30">
            <a:extLst>
              <a:ext uri="{FF2B5EF4-FFF2-40B4-BE49-F238E27FC236}">
                <a16:creationId xmlns:a16="http://schemas.microsoft.com/office/drawing/2014/main" id="{ED749A1A-F11B-80F0-FEDA-B3B076990EDB}"/>
              </a:ext>
            </a:extLst>
          </p:cNvPr>
          <p:cNvSpPr txBox="1">
            <a:spLocks/>
          </p:cNvSpPr>
          <p:nvPr/>
        </p:nvSpPr>
        <p:spPr>
          <a:xfrm>
            <a:off x="666750" y="9830703"/>
            <a:ext cx="9372600" cy="382156"/>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z="2400" spc="-10" dirty="0">
                <a:latin typeface="Fugue" panose="02000503000000020003" pitchFamily="2" charset="0"/>
              </a:rPr>
              <a:t>* </a:t>
            </a:r>
            <a:r>
              <a:rPr lang="ru-RU" sz="2400" spc="-10" dirty="0" err="1">
                <a:latin typeface="Fugue" panose="02000503000000020003" pitchFamily="2" charset="0"/>
              </a:rPr>
              <a:t>Мегатренды</a:t>
            </a:r>
            <a:r>
              <a:rPr lang="ru-RU" sz="2400" spc="-10" dirty="0">
                <a:latin typeface="Fugue" panose="02000503000000020003" pitchFamily="2" charset="0"/>
              </a:rPr>
              <a:t> в работе </a:t>
            </a:r>
            <a:r>
              <a:rPr lang="en-US" sz="2400" spc="-10" dirty="0">
                <a:latin typeface="Fugue" panose="02000503000000020003" pitchFamily="2" charset="0"/>
              </a:rPr>
              <a:t>Z-PUNKT</a:t>
            </a:r>
            <a:r>
              <a:rPr lang="ru-RU" sz="2400" spc="-10" dirty="0">
                <a:latin typeface="Fugue" panose="02000503000000020003" pitchFamily="2" charset="0"/>
              </a:rPr>
              <a:t> (2020).</a:t>
            </a:r>
            <a:endParaRPr lang="ru-RU" sz="2400" spc="-10" baseline="30000" dirty="0">
              <a:latin typeface="Fugue" panose="02000503000000020003" pitchFamily="2" charset="0"/>
            </a:endParaRPr>
          </a:p>
        </p:txBody>
      </p:sp>
      <p:sp>
        <p:nvSpPr>
          <p:cNvPr id="9" name="object 16"/>
          <p:cNvSpPr txBox="1"/>
          <p:nvPr/>
        </p:nvSpPr>
        <p:spPr>
          <a:xfrm>
            <a:off x="666751" y="5579951"/>
            <a:ext cx="5638800" cy="1769715"/>
          </a:xfrm>
          <a:prstGeom prst="rect">
            <a:avLst/>
          </a:prstGeom>
        </p:spPr>
        <p:txBody>
          <a:bodyPr vert="horz" wrap="square" lIns="0" tIns="45720" rIns="0" bIns="0" rtlCol="0">
            <a:spAutoFit/>
          </a:bodyPr>
          <a:lstStyle/>
          <a:p>
            <a:pPr marL="12700" marR="217170" algn="l">
              <a:spcBef>
                <a:spcPts val="360"/>
              </a:spcBef>
            </a:pPr>
            <a:r>
              <a:rPr lang="ru-RU" sz="2800" dirty="0">
                <a:latin typeface="Fugue" panose="02000503000000020003"/>
                <a:cs typeface="Circe"/>
              </a:rPr>
              <a:t>Разделения между секторами экономики становятся все менее конкретными. Развитие «индустрии 4.0».</a:t>
            </a:r>
          </a:p>
        </p:txBody>
      </p:sp>
      <p:sp>
        <p:nvSpPr>
          <p:cNvPr id="13" name="object 18"/>
          <p:cNvSpPr txBox="1"/>
          <p:nvPr/>
        </p:nvSpPr>
        <p:spPr>
          <a:xfrm>
            <a:off x="6855532" y="5580835"/>
            <a:ext cx="5602594" cy="1338828"/>
          </a:xfrm>
          <a:prstGeom prst="rect">
            <a:avLst/>
          </a:prstGeom>
        </p:spPr>
        <p:txBody>
          <a:bodyPr vert="horz" wrap="square" lIns="0" tIns="45720" rIns="0" bIns="0" rtlCol="0">
            <a:spAutoFit/>
          </a:bodyPr>
          <a:lstStyle/>
          <a:p>
            <a:pPr marL="12700" marR="5080">
              <a:spcBef>
                <a:spcPts val="360"/>
              </a:spcBef>
            </a:pPr>
            <a:r>
              <a:rPr lang="ru-RU" sz="2800" dirty="0">
                <a:latin typeface="Fugue" panose="02000503000000020003"/>
                <a:cs typeface="Circe"/>
              </a:rPr>
              <a:t>Среда</a:t>
            </a:r>
            <a:r>
              <a:rPr lang="ru-RU" sz="2800" spc="-75" dirty="0">
                <a:latin typeface="Fugue" panose="02000503000000020003"/>
                <a:cs typeface="Circe"/>
              </a:rPr>
              <a:t> </a:t>
            </a:r>
            <a:r>
              <a:rPr lang="ru-RU" sz="2800" dirty="0">
                <a:latin typeface="Fugue" panose="02000503000000020003"/>
                <a:cs typeface="Circe"/>
              </a:rPr>
              <a:t>продолжает</a:t>
            </a:r>
            <a:r>
              <a:rPr lang="ru-RU" sz="2800" spc="-60" dirty="0">
                <a:latin typeface="Fugue" panose="02000503000000020003"/>
                <a:cs typeface="Circe"/>
              </a:rPr>
              <a:t> </a:t>
            </a:r>
            <a:r>
              <a:rPr lang="ru-RU" sz="2800" spc="-10" dirty="0">
                <a:latin typeface="Fugue" panose="02000503000000020003"/>
                <a:cs typeface="Circe"/>
              </a:rPr>
              <a:t>страдать </a:t>
            </a:r>
            <a:r>
              <a:rPr lang="ru-RU" sz="2800" dirty="0">
                <a:latin typeface="Fugue" panose="02000503000000020003"/>
                <a:cs typeface="Circe"/>
              </a:rPr>
              <a:t>без</a:t>
            </a:r>
            <a:r>
              <a:rPr lang="ru-RU" sz="2800" spc="-25" dirty="0">
                <a:latin typeface="Fugue" panose="02000503000000020003"/>
                <a:cs typeface="Circe"/>
              </a:rPr>
              <a:t> </a:t>
            </a:r>
            <a:r>
              <a:rPr lang="ru-RU" sz="2800" dirty="0">
                <a:latin typeface="Fugue" panose="02000503000000020003"/>
                <a:cs typeface="Circe"/>
              </a:rPr>
              <a:t>обозримого</a:t>
            </a:r>
            <a:r>
              <a:rPr lang="ru-RU" sz="2800" spc="-20" dirty="0">
                <a:latin typeface="Fugue" panose="02000503000000020003"/>
                <a:cs typeface="Circe"/>
              </a:rPr>
              <a:t> </a:t>
            </a:r>
            <a:r>
              <a:rPr lang="ru-RU" sz="2800" dirty="0">
                <a:latin typeface="Fugue" panose="02000503000000020003"/>
                <a:cs typeface="Circe"/>
              </a:rPr>
              <a:t>перелома</a:t>
            </a:r>
            <a:r>
              <a:rPr lang="ru-RU" sz="2800" spc="-20" dirty="0">
                <a:latin typeface="Fugue" panose="02000503000000020003"/>
                <a:cs typeface="Circe"/>
              </a:rPr>
              <a:t> </a:t>
            </a:r>
            <a:r>
              <a:rPr lang="ru-RU" sz="2800" spc="-50" dirty="0">
                <a:latin typeface="Fugue" panose="02000503000000020003"/>
                <a:cs typeface="Circe"/>
              </a:rPr>
              <a:t>в </a:t>
            </a:r>
            <a:r>
              <a:rPr lang="ru-RU" sz="2800" dirty="0">
                <a:latin typeface="Fugue" panose="02000503000000020003"/>
                <a:cs typeface="Circe"/>
              </a:rPr>
              <a:t>трендах</a:t>
            </a:r>
            <a:r>
              <a:rPr lang="ru-RU" sz="2800" spc="-25" dirty="0">
                <a:latin typeface="Fugue" panose="02000503000000020003"/>
                <a:cs typeface="Circe"/>
              </a:rPr>
              <a:t> </a:t>
            </a:r>
            <a:r>
              <a:rPr lang="ru-RU" sz="2800" dirty="0">
                <a:latin typeface="Fugue" panose="02000503000000020003"/>
                <a:cs typeface="Circe"/>
              </a:rPr>
              <a:t>климатических</a:t>
            </a:r>
            <a:r>
              <a:rPr lang="ru-RU" sz="2800" spc="-10" dirty="0">
                <a:latin typeface="Fugue" panose="02000503000000020003"/>
                <a:cs typeface="Circe"/>
              </a:rPr>
              <a:t> </a:t>
            </a:r>
            <a:r>
              <a:rPr lang="ru-RU" sz="2800" spc="-25" dirty="0">
                <a:latin typeface="Fugue" panose="02000503000000020003"/>
                <a:cs typeface="Circe"/>
              </a:rPr>
              <a:t>из</a:t>
            </a:r>
            <a:r>
              <a:rPr lang="ru-RU" sz="2800" spc="-10" dirty="0">
                <a:latin typeface="Fugue" panose="02000503000000020003"/>
                <a:cs typeface="Circe"/>
              </a:rPr>
              <a:t>менений.</a:t>
            </a:r>
            <a:endParaRPr lang="ru-RU" sz="2800" dirty="0">
              <a:latin typeface="Fugue" panose="02000503000000020003"/>
              <a:cs typeface="Circe"/>
            </a:endParaRPr>
          </a:p>
        </p:txBody>
      </p:sp>
      <p:sp>
        <p:nvSpPr>
          <p:cNvPr id="14" name="object 20"/>
          <p:cNvSpPr txBox="1"/>
          <p:nvPr/>
        </p:nvSpPr>
        <p:spPr>
          <a:xfrm>
            <a:off x="12968117" y="5581716"/>
            <a:ext cx="5605633" cy="1769715"/>
          </a:xfrm>
          <a:prstGeom prst="rect">
            <a:avLst/>
          </a:prstGeom>
        </p:spPr>
        <p:txBody>
          <a:bodyPr vert="horz" wrap="square" lIns="0" tIns="45720" rIns="0" bIns="0" rtlCol="0">
            <a:spAutoFit/>
          </a:bodyPr>
          <a:lstStyle/>
          <a:p>
            <a:pPr marL="12700" marR="5080">
              <a:spcBef>
                <a:spcPts val="360"/>
              </a:spcBef>
            </a:pPr>
            <a:r>
              <a:rPr lang="ru-RU" sz="2800" dirty="0">
                <a:latin typeface="Fugue" panose="02000503000000020003"/>
                <a:cs typeface="Circe"/>
              </a:rPr>
              <a:t>Более</a:t>
            </a:r>
            <a:r>
              <a:rPr lang="ru-RU" sz="2800" spc="-25" dirty="0">
                <a:latin typeface="Fugue" panose="02000503000000020003"/>
                <a:cs typeface="Circe"/>
              </a:rPr>
              <a:t> </a:t>
            </a:r>
            <a:r>
              <a:rPr lang="ru-RU" sz="2800" dirty="0">
                <a:latin typeface="Fugue" panose="02000503000000020003"/>
                <a:cs typeface="Circe"/>
              </a:rPr>
              <a:t>гибкая</a:t>
            </a:r>
            <a:r>
              <a:rPr lang="ru-RU" sz="2800" spc="-25" dirty="0">
                <a:latin typeface="Fugue" panose="02000503000000020003"/>
                <a:cs typeface="Circe"/>
              </a:rPr>
              <a:t> </a:t>
            </a:r>
            <a:r>
              <a:rPr lang="ru-RU" sz="2800" spc="-10" dirty="0">
                <a:latin typeface="Fugue" panose="02000503000000020003"/>
                <a:cs typeface="Circe"/>
              </a:rPr>
              <a:t>организация работы.</a:t>
            </a:r>
            <a:r>
              <a:rPr lang="ru-RU" sz="2800" spc="-65" dirty="0">
                <a:latin typeface="Fugue" panose="02000503000000020003"/>
                <a:cs typeface="Circe"/>
              </a:rPr>
              <a:t> </a:t>
            </a:r>
            <a:r>
              <a:rPr lang="ru-RU" sz="2800" spc="-30" dirty="0">
                <a:latin typeface="Fugue" panose="02000503000000020003"/>
                <a:cs typeface="Circe"/>
              </a:rPr>
              <a:t>Технологии</a:t>
            </a:r>
            <a:r>
              <a:rPr lang="ru-RU" sz="2800" spc="20" dirty="0">
                <a:latin typeface="Fugue" panose="02000503000000020003"/>
                <a:cs typeface="Circe"/>
              </a:rPr>
              <a:t> </a:t>
            </a:r>
            <a:r>
              <a:rPr lang="ru-RU" sz="2800" spc="-10" dirty="0">
                <a:latin typeface="Fugue" panose="02000503000000020003"/>
                <a:cs typeface="Circe"/>
              </a:rPr>
              <a:t>снижа</a:t>
            </a:r>
            <a:r>
              <a:rPr lang="ru-RU" sz="2800" dirty="0">
                <a:latin typeface="Fugue" panose="02000503000000020003"/>
                <a:cs typeface="Circe"/>
              </a:rPr>
              <a:t>ют</a:t>
            </a:r>
            <a:r>
              <a:rPr lang="ru-RU" sz="2800" spc="-35" dirty="0">
                <a:latin typeface="Fugue" panose="02000503000000020003"/>
                <a:cs typeface="Circe"/>
              </a:rPr>
              <a:t> </a:t>
            </a:r>
            <a:r>
              <a:rPr lang="ru-RU" sz="2800" dirty="0">
                <a:latin typeface="Fugue" panose="02000503000000020003"/>
                <a:cs typeface="Circe"/>
              </a:rPr>
              <a:t>физическую</a:t>
            </a:r>
            <a:r>
              <a:rPr lang="ru-RU" sz="2800" spc="-25" dirty="0">
                <a:latin typeface="Fugue" panose="02000503000000020003"/>
                <a:cs typeface="Circe"/>
              </a:rPr>
              <a:t> </a:t>
            </a:r>
            <a:r>
              <a:rPr lang="ru-RU" sz="2800" dirty="0">
                <a:latin typeface="Fugue" panose="02000503000000020003"/>
                <a:cs typeface="Circe"/>
              </a:rPr>
              <a:t>и</a:t>
            </a:r>
            <a:r>
              <a:rPr lang="ru-RU" sz="2800" spc="-20" dirty="0">
                <a:latin typeface="Fugue" panose="02000503000000020003"/>
                <a:cs typeface="Circe"/>
              </a:rPr>
              <a:t> </a:t>
            </a:r>
            <a:r>
              <a:rPr lang="ru-RU" sz="2800" spc="-10" dirty="0">
                <a:latin typeface="Fugue" panose="02000503000000020003"/>
                <a:cs typeface="Circe"/>
              </a:rPr>
              <a:t>моральную </a:t>
            </a:r>
            <a:r>
              <a:rPr lang="ru-RU" sz="2800" dirty="0">
                <a:latin typeface="Fugue" panose="02000503000000020003"/>
                <a:cs typeface="Circe"/>
              </a:rPr>
              <a:t>нагрузку</a:t>
            </a:r>
            <a:r>
              <a:rPr lang="ru-RU" sz="2800" spc="-35" dirty="0">
                <a:latin typeface="Fugue" panose="02000503000000020003"/>
                <a:cs typeface="Circe"/>
              </a:rPr>
              <a:t> </a:t>
            </a:r>
            <a:r>
              <a:rPr lang="ru-RU" sz="2800" dirty="0">
                <a:latin typeface="Fugue" panose="02000503000000020003"/>
                <a:cs typeface="Circe"/>
              </a:rPr>
              <a:t>на</a:t>
            </a:r>
            <a:r>
              <a:rPr lang="ru-RU" sz="2800" spc="-25" dirty="0">
                <a:latin typeface="Fugue" panose="02000503000000020003"/>
                <a:cs typeface="Circe"/>
              </a:rPr>
              <a:t> </a:t>
            </a:r>
            <a:r>
              <a:rPr lang="ru-RU" sz="2800" dirty="0">
                <a:latin typeface="Fugue" panose="02000503000000020003"/>
                <a:cs typeface="Circe"/>
              </a:rPr>
              <a:t>простых</a:t>
            </a:r>
            <a:r>
              <a:rPr lang="ru-RU" sz="2800" spc="-20" dirty="0">
                <a:latin typeface="Fugue" panose="02000503000000020003"/>
                <a:cs typeface="Circe"/>
              </a:rPr>
              <a:t> </a:t>
            </a:r>
            <a:r>
              <a:rPr lang="ru-RU" sz="2800" spc="-10" dirty="0">
                <a:latin typeface="Fugue" panose="02000503000000020003"/>
                <a:cs typeface="Circe"/>
              </a:rPr>
              <a:t>работни</a:t>
            </a:r>
            <a:r>
              <a:rPr lang="ru-RU" sz="2800" spc="-25" dirty="0">
                <a:latin typeface="Fugue" panose="02000503000000020003"/>
                <a:cs typeface="Circe"/>
              </a:rPr>
              <a:t>ков.</a:t>
            </a:r>
            <a:endParaRPr lang="ru-RU" sz="2800" dirty="0">
              <a:latin typeface="Fugue" panose="02000503000000020003"/>
              <a:cs typeface="Circe"/>
            </a:endParaRPr>
          </a:p>
        </p:txBody>
      </p:sp>
      <p:sp>
        <p:nvSpPr>
          <p:cNvPr id="15" name="Должность">
            <a:extLst>
              <a:ext uri="{FF2B5EF4-FFF2-40B4-BE49-F238E27FC236}">
                <a16:creationId xmlns:a16="http://schemas.microsoft.com/office/drawing/2014/main" id="{7DF32CDD-2E92-D09B-49C5-F17D9E18F5C3}"/>
              </a:ext>
            </a:extLst>
          </p:cNvPr>
          <p:cNvSpPr txBox="1"/>
          <p:nvPr/>
        </p:nvSpPr>
        <p:spPr>
          <a:xfrm>
            <a:off x="6667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Экосистемы бизнесов </a:t>
            </a:r>
            <a:endParaRPr dirty="0">
              <a:solidFill>
                <a:schemeClr val="bg1"/>
              </a:solidFill>
            </a:endParaRPr>
          </a:p>
        </p:txBody>
      </p:sp>
      <p:sp>
        <p:nvSpPr>
          <p:cNvPr id="16" name="Должность">
            <a:extLst>
              <a:ext uri="{FF2B5EF4-FFF2-40B4-BE49-F238E27FC236}">
                <a16:creationId xmlns:a16="http://schemas.microsoft.com/office/drawing/2014/main" id="{7DF32CDD-2E92-D09B-49C5-F17D9E18F5C3}"/>
              </a:ext>
            </a:extLst>
          </p:cNvPr>
          <p:cNvSpPr txBox="1"/>
          <p:nvPr/>
        </p:nvSpPr>
        <p:spPr>
          <a:xfrm>
            <a:off x="68008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Угроза окружающей среде </a:t>
            </a:r>
            <a:endParaRPr dirty="0">
              <a:solidFill>
                <a:schemeClr val="bg1"/>
              </a:solidFill>
            </a:endParaRPr>
          </a:p>
        </p:txBody>
      </p:sp>
      <p:sp>
        <p:nvSpPr>
          <p:cNvPr id="17" name="Должность">
            <a:extLst>
              <a:ext uri="{FF2B5EF4-FFF2-40B4-BE49-F238E27FC236}">
                <a16:creationId xmlns:a16="http://schemas.microsoft.com/office/drawing/2014/main" id="{7DF32CDD-2E92-D09B-49C5-F17D9E18F5C3}"/>
              </a:ext>
            </a:extLst>
          </p:cNvPr>
          <p:cNvSpPr txBox="1"/>
          <p:nvPr/>
        </p:nvSpPr>
        <p:spPr>
          <a:xfrm>
            <a:off x="129349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Изменение рабочего места </a:t>
            </a:r>
            <a:endParaRPr dirty="0">
              <a:solidFill>
                <a:schemeClr val="bg1"/>
              </a:solidFill>
            </a:endParaRPr>
          </a:p>
        </p:txBody>
      </p:sp>
      <p:pic>
        <p:nvPicPr>
          <p:cNvPr id="26" name="Рисунок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4250" y="2973806"/>
            <a:ext cx="1600200" cy="1381991"/>
          </a:xfrm>
          <a:prstGeom prst="rect">
            <a:avLst/>
          </a:prstGeom>
        </p:spPr>
      </p:pic>
      <p:grpSp>
        <p:nvGrpSpPr>
          <p:cNvPr id="27" name="Группа 26"/>
          <p:cNvGrpSpPr/>
          <p:nvPr/>
        </p:nvGrpSpPr>
        <p:grpSpPr>
          <a:xfrm>
            <a:off x="8845787" y="2973806"/>
            <a:ext cx="1536463" cy="1279035"/>
            <a:chOff x="12332419" y="7194104"/>
            <a:chExt cx="932975" cy="776659"/>
          </a:xfrm>
        </p:grpSpPr>
        <p:sp>
          <p:nvSpPr>
            <p:cNvPr id="28" name="Freeform 180"/>
            <p:cNvSpPr>
              <a:spLocks noEditPoints="1"/>
            </p:cNvSpPr>
            <p:nvPr/>
          </p:nvSpPr>
          <p:spPr bwMode="auto">
            <a:xfrm>
              <a:off x="12392573" y="7575411"/>
              <a:ext cx="276336" cy="310536"/>
            </a:xfrm>
            <a:custGeom>
              <a:avLst/>
              <a:gdLst>
                <a:gd name="T0" fmla="*/ 31 w 401"/>
                <a:gd name="T1" fmla="*/ 115 h 449"/>
                <a:gd name="T2" fmla="*/ 46 w 401"/>
                <a:gd name="T3" fmla="*/ 240 h 449"/>
                <a:gd name="T4" fmla="*/ 174 w 401"/>
                <a:gd name="T5" fmla="*/ 407 h 449"/>
                <a:gd name="T6" fmla="*/ 239 w 401"/>
                <a:gd name="T7" fmla="*/ 448 h 449"/>
                <a:gd name="T8" fmla="*/ 248 w 401"/>
                <a:gd name="T9" fmla="*/ 449 h 449"/>
                <a:gd name="T10" fmla="*/ 290 w 401"/>
                <a:gd name="T11" fmla="*/ 434 h 449"/>
                <a:gd name="T12" fmla="*/ 319 w 401"/>
                <a:gd name="T13" fmla="*/ 392 h 449"/>
                <a:gd name="T14" fmla="*/ 367 w 401"/>
                <a:gd name="T15" fmla="*/ 375 h 449"/>
                <a:gd name="T16" fmla="*/ 395 w 401"/>
                <a:gd name="T17" fmla="*/ 330 h 449"/>
                <a:gd name="T18" fmla="*/ 373 w 401"/>
                <a:gd name="T19" fmla="*/ 256 h 449"/>
                <a:gd name="T20" fmla="*/ 247 w 401"/>
                <a:gd name="T21" fmla="*/ 88 h 449"/>
                <a:gd name="T22" fmla="*/ 131 w 401"/>
                <a:gd name="T23" fmla="*/ 40 h 449"/>
                <a:gd name="T24" fmla="*/ 110 w 401"/>
                <a:gd name="T25" fmla="*/ 12 h 449"/>
                <a:gd name="T26" fmla="*/ 92 w 401"/>
                <a:gd name="T27" fmla="*/ 1 h 449"/>
                <a:gd name="T28" fmla="*/ 71 w 401"/>
                <a:gd name="T29" fmla="*/ 6 h 449"/>
                <a:gd name="T30" fmla="*/ 43 w 401"/>
                <a:gd name="T31" fmla="*/ 28 h 449"/>
                <a:gd name="T32" fmla="*/ 15 w 401"/>
                <a:gd name="T33" fmla="*/ 49 h 449"/>
                <a:gd name="T34" fmla="*/ 10 w 401"/>
                <a:gd name="T35" fmla="*/ 88 h 449"/>
                <a:gd name="T36" fmla="*/ 31 w 401"/>
                <a:gd name="T37" fmla="*/ 115 h 449"/>
                <a:gd name="T38" fmla="*/ 60 w 401"/>
                <a:gd name="T39" fmla="*/ 50 h 449"/>
                <a:gd name="T40" fmla="*/ 88 w 401"/>
                <a:gd name="T41" fmla="*/ 29 h 449"/>
                <a:gd name="T42" fmla="*/ 108 w 401"/>
                <a:gd name="T43" fmla="*/ 57 h 449"/>
                <a:gd name="T44" fmla="*/ 137 w 401"/>
                <a:gd name="T45" fmla="*/ 67 h 449"/>
                <a:gd name="T46" fmla="*/ 225 w 401"/>
                <a:gd name="T47" fmla="*/ 106 h 449"/>
                <a:gd name="T48" fmla="*/ 351 w 401"/>
                <a:gd name="T49" fmla="*/ 273 h 449"/>
                <a:gd name="T50" fmla="*/ 368 w 401"/>
                <a:gd name="T51" fmla="*/ 326 h 449"/>
                <a:gd name="T52" fmla="*/ 351 w 401"/>
                <a:gd name="T53" fmla="*/ 352 h 449"/>
                <a:gd name="T54" fmla="*/ 320 w 401"/>
                <a:gd name="T55" fmla="*/ 363 h 449"/>
                <a:gd name="T56" fmla="*/ 310 w 401"/>
                <a:gd name="T57" fmla="*/ 357 h 449"/>
                <a:gd name="T58" fmla="*/ 309 w 401"/>
                <a:gd name="T59" fmla="*/ 355 h 449"/>
                <a:gd name="T60" fmla="*/ 306 w 401"/>
                <a:gd name="T61" fmla="*/ 349 h 449"/>
                <a:gd name="T62" fmla="*/ 299 w 401"/>
                <a:gd name="T63" fmla="*/ 331 h 449"/>
                <a:gd name="T64" fmla="*/ 267 w 401"/>
                <a:gd name="T65" fmla="*/ 356 h 449"/>
                <a:gd name="T66" fmla="*/ 282 w 401"/>
                <a:gd name="T67" fmla="*/ 367 h 449"/>
                <a:gd name="T68" fmla="*/ 287 w 401"/>
                <a:gd name="T69" fmla="*/ 372 h 449"/>
                <a:gd name="T70" fmla="*/ 288 w 401"/>
                <a:gd name="T71" fmla="*/ 374 h 449"/>
                <a:gd name="T72" fmla="*/ 292 w 401"/>
                <a:gd name="T73" fmla="*/ 384 h 449"/>
                <a:gd name="T74" fmla="*/ 273 w 401"/>
                <a:gd name="T75" fmla="*/ 412 h 449"/>
                <a:gd name="T76" fmla="*/ 243 w 401"/>
                <a:gd name="T77" fmla="*/ 421 h 449"/>
                <a:gd name="T78" fmla="*/ 196 w 401"/>
                <a:gd name="T79" fmla="*/ 390 h 449"/>
                <a:gd name="T80" fmla="*/ 69 w 401"/>
                <a:gd name="T81" fmla="*/ 224 h 449"/>
                <a:gd name="T82" fmla="*/ 55 w 401"/>
                <a:gd name="T83" fmla="*/ 129 h 449"/>
                <a:gd name="T84" fmla="*/ 53 w 401"/>
                <a:gd name="T85" fmla="*/ 98 h 449"/>
                <a:gd name="T86" fmla="*/ 32 w 401"/>
                <a:gd name="T87" fmla="*/ 71 h 449"/>
                <a:gd name="T88" fmla="*/ 60 w 401"/>
                <a:gd name="T89" fmla="*/ 5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1" h="449">
                  <a:moveTo>
                    <a:pt x="31" y="115"/>
                  </a:moveTo>
                  <a:cubicBezTo>
                    <a:pt x="21" y="133"/>
                    <a:pt x="3" y="180"/>
                    <a:pt x="46" y="240"/>
                  </a:cubicBezTo>
                  <a:cubicBezTo>
                    <a:pt x="97" y="309"/>
                    <a:pt x="173" y="406"/>
                    <a:pt x="174" y="407"/>
                  </a:cubicBezTo>
                  <a:cubicBezTo>
                    <a:pt x="175" y="409"/>
                    <a:pt x="202" y="443"/>
                    <a:pt x="239" y="448"/>
                  </a:cubicBezTo>
                  <a:cubicBezTo>
                    <a:pt x="242" y="449"/>
                    <a:pt x="245" y="449"/>
                    <a:pt x="248" y="449"/>
                  </a:cubicBezTo>
                  <a:cubicBezTo>
                    <a:pt x="263" y="449"/>
                    <a:pt x="277" y="444"/>
                    <a:pt x="290" y="434"/>
                  </a:cubicBezTo>
                  <a:cubicBezTo>
                    <a:pt x="307" y="421"/>
                    <a:pt x="317" y="406"/>
                    <a:pt x="319" y="392"/>
                  </a:cubicBezTo>
                  <a:cubicBezTo>
                    <a:pt x="334" y="393"/>
                    <a:pt x="350" y="388"/>
                    <a:pt x="367" y="375"/>
                  </a:cubicBezTo>
                  <a:cubicBezTo>
                    <a:pt x="383" y="363"/>
                    <a:pt x="393" y="348"/>
                    <a:pt x="395" y="330"/>
                  </a:cubicBezTo>
                  <a:cubicBezTo>
                    <a:pt x="401" y="293"/>
                    <a:pt x="374" y="258"/>
                    <a:pt x="373" y="256"/>
                  </a:cubicBezTo>
                  <a:cubicBezTo>
                    <a:pt x="373" y="255"/>
                    <a:pt x="299" y="155"/>
                    <a:pt x="247" y="88"/>
                  </a:cubicBezTo>
                  <a:cubicBezTo>
                    <a:pt x="201" y="30"/>
                    <a:pt x="150" y="35"/>
                    <a:pt x="131" y="40"/>
                  </a:cubicBezTo>
                  <a:cubicBezTo>
                    <a:pt x="110" y="12"/>
                    <a:pt x="110" y="12"/>
                    <a:pt x="110" y="12"/>
                  </a:cubicBezTo>
                  <a:cubicBezTo>
                    <a:pt x="106" y="6"/>
                    <a:pt x="99" y="2"/>
                    <a:pt x="92" y="1"/>
                  </a:cubicBezTo>
                  <a:cubicBezTo>
                    <a:pt x="85" y="0"/>
                    <a:pt x="77" y="2"/>
                    <a:pt x="71" y="6"/>
                  </a:cubicBezTo>
                  <a:cubicBezTo>
                    <a:pt x="43" y="28"/>
                    <a:pt x="43" y="28"/>
                    <a:pt x="43" y="28"/>
                  </a:cubicBezTo>
                  <a:cubicBezTo>
                    <a:pt x="15" y="49"/>
                    <a:pt x="15" y="49"/>
                    <a:pt x="15" y="49"/>
                  </a:cubicBezTo>
                  <a:cubicBezTo>
                    <a:pt x="3" y="59"/>
                    <a:pt x="0" y="76"/>
                    <a:pt x="10" y="88"/>
                  </a:cubicBezTo>
                  <a:lnTo>
                    <a:pt x="31" y="115"/>
                  </a:lnTo>
                  <a:close/>
                  <a:moveTo>
                    <a:pt x="60" y="50"/>
                  </a:moveTo>
                  <a:cubicBezTo>
                    <a:pt x="88" y="29"/>
                    <a:pt x="88" y="29"/>
                    <a:pt x="88" y="29"/>
                  </a:cubicBezTo>
                  <a:cubicBezTo>
                    <a:pt x="108" y="57"/>
                    <a:pt x="108" y="57"/>
                    <a:pt x="108" y="57"/>
                  </a:cubicBezTo>
                  <a:cubicBezTo>
                    <a:pt x="115" y="66"/>
                    <a:pt x="126" y="70"/>
                    <a:pt x="137" y="67"/>
                  </a:cubicBezTo>
                  <a:cubicBezTo>
                    <a:pt x="155" y="62"/>
                    <a:pt x="190" y="61"/>
                    <a:pt x="225" y="106"/>
                  </a:cubicBezTo>
                  <a:cubicBezTo>
                    <a:pt x="277" y="172"/>
                    <a:pt x="350" y="272"/>
                    <a:pt x="351" y="273"/>
                  </a:cubicBezTo>
                  <a:cubicBezTo>
                    <a:pt x="351" y="273"/>
                    <a:pt x="371" y="301"/>
                    <a:pt x="368" y="326"/>
                  </a:cubicBezTo>
                  <a:cubicBezTo>
                    <a:pt x="366" y="337"/>
                    <a:pt x="361" y="345"/>
                    <a:pt x="351" y="352"/>
                  </a:cubicBezTo>
                  <a:cubicBezTo>
                    <a:pt x="342" y="359"/>
                    <a:pt x="329" y="366"/>
                    <a:pt x="320" y="363"/>
                  </a:cubicBezTo>
                  <a:cubicBezTo>
                    <a:pt x="316" y="362"/>
                    <a:pt x="313" y="360"/>
                    <a:pt x="310" y="357"/>
                  </a:cubicBezTo>
                  <a:cubicBezTo>
                    <a:pt x="310" y="356"/>
                    <a:pt x="309" y="356"/>
                    <a:pt x="309" y="355"/>
                  </a:cubicBezTo>
                  <a:cubicBezTo>
                    <a:pt x="307" y="352"/>
                    <a:pt x="306" y="349"/>
                    <a:pt x="306" y="349"/>
                  </a:cubicBezTo>
                  <a:cubicBezTo>
                    <a:pt x="299" y="331"/>
                    <a:pt x="299" y="331"/>
                    <a:pt x="299" y="331"/>
                  </a:cubicBezTo>
                  <a:cubicBezTo>
                    <a:pt x="267" y="356"/>
                    <a:pt x="267" y="356"/>
                    <a:pt x="267" y="356"/>
                  </a:cubicBezTo>
                  <a:cubicBezTo>
                    <a:pt x="282" y="367"/>
                    <a:pt x="282" y="367"/>
                    <a:pt x="282" y="367"/>
                  </a:cubicBezTo>
                  <a:cubicBezTo>
                    <a:pt x="282" y="367"/>
                    <a:pt x="284" y="369"/>
                    <a:pt x="287" y="372"/>
                  </a:cubicBezTo>
                  <a:cubicBezTo>
                    <a:pt x="287" y="373"/>
                    <a:pt x="287" y="373"/>
                    <a:pt x="288" y="374"/>
                  </a:cubicBezTo>
                  <a:cubicBezTo>
                    <a:pt x="290" y="377"/>
                    <a:pt x="292" y="380"/>
                    <a:pt x="292" y="384"/>
                  </a:cubicBezTo>
                  <a:cubicBezTo>
                    <a:pt x="292" y="395"/>
                    <a:pt x="282" y="405"/>
                    <a:pt x="273" y="412"/>
                  </a:cubicBezTo>
                  <a:cubicBezTo>
                    <a:pt x="263" y="419"/>
                    <a:pt x="253" y="422"/>
                    <a:pt x="243" y="421"/>
                  </a:cubicBezTo>
                  <a:cubicBezTo>
                    <a:pt x="217" y="417"/>
                    <a:pt x="197" y="390"/>
                    <a:pt x="196" y="390"/>
                  </a:cubicBezTo>
                  <a:cubicBezTo>
                    <a:pt x="195" y="389"/>
                    <a:pt x="119" y="292"/>
                    <a:pt x="69" y="224"/>
                  </a:cubicBezTo>
                  <a:cubicBezTo>
                    <a:pt x="36" y="178"/>
                    <a:pt x="46" y="145"/>
                    <a:pt x="55" y="129"/>
                  </a:cubicBezTo>
                  <a:cubicBezTo>
                    <a:pt x="61" y="119"/>
                    <a:pt x="60" y="107"/>
                    <a:pt x="53" y="98"/>
                  </a:cubicBezTo>
                  <a:cubicBezTo>
                    <a:pt x="32" y="71"/>
                    <a:pt x="32" y="71"/>
                    <a:pt x="32" y="71"/>
                  </a:cubicBezTo>
                  <a:lnTo>
                    <a:pt x="6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 name="Freeform 181"/>
            <p:cNvSpPr>
              <a:spLocks noEditPoints="1"/>
            </p:cNvSpPr>
            <p:nvPr/>
          </p:nvSpPr>
          <p:spPr bwMode="auto">
            <a:xfrm>
              <a:off x="12913781" y="7548051"/>
              <a:ext cx="325584" cy="365256"/>
            </a:xfrm>
            <a:custGeom>
              <a:avLst/>
              <a:gdLst>
                <a:gd name="T0" fmla="*/ 205 w 473"/>
                <a:gd name="T1" fmla="*/ 44 h 528"/>
                <a:gd name="T2" fmla="*/ 185 w 473"/>
                <a:gd name="T3" fmla="*/ 16 h 528"/>
                <a:gd name="T4" fmla="*/ 140 w 473"/>
                <a:gd name="T5" fmla="*/ 4 h 528"/>
                <a:gd name="T6" fmla="*/ 107 w 473"/>
                <a:gd name="T7" fmla="*/ 23 h 528"/>
                <a:gd name="T8" fmla="*/ 3 w 473"/>
                <a:gd name="T9" fmla="*/ 411 h 528"/>
                <a:gd name="T10" fmla="*/ 22 w 473"/>
                <a:gd name="T11" fmla="*/ 444 h 528"/>
                <a:gd name="T12" fmla="*/ 335 w 473"/>
                <a:gd name="T13" fmla="*/ 527 h 528"/>
                <a:gd name="T14" fmla="*/ 342 w 473"/>
                <a:gd name="T15" fmla="*/ 528 h 528"/>
                <a:gd name="T16" fmla="*/ 368 w 473"/>
                <a:gd name="T17" fmla="*/ 508 h 528"/>
                <a:gd name="T18" fmla="*/ 471 w 473"/>
                <a:gd name="T19" fmla="*/ 120 h 528"/>
                <a:gd name="T20" fmla="*/ 469 w 473"/>
                <a:gd name="T21" fmla="*/ 100 h 528"/>
                <a:gd name="T22" fmla="*/ 452 w 473"/>
                <a:gd name="T23" fmla="*/ 87 h 528"/>
                <a:gd name="T24" fmla="*/ 416 w 473"/>
                <a:gd name="T25" fmla="*/ 78 h 528"/>
                <a:gd name="T26" fmla="*/ 384 w 473"/>
                <a:gd name="T27" fmla="*/ 95 h 528"/>
                <a:gd name="T28" fmla="*/ 351 w 473"/>
                <a:gd name="T29" fmla="*/ 186 h 528"/>
                <a:gd name="T30" fmla="*/ 200 w 473"/>
                <a:gd name="T31" fmla="*/ 146 h 528"/>
                <a:gd name="T32" fmla="*/ 205 w 473"/>
                <a:gd name="T33" fmla="*/ 44 h 528"/>
                <a:gd name="T34" fmla="*/ 344 w 473"/>
                <a:gd name="T35" fmla="*/ 213 h 528"/>
                <a:gd name="T36" fmla="*/ 377 w 473"/>
                <a:gd name="T37" fmla="*/ 196 h 528"/>
                <a:gd name="T38" fmla="*/ 410 w 473"/>
                <a:gd name="T39" fmla="*/ 105 h 528"/>
                <a:gd name="T40" fmla="*/ 444 w 473"/>
                <a:gd name="T41" fmla="*/ 114 h 528"/>
                <a:gd name="T42" fmla="*/ 341 w 473"/>
                <a:gd name="T43" fmla="*/ 500 h 528"/>
                <a:gd name="T44" fmla="*/ 31 w 473"/>
                <a:gd name="T45" fmla="*/ 417 h 528"/>
                <a:gd name="T46" fmla="*/ 133 w 473"/>
                <a:gd name="T47" fmla="*/ 32 h 528"/>
                <a:gd name="T48" fmla="*/ 177 w 473"/>
                <a:gd name="T49" fmla="*/ 43 h 528"/>
                <a:gd name="T50" fmla="*/ 172 w 473"/>
                <a:gd name="T51" fmla="*/ 145 h 528"/>
                <a:gd name="T52" fmla="*/ 192 w 473"/>
                <a:gd name="T53" fmla="*/ 173 h 528"/>
                <a:gd name="T54" fmla="*/ 344 w 473"/>
                <a:gd name="T55" fmla="*/ 213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3" h="528">
                  <a:moveTo>
                    <a:pt x="205" y="44"/>
                  </a:moveTo>
                  <a:cubicBezTo>
                    <a:pt x="206" y="31"/>
                    <a:pt x="197" y="20"/>
                    <a:pt x="185" y="16"/>
                  </a:cubicBezTo>
                  <a:cubicBezTo>
                    <a:pt x="140" y="4"/>
                    <a:pt x="140" y="4"/>
                    <a:pt x="140" y="4"/>
                  </a:cubicBezTo>
                  <a:cubicBezTo>
                    <a:pt x="125" y="0"/>
                    <a:pt x="110" y="9"/>
                    <a:pt x="107" y="23"/>
                  </a:cubicBezTo>
                  <a:cubicBezTo>
                    <a:pt x="3" y="411"/>
                    <a:pt x="3" y="411"/>
                    <a:pt x="3" y="411"/>
                  </a:cubicBezTo>
                  <a:cubicBezTo>
                    <a:pt x="0" y="425"/>
                    <a:pt x="8" y="440"/>
                    <a:pt x="22" y="444"/>
                  </a:cubicBezTo>
                  <a:cubicBezTo>
                    <a:pt x="335" y="527"/>
                    <a:pt x="335" y="527"/>
                    <a:pt x="335" y="527"/>
                  </a:cubicBezTo>
                  <a:cubicBezTo>
                    <a:pt x="338" y="528"/>
                    <a:pt x="340" y="528"/>
                    <a:pt x="342" y="528"/>
                  </a:cubicBezTo>
                  <a:cubicBezTo>
                    <a:pt x="354" y="528"/>
                    <a:pt x="365" y="520"/>
                    <a:pt x="368" y="508"/>
                  </a:cubicBezTo>
                  <a:cubicBezTo>
                    <a:pt x="471" y="120"/>
                    <a:pt x="471" y="120"/>
                    <a:pt x="471" y="120"/>
                  </a:cubicBezTo>
                  <a:cubicBezTo>
                    <a:pt x="473" y="114"/>
                    <a:pt x="472" y="106"/>
                    <a:pt x="469" y="100"/>
                  </a:cubicBezTo>
                  <a:cubicBezTo>
                    <a:pt x="465" y="94"/>
                    <a:pt x="459" y="89"/>
                    <a:pt x="452" y="87"/>
                  </a:cubicBezTo>
                  <a:cubicBezTo>
                    <a:pt x="416" y="78"/>
                    <a:pt x="416" y="78"/>
                    <a:pt x="416" y="78"/>
                  </a:cubicBezTo>
                  <a:cubicBezTo>
                    <a:pt x="402" y="74"/>
                    <a:pt x="389" y="81"/>
                    <a:pt x="384" y="95"/>
                  </a:cubicBezTo>
                  <a:cubicBezTo>
                    <a:pt x="351" y="186"/>
                    <a:pt x="351" y="186"/>
                    <a:pt x="351" y="186"/>
                  </a:cubicBezTo>
                  <a:cubicBezTo>
                    <a:pt x="200" y="146"/>
                    <a:pt x="200" y="146"/>
                    <a:pt x="200" y="146"/>
                  </a:cubicBezTo>
                  <a:lnTo>
                    <a:pt x="205" y="44"/>
                  </a:lnTo>
                  <a:close/>
                  <a:moveTo>
                    <a:pt x="344" y="213"/>
                  </a:moveTo>
                  <a:cubicBezTo>
                    <a:pt x="358" y="217"/>
                    <a:pt x="372" y="209"/>
                    <a:pt x="377" y="196"/>
                  </a:cubicBezTo>
                  <a:cubicBezTo>
                    <a:pt x="410" y="105"/>
                    <a:pt x="410" y="105"/>
                    <a:pt x="410" y="105"/>
                  </a:cubicBezTo>
                  <a:cubicBezTo>
                    <a:pt x="444" y="114"/>
                    <a:pt x="444" y="114"/>
                    <a:pt x="444" y="114"/>
                  </a:cubicBezTo>
                  <a:cubicBezTo>
                    <a:pt x="341" y="500"/>
                    <a:pt x="341" y="500"/>
                    <a:pt x="341" y="500"/>
                  </a:cubicBezTo>
                  <a:cubicBezTo>
                    <a:pt x="31" y="417"/>
                    <a:pt x="31" y="417"/>
                    <a:pt x="31" y="417"/>
                  </a:cubicBezTo>
                  <a:cubicBezTo>
                    <a:pt x="133" y="32"/>
                    <a:pt x="133" y="32"/>
                    <a:pt x="133" y="32"/>
                  </a:cubicBezTo>
                  <a:cubicBezTo>
                    <a:pt x="177" y="43"/>
                    <a:pt x="177" y="43"/>
                    <a:pt x="177" y="43"/>
                  </a:cubicBezTo>
                  <a:cubicBezTo>
                    <a:pt x="172" y="145"/>
                    <a:pt x="172" y="145"/>
                    <a:pt x="172" y="145"/>
                  </a:cubicBezTo>
                  <a:cubicBezTo>
                    <a:pt x="172" y="158"/>
                    <a:pt x="180" y="169"/>
                    <a:pt x="192" y="173"/>
                  </a:cubicBezTo>
                  <a:lnTo>
                    <a:pt x="344" y="2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 name="Freeform 182"/>
            <p:cNvSpPr>
              <a:spLocks noEditPoints="1"/>
            </p:cNvSpPr>
            <p:nvPr/>
          </p:nvSpPr>
          <p:spPr bwMode="auto">
            <a:xfrm>
              <a:off x="12436349" y="7194104"/>
              <a:ext cx="633383" cy="426816"/>
            </a:xfrm>
            <a:custGeom>
              <a:avLst/>
              <a:gdLst>
                <a:gd name="T0" fmla="*/ 281 w 917"/>
                <a:gd name="T1" fmla="*/ 272 h 618"/>
                <a:gd name="T2" fmla="*/ 445 w 917"/>
                <a:gd name="T3" fmla="*/ 272 h 618"/>
                <a:gd name="T4" fmla="*/ 445 w 917"/>
                <a:gd name="T5" fmla="*/ 302 h 618"/>
                <a:gd name="T6" fmla="*/ 445 w 917"/>
                <a:gd name="T7" fmla="*/ 368 h 618"/>
                <a:gd name="T8" fmla="*/ 445 w 917"/>
                <a:gd name="T9" fmla="*/ 493 h 618"/>
                <a:gd name="T10" fmla="*/ 235 w 917"/>
                <a:gd name="T11" fmla="*/ 598 h 618"/>
                <a:gd name="T12" fmla="*/ 255 w 917"/>
                <a:gd name="T13" fmla="*/ 618 h 618"/>
                <a:gd name="T14" fmla="*/ 709 w 917"/>
                <a:gd name="T15" fmla="*/ 602 h 618"/>
                <a:gd name="T16" fmla="*/ 725 w 917"/>
                <a:gd name="T17" fmla="*/ 579 h 618"/>
                <a:gd name="T18" fmla="*/ 473 w 917"/>
                <a:gd name="T19" fmla="*/ 491 h 618"/>
                <a:gd name="T20" fmla="*/ 473 w 917"/>
                <a:gd name="T21" fmla="*/ 399 h 618"/>
                <a:gd name="T22" fmla="*/ 637 w 917"/>
                <a:gd name="T23" fmla="*/ 399 h 618"/>
                <a:gd name="T24" fmla="*/ 913 w 917"/>
                <a:gd name="T25" fmla="*/ 175 h 618"/>
                <a:gd name="T26" fmla="*/ 909 w 917"/>
                <a:gd name="T27" fmla="*/ 142 h 618"/>
                <a:gd name="T28" fmla="*/ 879 w 917"/>
                <a:gd name="T29" fmla="*/ 126 h 618"/>
                <a:gd name="T30" fmla="*/ 623 w 917"/>
                <a:gd name="T31" fmla="*/ 126 h 618"/>
                <a:gd name="T32" fmla="*/ 473 w 917"/>
                <a:gd name="T33" fmla="*/ 212 h 618"/>
                <a:gd name="T34" fmla="*/ 473 w 917"/>
                <a:gd name="T35" fmla="*/ 176 h 618"/>
                <a:gd name="T36" fmla="*/ 473 w 917"/>
                <a:gd name="T37" fmla="*/ 172 h 618"/>
                <a:gd name="T38" fmla="*/ 294 w 917"/>
                <a:gd name="T39" fmla="*/ 0 h 618"/>
                <a:gd name="T40" fmla="*/ 38 w 917"/>
                <a:gd name="T41" fmla="*/ 0 h 618"/>
                <a:gd name="T42" fmla="*/ 8 w 917"/>
                <a:gd name="T43" fmla="*/ 15 h 618"/>
                <a:gd name="T44" fmla="*/ 4 w 917"/>
                <a:gd name="T45" fmla="*/ 48 h 618"/>
                <a:gd name="T46" fmla="*/ 281 w 917"/>
                <a:gd name="T47" fmla="*/ 272 h 618"/>
                <a:gd name="T48" fmla="*/ 473 w 917"/>
                <a:gd name="T49" fmla="*/ 301 h 618"/>
                <a:gd name="T50" fmla="*/ 623 w 917"/>
                <a:gd name="T51" fmla="*/ 154 h 618"/>
                <a:gd name="T52" fmla="*/ 879 w 917"/>
                <a:gd name="T53" fmla="*/ 154 h 618"/>
                <a:gd name="T54" fmla="*/ 886 w 917"/>
                <a:gd name="T55" fmla="*/ 158 h 618"/>
                <a:gd name="T56" fmla="*/ 887 w 917"/>
                <a:gd name="T57" fmla="*/ 165 h 618"/>
                <a:gd name="T58" fmla="*/ 637 w 917"/>
                <a:gd name="T59" fmla="*/ 371 h 618"/>
                <a:gd name="T60" fmla="*/ 473 w 917"/>
                <a:gd name="T61" fmla="*/ 371 h 618"/>
                <a:gd name="T62" fmla="*/ 473 w 917"/>
                <a:gd name="T63" fmla="*/ 368 h 618"/>
                <a:gd name="T64" fmla="*/ 473 w 917"/>
                <a:gd name="T65" fmla="*/ 302 h 618"/>
                <a:gd name="T66" fmla="*/ 473 w 917"/>
                <a:gd name="T67" fmla="*/ 301 h 618"/>
                <a:gd name="T68" fmla="*/ 31 w 917"/>
                <a:gd name="T69" fmla="*/ 31 h 618"/>
                <a:gd name="T70" fmla="*/ 38 w 917"/>
                <a:gd name="T71" fmla="*/ 28 h 618"/>
                <a:gd name="T72" fmla="*/ 294 w 917"/>
                <a:gd name="T73" fmla="*/ 28 h 618"/>
                <a:gd name="T74" fmla="*/ 445 w 917"/>
                <a:gd name="T75" fmla="*/ 175 h 618"/>
                <a:gd name="T76" fmla="*/ 445 w 917"/>
                <a:gd name="T77" fmla="*/ 176 h 618"/>
                <a:gd name="T78" fmla="*/ 445 w 917"/>
                <a:gd name="T79" fmla="*/ 244 h 618"/>
                <a:gd name="T80" fmla="*/ 281 w 917"/>
                <a:gd name="T81" fmla="*/ 244 h 618"/>
                <a:gd name="T82" fmla="*/ 31 w 917"/>
                <a:gd name="T83" fmla="*/ 39 h 618"/>
                <a:gd name="T84" fmla="*/ 31 w 917"/>
                <a:gd name="T85" fmla="*/ 3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17" h="618">
                  <a:moveTo>
                    <a:pt x="281" y="272"/>
                  </a:moveTo>
                  <a:cubicBezTo>
                    <a:pt x="445" y="272"/>
                    <a:pt x="445" y="272"/>
                    <a:pt x="445" y="272"/>
                  </a:cubicBezTo>
                  <a:cubicBezTo>
                    <a:pt x="445" y="302"/>
                    <a:pt x="445" y="302"/>
                    <a:pt x="445" y="302"/>
                  </a:cubicBezTo>
                  <a:cubicBezTo>
                    <a:pt x="445" y="368"/>
                    <a:pt x="445" y="368"/>
                    <a:pt x="445" y="368"/>
                  </a:cubicBezTo>
                  <a:cubicBezTo>
                    <a:pt x="445" y="493"/>
                    <a:pt x="445" y="493"/>
                    <a:pt x="445" y="493"/>
                  </a:cubicBezTo>
                  <a:cubicBezTo>
                    <a:pt x="337" y="504"/>
                    <a:pt x="263" y="569"/>
                    <a:pt x="235" y="598"/>
                  </a:cubicBezTo>
                  <a:cubicBezTo>
                    <a:pt x="255" y="618"/>
                    <a:pt x="255" y="618"/>
                    <a:pt x="255" y="618"/>
                  </a:cubicBezTo>
                  <a:cubicBezTo>
                    <a:pt x="300" y="571"/>
                    <a:pt x="466" y="431"/>
                    <a:pt x="709" y="602"/>
                  </a:cubicBezTo>
                  <a:cubicBezTo>
                    <a:pt x="725" y="579"/>
                    <a:pt x="725" y="579"/>
                    <a:pt x="725" y="579"/>
                  </a:cubicBezTo>
                  <a:cubicBezTo>
                    <a:pt x="629" y="512"/>
                    <a:pt x="544" y="490"/>
                    <a:pt x="473" y="491"/>
                  </a:cubicBezTo>
                  <a:cubicBezTo>
                    <a:pt x="473" y="399"/>
                    <a:pt x="473" y="399"/>
                    <a:pt x="473" y="399"/>
                  </a:cubicBezTo>
                  <a:cubicBezTo>
                    <a:pt x="637" y="399"/>
                    <a:pt x="637" y="399"/>
                    <a:pt x="637" y="399"/>
                  </a:cubicBezTo>
                  <a:cubicBezTo>
                    <a:pt x="809" y="399"/>
                    <a:pt x="888" y="242"/>
                    <a:pt x="913" y="175"/>
                  </a:cubicBezTo>
                  <a:cubicBezTo>
                    <a:pt x="917" y="164"/>
                    <a:pt x="916" y="152"/>
                    <a:pt x="909" y="142"/>
                  </a:cubicBezTo>
                  <a:cubicBezTo>
                    <a:pt x="902" y="132"/>
                    <a:pt x="891" y="126"/>
                    <a:pt x="879" y="126"/>
                  </a:cubicBezTo>
                  <a:cubicBezTo>
                    <a:pt x="623" y="126"/>
                    <a:pt x="623" y="126"/>
                    <a:pt x="623" y="126"/>
                  </a:cubicBezTo>
                  <a:cubicBezTo>
                    <a:pt x="541" y="126"/>
                    <a:pt x="497" y="169"/>
                    <a:pt x="473" y="212"/>
                  </a:cubicBezTo>
                  <a:cubicBezTo>
                    <a:pt x="473" y="176"/>
                    <a:pt x="473" y="176"/>
                    <a:pt x="473" y="176"/>
                  </a:cubicBezTo>
                  <a:cubicBezTo>
                    <a:pt x="473" y="174"/>
                    <a:pt x="473" y="173"/>
                    <a:pt x="473" y="172"/>
                  </a:cubicBezTo>
                  <a:cubicBezTo>
                    <a:pt x="471" y="154"/>
                    <a:pt x="451" y="0"/>
                    <a:pt x="294" y="0"/>
                  </a:cubicBezTo>
                  <a:cubicBezTo>
                    <a:pt x="38" y="0"/>
                    <a:pt x="38" y="0"/>
                    <a:pt x="38" y="0"/>
                  </a:cubicBezTo>
                  <a:cubicBezTo>
                    <a:pt x="26" y="0"/>
                    <a:pt x="15" y="6"/>
                    <a:pt x="8" y="15"/>
                  </a:cubicBezTo>
                  <a:cubicBezTo>
                    <a:pt x="2" y="25"/>
                    <a:pt x="0" y="37"/>
                    <a:pt x="4" y="48"/>
                  </a:cubicBezTo>
                  <a:cubicBezTo>
                    <a:pt x="30" y="116"/>
                    <a:pt x="108" y="272"/>
                    <a:pt x="281" y="272"/>
                  </a:cubicBezTo>
                  <a:close/>
                  <a:moveTo>
                    <a:pt x="473" y="301"/>
                  </a:moveTo>
                  <a:cubicBezTo>
                    <a:pt x="474" y="286"/>
                    <a:pt x="491" y="154"/>
                    <a:pt x="623" y="154"/>
                  </a:cubicBezTo>
                  <a:cubicBezTo>
                    <a:pt x="879" y="154"/>
                    <a:pt x="879" y="154"/>
                    <a:pt x="879" y="154"/>
                  </a:cubicBezTo>
                  <a:cubicBezTo>
                    <a:pt x="883" y="154"/>
                    <a:pt x="885" y="157"/>
                    <a:pt x="886" y="158"/>
                  </a:cubicBezTo>
                  <a:cubicBezTo>
                    <a:pt x="887" y="159"/>
                    <a:pt x="888" y="162"/>
                    <a:pt x="887" y="165"/>
                  </a:cubicBezTo>
                  <a:cubicBezTo>
                    <a:pt x="863" y="227"/>
                    <a:pt x="792" y="371"/>
                    <a:pt x="637" y="371"/>
                  </a:cubicBezTo>
                  <a:cubicBezTo>
                    <a:pt x="473" y="371"/>
                    <a:pt x="473" y="371"/>
                    <a:pt x="473" y="371"/>
                  </a:cubicBezTo>
                  <a:cubicBezTo>
                    <a:pt x="473" y="368"/>
                    <a:pt x="473" y="368"/>
                    <a:pt x="473" y="368"/>
                  </a:cubicBezTo>
                  <a:cubicBezTo>
                    <a:pt x="473" y="302"/>
                    <a:pt x="473" y="302"/>
                    <a:pt x="473" y="302"/>
                  </a:cubicBezTo>
                  <a:cubicBezTo>
                    <a:pt x="473" y="302"/>
                    <a:pt x="473" y="302"/>
                    <a:pt x="473" y="301"/>
                  </a:cubicBezTo>
                  <a:close/>
                  <a:moveTo>
                    <a:pt x="31" y="31"/>
                  </a:moveTo>
                  <a:cubicBezTo>
                    <a:pt x="32" y="30"/>
                    <a:pt x="34" y="28"/>
                    <a:pt x="38" y="28"/>
                  </a:cubicBezTo>
                  <a:cubicBezTo>
                    <a:pt x="294" y="28"/>
                    <a:pt x="294" y="28"/>
                    <a:pt x="294" y="28"/>
                  </a:cubicBezTo>
                  <a:cubicBezTo>
                    <a:pt x="426" y="28"/>
                    <a:pt x="443" y="160"/>
                    <a:pt x="445" y="175"/>
                  </a:cubicBezTo>
                  <a:cubicBezTo>
                    <a:pt x="445" y="175"/>
                    <a:pt x="445" y="175"/>
                    <a:pt x="445" y="176"/>
                  </a:cubicBezTo>
                  <a:cubicBezTo>
                    <a:pt x="445" y="244"/>
                    <a:pt x="445" y="244"/>
                    <a:pt x="445" y="244"/>
                  </a:cubicBezTo>
                  <a:cubicBezTo>
                    <a:pt x="281" y="244"/>
                    <a:pt x="281" y="244"/>
                    <a:pt x="281" y="244"/>
                  </a:cubicBezTo>
                  <a:cubicBezTo>
                    <a:pt x="126" y="244"/>
                    <a:pt x="54" y="100"/>
                    <a:pt x="31" y="39"/>
                  </a:cubicBezTo>
                  <a:cubicBezTo>
                    <a:pt x="29" y="35"/>
                    <a:pt x="31" y="33"/>
                    <a:pt x="31" y="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2" name="Freeform 179"/>
            <p:cNvSpPr>
              <a:spLocks/>
            </p:cNvSpPr>
            <p:nvPr/>
          </p:nvSpPr>
          <p:spPr bwMode="auto">
            <a:xfrm>
              <a:off x="12332419" y="7490595"/>
              <a:ext cx="932975" cy="480168"/>
            </a:xfrm>
            <a:custGeom>
              <a:avLst/>
              <a:gdLst>
                <a:gd name="T0" fmla="*/ 1347 w 1352"/>
                <a:gd name="T1" fmla="*/ 15 h 695"/>
                <a:gd name="T2" fmla="*/ 1321 w 1352"/>
                <a:gd name="T3" fmla="*/ 0 h 695"/>
                <a:gd name="T4" fmla="*/ 1310 w 1352"/>
                <a:gd name="T5" fmla="*/ 26 h 695"/>
                <a:gd name="T6" fmla="*/ 1324 w 1352"/>
                <a:gd name="T7" fmla="*/ 33 h 695"/>
                <a:gd name="T8" fmla="*/ 1324 w 1352"/>
                <a:gd name="T9" fmla="*/ 667 h 695"/>
                <a:gd name="T10" fmla="*/ 28 w 1352"/>
                <a:gd name="T11" fmla="*/ 667 h 695"/>
                <a:gd name="T12" fmla="*/ 28 w 1352"/>
                <a:gd name="T13" fmla="*/ 85 h 695"/>
                <a:gd name="T14" fmla="*/ 65 w 1352"/>
                <a:gd name="T15" fmla="*/ 60 h 695"/>
                <a:gd name="T16" fmla="*/ 52 w 1352"/>
                <a:gd name="T17" fmla="*/ 36 h 695"/>
                <a:gd name="T18" fmla="*/ 4 w 1352"/>
                <a:gd name="T19" fmla="*/ 68 h 695"/>
                <a:gd name="T20" fmla="*/ 0 w 1352"/>
                <a:gd name="T21" fmla="*/ 72 h 695"/>
                <a:gd name="T22" fmla="*/ 0 w 1352"/>
                <a:gd name="T23" fmla="*/ 695 h 695"/>
                <a:gd name="T24" fmla="*/ 1352 w 1352"/>
                <a:gd name="T25" fmla="*/ 695 h 695"/>
                <a:gd name="T26" fmla="*/ 1352 w 1352"/>
                <a:gd name="T27" fmla="*/ 19 h 695"/>
                <a:gd name="T28" fmla="*/ 1347 w 1352"/>
                <a:gd name="T29" fmla="*/ 1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2" h="695">
                  <a:moveTo>
                    <a:pt x="1347" y="15"/>
                  </a:moveTo>
                  <a:cubicBezTo>
                    <a:pt x="1339" y="9"/>
                    <a:pt x="1330" y="4"/>
                    <a:pt x="1321" y="0"/>
                  </a:cubicBezTo>
                  <a:cubicBezTo>
                    <a:pt x="1310" y="26"/>
                    <a:pt x="1310" y="26"/>
                    <a:pt x="1310" y="26"/>
                  </a:cubicBezTo>
                  <a:cubicBezTo>
                    <a:pt x="1315" y="28"/>
                    <a:pt x="1320" y="30"/>
                    <a:pt x="1324" y="33"/>
                  </a:cubicBezTo>
                  <a:cubicBezTo>
                    <a:pt x="1324" y="667"/>
                    <a:pt x="1324" y="667"/>
                    <a:pt x="1324" y="667"/>
                  </a:cubicBezTo>
                  <a:cubicBezTo>
                    <a:pt x="28" y="667"/>
                    <a:pt x="28" y="667"/>
                    <a:pt x="28" y="667"/>
                  </a:cubicBezTo>
                  <a:cubicBezTo>
                    <a:pt x="28" y="85"/>
                    <a:pt x="28" y="85"/>
                    <a:pt x="28" y="85"/>
                  </a:cubicBezTo>
                  <a:cubicBezTo>
                    <a:pt x="34" y="80"/>
                    <a:pt x="47" y="71"/>
                    <a:pt x="65" y="60"/>
                  </a:cubicBezTo>
                  <a:cubicBezTo>
                    <a:pt x="52" y="36"/>
                    <a:pt x="52" y="36"/>
                    <a:pt x="52" y="36"/>
                  </a:cubicBezTo>
                  <a:cubicBezTo>
                    <a:pt x="21" y="53"/>
                    <a:pt x="5" y="67"/>
                    <a:pt x="4" y="68"/>
                  </a:cubicBezTo>
                  <a:cubicBezTo>
                    <a:pt x="0" y="72"/>
                    <a:pt x="0" y="72"/>
                    <a:pt x="0" y="72"/>
                  </a:cubicBezTo>
                  <a:cubicBezTo>
                    <a:pt x="0" y="695"/>
                    <a:pt x="0" y="695"/>
                    <a:pt x="0" y="695"/>
                  </a:cubicBezTo>
                  <a:cubicBezTo>
                    <a:pt x="1352" y="695"/>
                    <a:pt x="1352" y="695"/>
                    <a:pt x="1352" y="695"/>
                  </a:cubicBezTo>
                  <a:cubicBezTo>
                    <a:pt x="1352" y="19"/>
                    <a:pt x="1352" y="19"/>
                    <a:pt x="1352" y="19"/>
                  </a:cubicBezTo>
                  <a:lnTo>
                    <a:pt x="134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pic>
        <p:nvPicPr>
          <p:cNvPr id="34" name="Рисунок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4319" y="2973806"/>
            <a:ext cx="1513162" cy="1486142"/>
          </a:xfrm>
          <a:prstGeom prst="rect">
            <a:avLst/>
          </a:prstGeom>
        </p:spPr>
      </p:pic>
    </p:spTree>
    <p:extLst>
      <p:ext uri="{BB962C8B-B14F-4D97-AF65-F5344CB8AC3E}">
        <p14:creationId xmlns:p14="http://schemas.microsoft.com/office/powerpoint/2010/main" val="120156441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008E3-6469-D84E-2358-119370533BCF}"/>
            </a:ext>
          </a:extLst>
        </p:cNvPr>
        <p:cNvGrpSpPr/>
        <p:nvPr/>
      </p:nvGrpSpPr>
      <p:grpSpPr>
        <a:xfrm>
          <a:off x="0" y="0"/>
          <a:ext cx="0" cy="0"/>
          <a:chOff x="0" y="0"/>
          <a:chExt cx="0" cy="0"/>
        </a:xfrm>
      </p:grpSpPr>
      <p:sp>
        <p:nvSpPr>
          <p:cNvPr id="30" name="object 30">
            <a:extLst>
              <a:ext uri="{FF2B5EF4-FFF2-40B4-BE49-F238E27FC236}">
                <a16:creationId xmlns:a16="http://schemas.microsoft.com/office/drawing/2014/main" id="{043DD9E8-A602-7C71-A4FC-DB44B1266638}"/>
              </a:ext>
            </a:extLst>
          </p:cNvPr>
          <p:cNvSpPr txBox="1">
            <a:spLocks/>
          </p:cNvSpPr>
          <p:nvPr/>
        </p:nvSpPr>
        <p:spPr>
          <a:xfrm>
            <a:off x="590550" y="469900"/>
            <a:ext cx="176339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РЕАЛЬНО МЕНЯЕТСЯ МИР. </a:t>
            </a:r>
            <a:r>
              <a:rPr lang="en-US" spc="-10" dirty="0">
                <a:latin typeface="Fugue" panose="02000503000000020003" pitchFamily="2" charset="0"/>
              </a:rPr>
              <a:t/>
            </a:r>
            <a:br>
              <a:rPr lang="en-US" spc="-10" dirty="0">
                <a:latin typeface="Fugue" panose="02000503000000020003" pitchFamily="2" charset="0"/>
              </a:rPr>
            </a:br>
            <a:r>
              <a:rPr lang="ru-RU" spc="-10" dirty="0">
                <a:latin typeface="Fugue" panose="02000503000000020003" pitchFamily="2" charset="0"/>
              </a:rPr>
              <a:t>МЕГАТРЕНДЫ</a:t>
            </a:r>
          </a:p>
        </p:txBody>
      </p:sp>
      <p:sp>
        <p:nvSpPr>
          <p:cNvPr id="4" name="object 30">
            <a:extLst>
              <a:ext uri="{FF2B5EF4-FFF2-40B4-BE49-F238E27FC236}">
                <a16:creationId xmlns:a16="http://schemas.microsoft.com/office/drawing/2014/main" id="{ED749A1A-F11B-80F0-FEDA-B3B076990EDB}"/>
              </a:ext>
            </a:extLst>
          </p:cNvPr>
          <p:cNvSpPr txBox="1">
            <a:spLocks/>
          </p:cNvSpPr>
          <p:nvPr/>
        </p:nvSpPr>
        <p:spPr>
          <a:xfrm>
            <a:off x="666750" y="9830703"/>
            <a:ext cx="9372600" cy="382156"/>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z="2400" spc="-10" dirty="0">
                <a:latin typeface="Fugue" panose="02000503000000020003" pitchFamily="2" charset="0"/>
              </a:rPr>
              <a:t>* </a:t>
            </a:r>
            <a:r>
              <a:rPr lang="ru-RU" sz="2400" spc="-10" dirty="0" err="1">
                <a:latin typeface="Fugue" panose="02000503000000020003" pitchFamily="2" charset="0"/>
              </a:rPr>
              <a:t>Мегатренды</a:t>
            </a:r>
            <a:r>
              <a:rPr lang="ru-RU" sz="2400" spc="-10" dirty="0">
                <a:latin typeface="Fugue" panose="02000503000000020003" pitchFamily="2" charset="0"/>
              </a:rPr>
              <a:t> в работе </a:t>
            </a:r>
            <a:r>
              <a:rPr lang="en-US" sz="2400" spc="-10" dirty="0">
                <a:latin typeface="Fugue" panose="02000503000000020003" pitchFamily="2" charset="0"/>
              </a:rPr>
              <a:t>Z-PUNKT</a:t>
            </a:r>
            <a:r>
              <a:rPr lang="ru-RU" sz="2400" spc="-10" dirty="0">
                <a:latin typeface="Fugue" panose="02000503000000020003" pitchFamily="2" charset="0"/>
              </a:rPr>
              <a:t> (2020).</a:t>
            </a:r>
            <a:endParaRPr lang="ru-RU" sz="2400" spc="-10" baseline="30000" dirty="0">
              <a:latin typeface="Fugue" panose="02000503000000020003" pitchFamily="2" charset="0"/>
            </a:endParaRPr>
          </a:p>
        </p:txBody>
      </p:sp>
      <p:sp>
        <p:nvSpPr>
          <p:cNvPr id="9" name="object 16"/>
          <p:cNvSpPr txBox="1"/>
          <p:nvPr/>
        </p:nvSpPr>
        <p:spPr>
          <a:xfrm>
            <a:off x="666751" y="5579951"/>
            <a:ext cx="5638800" cy="1769715"/>
          </a:xfrm>
          <a:prstGeom prst="rect">
            <a:avLst/>
          </a:prstGeom>
        </p:spPr>
        <p:txBody>
          <a:bodyPr vert="horz" wrap="square" lIns="0" tIns="45720" rIns="0" bIns="0" rtlCol="0">
            <a:spAutoFit/>
          </a:bodyPr>
          <a:lstStyle/>
          <a:p>
            <a:pPr marL="12700" marR="217170" algn="l">
              <a:spcBef>
                <a:spcPts val="360"/>
              </a:spcBef>
            </a:pPr>
            <a:r>
              <a:rPr lang="ru-RU" sz="2800" dirty="0">
                <a:latin typeface="Fugue" panose="02000503000000020003"/>
                <a:cs typeface="Circe"/>
              </a:rPr>
              <a:t>Уменьшение размера сенсоров </a:t>
            </a:r>
            <a:br>
              <a:rPr lang="ru-RU" sz="2800" dirty="0">
                <a:latin typeface="Fugue" panose="02000503000000020003"/>
                <a:cs typeface="Circe"/>
              </a:rPr>
            </a:br>
            <a:r>
              <a:rPr lang="ru-RU" sz="2800" dirty="0">
                <a:latin typeface="Fugue" panose="02000503000000020003"/>
                <a:cs typeface="Circe"/>
              </a:rPr>
              <a:t>и повышение связности данных приводит к появлению интернета вещей (</a:t>
            </a:r>
            <a:r>
              <a:rPr lang="ru-RU" sz="2800" dirty="0" err="1">
                <a:latin typeface="Fugue" panose="02000503000000020003"/>
                <a:cs typeface="Circe"/>
              </a:rPr>
              <a:t>IoT</a:t>
            </a:r>
            <a:r>
              <a:rPr lang="ru-RU" sz="2800" dirty="0">
                <a:latin typeface="Fugue" panose="02000503000000020003"/>
                <a:cs typeface="Circe"/>
              </a:rPr>
              <a:t>).</a:t>
            </a:r>
          </a:p>
        </p:txBody>
      </p:sp>
      <p:sp>
        <p:nvSpPr>
          <p:cNvPr id="10" name="object 18"/>
          <p:cNvSpPr txBox="1"/>
          <p:nvPr/>
        </p:nvSpPr>
        <p:spPr>
          <a:xfrm>
            <a:off x="6855532" y="5580835"/>
            <a:ext cx="5602594" cy="2200602"/>
          </a:xfrm>
          <a:prstGeom prst="rect">
            <a:avLst/>
          </a:prstGeom>
        </p:spPr>
        <p:txBody>
          <a:bodyPr vert="horz" wrap="square" lIns="0" tIns="45720" rIns="0" bIns="0" rtlCol="0">
            <a:spAutoFit/>
          </a:bodyPr>
          <a:lstStyle/>
          <a:p>
            <a:pPr marL="12700" marR="5080">
              <a:spcBef>
                <a:spcPts val="360"/>
              </a:spcBef>
            </a:pPr>
            <a:r>
              <a:rPr lang="ru-RU" sz="2800" dirty="0">
                <a:latin typeface="Fugue" panose="02000503000000020003"/>
                <a:cs typeface="Circe"/>
              </a:rPr>
              <a:t>Изменение нашего понимания жизни через технологии, способные корректировать гены </a:t>
            </a:r>
            <a:br>
              <a:rPr lang="ru-RU" sz="2800" dirty="0">
                <a:latin typeface="Fugue" panose="02000503000000020003"/>
                <a:cs typeface="Circe"/>
              </a:rPr>
            </a:br>
            <a:r>
              <a:rPr lang="ru-RU" sz="2800" dirty="0">
                <a:latin typeface="Fugue" panose="02000503000000020003"/>
                <a:cs typeface="Circe"/>
              </a:rPr>
              <a:t>и формировать решения </a:t>
            </a:r>
            <a:br>
              <a:rPr lang="ru-RU" sz="2800" dirty="0">
                <a:latin typeface="Fugue" panose="02000503000000020003"/>
                <a:cs typeface="Circe"/>
              </a:rPr>
            </a:br>
            <a:r>
              <a:rPr lang="ru-RU" sz="2800" dirty="0">
                <a:latin typeface="Fugue" panose="02000503000000020003"/>
                <a:cs typeface="Circe"/>
              </a:rPr>
              <a:t>на наноуровне.</a:t>
            </a:r>
          </a:p>
        </p:txBody>
      </p:sp>
      <p:sp>
        <p:nvSpPr>
          <p:cNvPr id="11" name="object 20"/>
          <p:cNvSpPr txBox="1"/>
          <p:nvPr/>
        </p:nvSpPr>
        <p:spPr>
          <a:xfrm>
            <a:off x="12968117" y="5581716"/>
            <a:ext cx="5605633" cy="1338828"/>
          </a:xfrm>
          <a:prstGeom prst="rect">
            <a:avLst/>
          </a:prstGeom>
        </p:spPr>
        <p:txBody>
          <a:bodyPr vert="horz" wrap="square" lIns="0" tIns="45720" rIns="0" bIns="0" rtlCol="0">
            <a:spAutoFit/>
          </a:bodyPr>
          <a:lstStyle/>
          <a:p>
            <a:pPr marL="12700" marR="5080">
              <a:spcBef>
                <a:spcPts val="360"/>
              </a:spcBef>
            </a:pPr>
            <a:r>
              <a:rPr lang="ru-RU" sz="2800" dirty="0">
                <a:latin typeface="Fugue" panose="02000503000000020003"/>
                <a:cs typeface="Circe"/>
              </a:rPr>
              <a:t>Увеличение реактивности, при которой локальные события могут иметь глобальные последствия.</a:t>
            </a:r>
          </a:p>
        </p:txBody>
      </p:sp>
      <p:sp>
        <p:nvSpPr>
          <p:cNvPr id="12" name="Должность">
            <a:extLst>
              <a:ext uri="{FF2B5EF4-FFF2-40B4-BE49-F238E27FC236}">
                <a16:creationId xmlns:a16="http://schemas.microsoft.com/office/drawing/2014/main" id="{7DF32CDD-2E92-D09B-49C5-F17D9E18F5C3}"/>
              </a:ext>
            </a:extLst>
          </p:cNvPr>
          <p:cNvSpPr txBox="1"/>
          <p:nvPr/>
        </p:nvSpPr>
        <p:spPr>
          <a:xfrm>
            <a:off x="6667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Цифровая трансформация </a:t>
            </a:r>
            <a:endParaRPr dirty="0">
              <a:solidFill>
                <a:schemeClr val="bg1"/>
              </a:solidFill>
            </a:endParaRPr>
          </a:p>
        </p:txBody>
      </p:sp>
      <p:sp>
        <p:nvSpPr>
          <p:cNvPr id="16" name="Должность">
            <a:extLst>
              <a:ext uri="{FF2B5EF4-FFF2-40B4-BE49-F238E27FC236}">
                <a16:creationId xmlns:a16="http://schemas.microsoft.com/office/drawing/2014/main" id="{7DF32CDD-2E92-D09B-49C5-F17D9E18F5C3}"/>
              </a:ext>
            </a:extLst>
          </p:cNvPr>
          <p:cNvSpPr txBox="1"/>
          <p:nvPr/>
        </p:nvSpPr>
        <p:spPr>
          <a:xfrm>
            <a:off x="68008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Биотехнологии</a:t>
            </a:r>
            <a:endParaRPr dirty="0">
              <a:solidFill>
                <a:schemeClr val="bg1"/>
              </a:solidFill>
            </a:endParaRPr>
          </a:p>
        </p:txBody>
      </p:sp>
      <p:sp>
        <p:nvSpPr>
          <p:cNvPr id="17" name="Должность">
            <a:extLst>
              <a:ext uri="{FF2B5EF4-FFF2-40B4-BE49-F238E27FC236}">
                <a16:creationId xmlns:a16="http://schemas.microsoft.com/office/drawing/2014/main" id="{7DF32CDD-2E92-D09B-49C5-F17D9E18F5C3}"/>
              </a:ext>
            </a:extLst>
          </p:cNvPr>
          <p:cNvSpPr txBox="1"/>
          <p:nvPr/>
        </p:nvSpPr>
        <p:spPr>
          <a:xfrm>
            <a:off x="129349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err="1">
                <a:solidFill>
                  <a:schemeClr val="bg1"/>
                </a:solidFill>
              </a:rPr>
              <a:t>Волатильная</a:t>
            </a:r>
            <a:r>
              <a:rPr lang="ru-RU" dirty="0">
                <a:solidFill>
                  <a:schemeClr val="bg1"/>
                </a:solidFill>
              </a:rPr>
              <a:t> экономика </a:t>
            </a:r>
            <a:endParaRPr dirty="0">
              <a:solidFill>
                <a:schemeClr val="bg1"/>
              </a:solidFill>
            </a:endParaRPr>
          </a:p>
        </p:txBody>
      </p: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0983" y="3010000"/>
            <a:ext cx="1447133" cy="1436589"/>
          </a:xfrm>
          <a:prstGeom prst="rect">
            <a:avLst/>
          </a:prstGeom>
        </p:spPr>
      </p:pic>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8976" y="3124200"/>
            <a:ext cx="1645115" cy="1322389"/>
          </a:xfrm>
          <a:prstGeom prst="rect">
            <a:avLst/>
          </a:prstGeom>
        </p:spPr>
      </p:pic>
      <p:pic>
        <p:nvPicPr>
          <p:cNvPr id="23" name="Рисунок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7751" y="3107149"/>
            <a:ext cx="1445438" cy="1339439"/>
          </a:xfrm>
          <a:prstGeom prst="rect">
            <a:avLst/>
          </a:prstGeom>
        </p:spPr>
      </p:pic>
    </p:spTree>
    <p:extLst>
      <p:ext uri="{BB962C8B-B14F-4D97-AF65-F5344CB8AC3E}">
        <p14:creationId xmlns:p14="http://schemas.microsoft.com/office/powerpoint/2010/main" val="23242114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008E3-6469-D84E-2358-119370533BCF}"/>
            </a:ext>
          </a:extLst>
        </p:cNvPr>
        <p:cNvGrpSpPr/>
        <p:nvPr/>
      </p:nvGrpSpPr>
      <p:grpSpPr>
        <a:xfrm>
          <a:off x="0" y="0"/>
          <a:ext cx="0" cy="0"/>
          <a:chOff x="0" y="0"/>
          <a:chExt cx="0" cy="0"/>
        </a:xfrm>
      </p:grpSpPr>
      <p:sp>
        <p:nvSpPr>
          <p:cNvPr id="30" name="object 30">
            <a:extLst>
              <a:ext uri="{FF2B5EF4-FFF2-40B4-BE49-F238E27FC236}">
                <a16:creationId xmlns:a16="http://schemas.microsoft.com/office/drawing/2014/main" id="{043DD9E8-A602-7C71-A4FC-DB44B1266638}"/>
              </a:ext>
            </a:extLst>
          </p:cNvPr>
          <p:cNvSpPr txBox="1">
            <a:spLocks/>
          </p:cNvSpPr>
          <p:nvPr/>
        </p:nvSpPr>
        <p:spPr>
          <a:xfrm>
            <a:off x="590550" y="469900"/>
            <a:ext cx="176339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РЕАЛЬНО МЕНЯЕТСЯ МИР. </a:t>
            </a:r>
            <a:r>
              <a:rPr lang="en-US" spc="-10" dirty="0">
                <a:latin typeface="Fugue" panose="02000503000000020003" pitchFamily="2" charset="0"/>
              </a:rPr>
              <a:t/>
            </a:r>
            <a:br>
              <a:rPr lang="en-US" spc="-10" dirty="0">
                <a:latin typeface="Fugue" panose="02000503000000020003" pitchFamily="2" charset="0"/>
              </a:rPr>
            </a:br>
            <a:r>
              <a:rPr lang="ru-RU" spc="-10" dirty="0">
                <a:latin typeface="Fugue" panose="02000503000000020003" pitchFamily="2" charset="0"/>
              </a:rPr>
              <a:t>МЕГАТРЕНДЫ</a:t>
            </a:r>
          </a:p>
        </p:txBody>
      </p:sp>
      <p:sp>
        <p:nvSpPr>
          <p:cNvPr id="9" name="object 16"/>
          <p:cNvSpPr txBox="1"/>
          <p:nvPr/>
        </p:nvSpPr>
        <p:spPr>
          <a:xfrm>
            <a:off x="666751" y="5579951"/>
            <a:ext cx="5638800" cy="1338828"/>
          </a:xfrm>
          <a:prstGeom prst="rect">
            <a:avLst/>
          </a:prstGeom>
        </p:spPr>
        <p:txBody>
          <a:bodyPr vert="horz" wrap="square" lIns="0" tIns="45720" rIns="0" bIns="0" rtlCol="0">
            <a:spAutoFit/>
          </a:bodyPr>
          <a:lstStyle/>
          <a:p>
            <a:pPr marL="12700" marR="217170" algn="l">
              <a:spcBef>
                <a:spcPts val="360"/>
              </a:spcBef>
            </a:pPr>
            <a:r>
              <a:rPr lang="ru-RU" sz="2800" dirty="0">
                <a:latin typeface="Fugue" panose="02000503000000020003"/>
                <a:cs typeface="Circe"/>
              </a:rPr>
              <a:t>Переход к </a:t>
            </a:r>
            <a:r>
              <a:rPr lang="ru-RU" sz="2800" dirty="0" err="1">
                <a:latin typeface="Fugue" panose="02000503000000020003"/>
                <a:cs typeface="Circe"/>
              </a:rPr>
              <a:t>мультиполярному</a:t>
            </a:r>
            <a:r>
              <a:rPr lang="ru-RU" sz="2800" dirty="0">
                <a:latin typeface="Fugue" panose="02000503000000020003"/>
                <a:cs typeface="Circe"/>
              </a:rPr>
              <a:t> миру. Увеличение влияния различных стран в мире.</a:t>
            </a:r>
          </a:p>
        </p:txBody>
      </p:sp>
      <p:sp>
        <p:nvSpPr>
          <p:cNvPr id="10" name="object 18"/>
          <p:cNvSpPr txBox="1"/>
          <p:nvPr/>
        </p:nvSpPr>
        <p:spPr>
          <a:xfrm>
            <a:off x="6855532" y="5580835"/>
            <a:ext cx="5602594" cy="907941"/>
          </a:xfrm>
          <a:prstGeom prst="rect">
            <a:avLst/>
          </a:prstGeom>
        </p:spPr>
        <p:txBody>
          <a:bodyPr vert="horz" wrap="square" lIns="0" tIns="45720" rIns="0" bIns="0" rtlCol="0">
            <a:spAutoFit/>
          </a:bodyPr>
          <a:lstStyle/>
          <a:p>
            <a:pPr marL="12700" marR="5080">
              <a:spcBef>
                <a:spcPts val="360"/>
              </a:spcBef>
            </a:pPr>
            <a:r>
              <a:rPr lang="ru-RU" sz="2800" dirty="0">
                <a:latin typeface="Fugue" panose="02000503000000020003"/>
                <a:cs typeface="Circe"/>
              </a:rPr>
              <a:t>Перераспределение глобальных сил в сторону Азии.</a:t>
            </a:r>
          </a:p>
        </p:txBody>
      </p:sp>
      <p:sp>
        <p:nvSpPr>
          <p:cNvPr id="11" name="object 20"/>
          <p:cNvSpPr txBox="1"/>
          <p:nvPr/>
        </p:nvSpPr>
        <p:spPr>
          <a:xfrm>
            <a:off x="12968117" y="5581716"/>
            <a:ext cx="5605633" cy="1338828"/>
          </a:xfrm>
          <a:prstGeom prst="rect">
            <a:avLst/>
          </a:prstGeom>
        </p:spPr>
        <p:txBody>
          <a:bodyPr vert="horz" wrap="square" lIns="0" tIns="45720" rIns="0" bIns="0" rtlCol="0">
            <a:spAutoFit/>
          </a:bodyPr>
          <a:lstStyle/>
          <a:p>
            <a:pPr marL="12700" marR="5080">
              <a:spcBef>
                <a:spcPts val="360"/>
              </a:spcBef>
            </a:pPr>
            <a:r>
              <a:rPr lang="ru-RU" sz="2800" dirty="0">
                <a:latin typeface="Fugue" panose="02000503000000020003"/>
                <a:cs typeface="Circe"/>
              </a:rPr>
              <a:t>К 2030 году 60% населения будет жить в городах. Вызовы реновации стареющей инфраструктуры.</a:t>
            </a:r>
          </a:p>
        </p:txBody>
      </p:sp>
      <p:sp>
        <p:nvSpPr>
          <p:cNvPr id="12" name="Должность">
            <a:extLst>
              <a:ext uri="{FF2B5EF4-FFF2-40B4-BE49-F238E27FC236}">
                <a16:creationId xmlns:a16="http://schemas.microsoft.com/office/drawing/2014/main" id="{7DF32CDD-2E92-D09B-49C5-F17D9E18F5C3}"/>
              </a:ext>
            </a:extLst>
          </p:cNvPr>
          <p:cNvSpPr txBox="1"/>
          <p:nvPr/>
        </p:nvSpPr>
        <p:spPr>
          <a:xfrm>
            <a:off x="6667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Новый политический мир </a:t>
            </a:r>
            <a:endParaRPr dirty="0">
              <a:solidFill>
                <a:schemeClr val="bg1"/>
              </a:solidFill>
            </a:endParaRPr>
          </a:p>
        </p:txBody>
      </p:sp>
      <p:sp>
        <p:nvSpPr>
          <p:cNvPr id="13" name="Должность">
            <a:extLst>
              <a:ext uri="{FF2B5EF4-FFF2-40B4-BE49-F238E27FC236}">
                <a16:creationId xmlns:a16="http://schemas.microsoft.com/office/drawing/2014/main" id="{7DF32CDD-2E92-D09B-49C5-F17D9E18F5C3}"/>
              </a:ext>
            </a:extLst>
          </p:cNvPr>
          <p:cNvSpPr txBox="1"/>
          <p:nvPr/>
        </p:nvSpPr>
        <p:spPr>
          <a:xfrm>
            <a:off x="68008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Смена глобальных сил </a:t>
            </a:r>
            <a:endParaRPr dirty="0">
              <a:solidFill>
                <a:schemeClr val="bg1"/>
              </a:solidFill>
            </a:endParaRPr>
          </a:p>
        </p:txBody>
      </p:sp>
      <p:sp>
        <p:nvSpPr>
          <p:cNvPr id="14" name="Должность">
            <a:extLst>
              <a:ext uri="{FF2B5EF4-FFF2-40B4-BE49-F238E27FC236}">
                <a16:creationId xmlns:a16="http://schemas.microsoft.com/office/drawing/2014/main" id="{7DF32CDD-2E92-D09B-49C5-F17D9E18F5C3}"/>
              </a:ext>
            </a:extLst>
          </p:cNvPr>
          <p:cNvSpPr txBox="1"/>
          <p:nvPr/>
        </p:nvSpPr>
        <p:spPr>
          <a:xfrm>
            <a:off x="12934950" y="4855277"/>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Урбанизация</a:t>
            </a:r>
          </a:p>
        </p:txBody>
      </p:sp>
      <p:pic>
        <p:nvPicPr>
          <p:cNvPr id="21" name="Рисунок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6199" y="2898776"/>
            <a:ext cx="1536701" cy="1629831"/>
          </a:xfrm>
          <a:prstGeom prst="rect">
            <a:avLst/>
          </a:prstGeom>
        </p:spPr>
      </p:pic>
      <p:grpSp>
        <p:nvGrpSpPr>
          <p:cNvPr id="23" name="Группа 22"/>
          <p:cNvGrpSpPr/>
          <p:nvPr/>
        </p:nvGrpSpPr>
        <p:grpSpPr>
          <a:xfrm>
            <a:off x="8825524" y="2949390"/>
            <a:ext cx="1213826" cy="1507043"/>
            <a:chOff x="8586787" y="7508875"/>
            <a:chExt cx="1176339" cy="1460500"/>
          </a:xfrm>
        </p:grpSpPr>
        <p:sp>
          <p:nvSpPr>
            <p:cNvPr id="24" name="Freeform 152"/>
            <p:cNvSpPr>
              <a:spLocks/>
            </p:cNvSpPr>
            <p:nvPr/>
          </p:nvSpPr>
          <p:spPr bwMode="auto">
            <a:xfrm>
              <a:off x="8586787" y="7775575"/>
              <a:ext cx="28575" cy="1193800"/>
            </a:xfrm>
            <a:custGeom>
              <a:avLst/>
              <a:gdLst>
                <a:gd name="T0" fmla="*/ 15 w 30"/>
                <a:gd name="T1" fmla="*/ 1307 h 1307"/>
                <a:gd name="T2" fmla="*/ 0 w 30"/>
                <a:gd name="T3" fmla="*/ 1292 h 1307"/>
                <a:gd name="T4" fmla="*/ 0 w 30"/>
                <a:gd name="T5" fmla="*/ 15 h 1307"/>
                <a:gd name="T6" fmla="*/ 15 w 30"/>
                <a:gd name="T7" fmla="*/ 0 h 1307"/>
                <a:gd name="T8" fmla="*/ 30 w 30"/>
                <a:gd name="T9" fmla="*/ 15 h 1307"/>
                <a:gd name="T10" fmla="*/ 30 w 30"/>
                <a:gd name="T11" fmla="*/ 1292 h 1307"/>
                <a:gd name="T12" fmla="*/ 15 w 30"/>
                <a:gd name="T13" fmla="*/ 1307 h 1307"/>
              </a:gdLst>
              <a:ahLst/>
              <a:cxnLst>
                <a:cxn ang="0">
                  <a:pos x="T0" y="T1"/>
                </a:cxn>
                <a:cxn ang="0">
                  <a:pos x="T2" y="T3"/>
                </a:cxn>
                <a:cxn ang="0">
                  <a:pos x="T4" y="T5"/>
                </a:cxn>
                <a:cxn ang="0">
                  <a:pos x="T6" y="T7"/>
                </a:cxn>
                <a:cxn ang="0">
                  <a:pos x="T8" y="T9"/>
                </a:cxn>
                <a:cxn ang="0">
                  <a:pos x="T10" y="T11"/>
                </a:cxn>
                <a:cxn ang="0">
                  <a:pos x="T12" y="T13"/>
                </a:cxn>
              </a:cxnLst>
              <a:rect l="0" t="0" r="r" b="b"/>
              <a:pathLst>
                <a:path w="30" h="1307">
                  <a:moveTo>
                    <a:pt x="15" y="1307"/>
                  </a:moveTo>
                  <a:cubicBezTo>
                    <a:pt x="7" y="1307"/>
                    <a:pt x="0" y="1301"/>
                    <a:pt x="0" y="1292"/>
                  </a:cubicBezTo>
                  <a:cubicBezTo>
                    <a:pt x="0" y="15"/>
                    <a:pt x="0" y="15"/>
                    <a:pt x="0" y="15"/>
                  </a:cubicBezTo>
                  <a:cubicBezTo>
                    <a:pt x="0" y="7"/>
                    <a:pt x="7" y="0"/>
                    <a:pt x="15" y="0"/>
                  </a:cubicBezTo>
                  <a:cubicBezTo>
                    <a:pt x="24" y="0"/>
                    <a:pt x="30" y="7"/>
                    <a:pt x="30" y="15"/>
                  </a:cubicBezTo>
                  <a:cubicBezTo>
                    <a:pt x="30" y="1292"/>
                    <a:pt x="30" y="1292"/>
                    <a:pt x="30" y="1292"/>
                  </a:cubicBezTo>
                  <a:cubicBezTo>
                    <a:pt x="30" y="1301"/>
                    <a:pt x="24" y="1307"/>
                    <a:pt x="15" y="13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5" name="Freeform 153"/>
            <p:cNvSpPr>
              <a:spLocks/>
            </p:cNvSpPr>
            <p:nvPr/>
          </p:nvSpPr>
          <p:spPr bwMode="auto">
            <a:xfrm>
              <a:off x="8589963" y="7781925"/>
              <a:ext cx="879475" cy="735013"/>
            </a:xfrm>
            <a:custGeom>
              <a:avLst/>
              <a:gdLst>
                <a:gd name="T0" fmla="*/ 291 w 961"/>
                <a:gd name="T1" fmla="*/ 803 h 803"/>
                <a:gd name="T2" fmla="*/ 283 w 961"/>
                <a:gd name="T3" fmla="*/ 803 h 803"/>
                <a:gd name="T4" fmla="*/ 11 w 961"/>
                <a:gd name="T5" fmla="*/ 751 h 803"/>
                <a:gd name="T6" fmla="*/ 4 w 961"/>
                <a:gd name="T7" fmla="*/ 731 h 803"/>
                <a:gd name="T8" fmla="*/ 24 w 961"/>
                <a:gd name="T9" fmla="*/ 724 h 803"/>
                <a:gd name="T10" fmla="*/ 559 w 961"/>
                <a:gd name="T11" fmla="*/ 715 h 803"/>
                <a:gd name="T12" fmla="*/ 876 w 961"/>
                <a:gd name="T13" fmla="*/ 698 h 803"/>
                <a:gd name="T14" fmla="*/ 931 w 961"/>
                <a:gd name="T15" fmla="*/ 717 h 803"/>
                <a:gd name="T16" fmla="*/ 931 w 961"/>
                <a:gd name="T17" fmla="*/ 82 h 803"/>
                <a:gd name="T18" fmla="*/ 867 w 961"/>
                <a:gd name="T19" fmla="*/ 60 h 803"/>
                <a:gd name="T20" fmla="*/ 574 w 961"/>
                <a:gd name="T21" fmla="*/ 74 h 803"/>
                <a:gd name="T22" fmla="*/ 283 w 961"/>
                <a:gd name="T23" fmla="*/ 136 h 803"/>
                <a:gd name="T24" fmla="*/ 11 w 961"/>
                <a:gd name="T25" fmla="*/ 84 h 803"/>
                <a:gd name="T26" fmla="*/ 4 w 961"/>
                <a:gd name="T27" fmla="*/ 64 h 803"/>
                <a:gd name="T28" fmla="*/ 24 w 961"/>
                <a:gd name="T29" fmla="*/ 57 h 803"/>
                <a:gd name="T30" fmla="*/ 559 w 961"/>
                <a:gd name="T31" fmla="*/ 48 h 803"/>
                <a:gd name="T32" fmla="*/ 876 w 961"/>
                <a:gd name="T33" fmla="*/ 32 h 803"/>
                <a:gd name="T34" fmla="*/ 950 w 961"/>
                <a:gd name="T35" fmla="*/ 57 h 803"/>
                <a:gd name="T36" fmla="*/ 961 w 961"/>
                <a:gd name="T37" fmla="*/ 71 h 803"/>
                <a:gd name="T38" fmla="*/ 961 w 961"/>
                <a:gd name="T39" fmla="*/ 737 h 803"/>
                <a:gd name="T40" fmla="*/ 954 w 961"/>
                <a:gd name="T41" fmla="*/ 749 h 803"/>
                <a:gd name="T42" fmla="*/ 941 w 961"/>
                <a:gd name="T43" fmla="*/ 752 h 803"/>
                <a:gd name="T44" fmla="*/ 867 w 961"/>
                <a:gd name="T45" fmla="*/ 727 h 803"/>
                <a:gd name="T46" fmla="*/ 574 w 961"/>
                <a:gd name="T47" fmla="*/ 740 h 803"/>
                <a:gd name="T48" fmla="*/ 291 w 961"/>
                <a:gd name="T49" fmla="*/ 803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1" h="803">
                  <a:moveTo>
                    <a:pt x="291" y="803"/>
                  </a:moveTo>
                  <a:cubicBezTo>
                    <a:pt x="288" y="803"/>
                    <a:pt x="286" y="803"/>
                    <a:pt x="283" y="803"/>
                  </a:cubicBezTo>
                  <a:cubicBezTo>
                    <a:pt x="177" y="802"/>
                    <a:pt x="73" y="782"/>
                    <a:pt x="11" y="751"/>
                  </a:cubicBezTo>
                  <a:cubicBezTo>
                    <a:pt x="3" y="747"/>
                    <a:pt x="0" y="738"/>
                    <a:pt x="4" y="731"/>
                  </a:cubicBezTo>
                  <a:cubicBezTo>
                    <a:pt x="8" y="723"/>
                    <a:pt x="17" y="720"/>
                    <a:pt x="24" y="724"/>
                  </a:cubicBezTo>
                  <a:cubicBezTo>
                    <a:pt x="136" y="780"/>
                    <a:pt x="416" y="801"/>
                    <a:pt x="559" y="715"/>
                  </a:cubicBezTo>
                  <a:cubicBezTo>
                    <a:pt x="638" y="667"/>
                    <a:pt x="800" y="673"/>
                    <a:pt x="876" y="698"/>
                  </a:cubicBezTo>
                  <a:cubicBezTo>
                    <a:pt x="931" y="717"/>
                    <a:pt x="931" y="717"/>
                    <a:pt x="931" y="717"/>
                  </a:cubicBezTo>
                  <a:cubicBezTo>
                    <a:pt x="931" y="82"/>
                    <a:pt x="931" y="82"/>
                    <a:pt x="931" y="82"/>
                  </a:cubicBezTo>
                  <a:cubicBezTo>
                    <a:pt x="867" y="60"/>
                    <a:pt x="867" y="60"/>
                    <a:pt x="867" y="60"/>
                  </a:cubicBezTo>
                  <a:cubicBezTo>
                    <a:pt x="797" y="37"/>
                    <a:pt x="645" y="31"/>
                    <a:pt x="574" y="74"/>
                  </a:cubicBezTo>
                  <a:cubicBezTo>
                    <a:pt x="506" y="115"/>
                    <a:pt x="403" y="137"/>
                    <a:pt x="283" y="136"/>
                  </a:cubicBezTo>
                  <a:cubicBezTo>
                    <a:pt x="177" y="135"/>
                    <a:pt x="73" y="115"/>
                    <a:pt x="11" y="84"/>
                  </a:cubicBezTo>
                  <a:cubicBezTo>
                    <a:pt x="3" y="81"/>
                    <a:pt x="0" y="72"/>
                    <a:pt x="4" y="64"/>
                  </a:cubicBezTo>
                  <a:cubicBezTo>
                    <a:pt x="8" y="57"/>
                    <a:pt x="17" y="54"/>
                    <a:pt x="24" y="57"/>
                  </a:cubicBezTo>
                  <a:cubicBezTo>
                    <a:pt x="136" y="114"/>
                    <a:pt x="416" y="135"/>
                    <a:pt x="559" y="48"/>
                  </a:cubicBezTo>
                  <a:cubicBezTo>
                    <a:pt x="638" y="0"/>
                    <a:pt x="800" y="6"/>
                    <a:pt x="876" y="32"/>
                  </a:cubicBezTo>
                  <a:cubicBezTo>
                    <a:pt x="950" y="57"/>
                    <a:pt x="950" y="57"/>
                    <a:pt x="950" y="57"/>
                  </a:cubicBezTo>
                  <a:cubicBezTo>
                    <a:pt x="956" y="59"/>
                    <a:pt x="961" y="64"/>
                    <a:pt x="961" y="71"/>
                  </a:cubicBezTo>
                  <a:cubicBezTo>
                    <a:pt x="961" y="737"/>
                    <a:pt x="961" y="737"/>
                    <a:pt x="961" y="737"/>
                  </a:cubicBezTo>
                  <a:cubicBezTo>
                    <a:pt x="961" y="742"/>
                    <a:pt x="958" y="747"/>
                    <a:pt x="954" y="749"/>
                  </a:cubicBezTo>
                  <a:cubicBezTo>
                    <a:pt x="950" y="752"/>
                    <a:pt x="945" y="753"/>
                    <a:pt x="941" y="752"/>
                  </a:cubicBezTo>
                  <a:cubicBezTo>
                    <a:pt x="867" y="727"/>
                    <a:pt x="867" y="727"/>
                    <a:pt x="867" y="727"/>
                  </a:cubicBezTo>
                  <a:cubicBezTo>
                    <a:pt x="797" y="704"/>
                    <a:pt x="645" y="697"/>
                    <a:pt x="574" y="740"/>
                  </a:cubicBezTo>
                  <a:cubicBezTo>
                    <a:pt x="508" y="781"/>
                    <a:pt x="407" y="803"/>
                    <a:pt x="291" y="8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6" name="Freeform 154"/>
            <p:cNvSpPr>
              <a:spLocks/>
            </p:cNvSpPr>
            <p:nvPr/>
          </p:nvSpPr>
          <p:spPr bwMode="auto">
            <a:xfrm>
              <a:off x="8678863" y="8482013"/>
              <a:ext cx="26988" cy="388938"/>
            </a:xfrm>
            <a:custGeom>
              <a:avLst/>
              <a:gdLst>
                <a:gd name="T0" fmla="*/ 0 w 30"/>
                <a:gd name="T1" fmla="*/ 0 h 426"/>
                <a:gd name="T2" fmla="*/ 0 w 30"/>
                <a:gd name="T3" fmla="*/ 411 h 426"/>
                <a:gd name="T4" fmla="*/ 15 w 30"/>
                <a:gd name="T5" fmla="*/ 426 h 426"/>
                <a:gd name="T6" fmla="*/ 30 w 30"/>
                <a:gd name="T7" fmla="*/ 411 h 426"/>
                <a:gd name="T8" fmla="*/ 30 w 30"/>
                <a:gd name="T9" fmla="*/ 7 h 426"/>
                <a:gd name="T10" fmla="*/ 0 w 30"/>
                <a:gd name="T11" fmla="*/ 0 h 426"/>
              </a:gdLst>
              <a:ahLst/>
              <a:cxnLst>
                <a:cxn ang="0">
                  <a:pos x="T0" y="T1"/>
                </a:cxn>
                <a:cxn ang="0">
                  <a:pos x="T2" y="T3"/>
                </a:cxn>
                <a:cxn ang="0">
                  <a:pos x="T4" y="T5"/>
                </a:cxn>
                <a:cxn ang="0">
                  <a:pos x="T6" y="T7"/>
                </a:cxn>
                <a:cxn ang="0">
                  <a:pos x="T8" y="T9"/>
                </a:cxn>
                <a:cxn ang="0">
                  <a:pos x="T10" y="T11"/>
                </a:cxn>
              </a:cxnLst>
              <a:rect l="0" t="0" r="r" b="b"/>
              <a:pathLst>
                <a:path w="30" h="426">
                  <a:moveTo>
                    <a:pt x="0" y="0"/>
                  </a:moveTo>
                  <a:cubicBezTo>
                    <a:pt x="0" y="411"/>
                    <a:pt x="0" y="411"/>
                    <a:pt x="0" y="411"/>
                  </a:cubicBezTo>
                  <a:cubicBezTo>
                    <a:pt x="0" y="419"/>
                    <a:pt x="6" y="426"/>
                    <a:pt x="15" y="426"/>
                  </a:cubicBezTo>
                  <a:cubicBezTo>
                    <a:pt x="23" y="426"/>
                    <a:pt x="30" y="419"/>
                    <a:pt x="30" y="411"/>
                  </a:cubicBezTo>
                  <a:cubicBezTo>
                    <a:pt x="30" y="7"/>
                    <a:pt x="30" y="7"/>
                    <a:pt x="30" y="7"/>
                  </a:cubicBezTo>
                  <a:cubicBezTo>
                    <a:pt x="19" y="5"/>
                    <a:pt x="9" y="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7" name="Freeform 155"/>
            <p:cNvSpPr>
              <a:spLocks/>
            </p:cNvSpPr>
            <p:nvPr/>
          </p:nvSpPr>
          <p:spPr bwMode="auto">
            <a:xfrm>
              <a:off x="8777288" y="8499475"/>
              <a:ext cx="26988" cy="282575"/>
            </a:xfrm>
            <a:custGeom>
              <a:avLst/>
              <a:gdLst>
                <a:gd name="T0" fmla="*/ 0 w 30"/>
                <a:gd name="T1" fmla="*/ 0 h 309"/>
                <a:gd name="T2" fmla="*/ 0 w 30"/>
                <a:gd name="T3" fmla="*/ 294 h 309"/>
                <a:gd name="T4" fmla="*/ 15 w 30"/>
                <a:gd name="T5" fmla="*/ 309 h 309"/>
                <a:gd name="T6" fmla="*/ 30 w 30"/>
                <a:gd name="T7" fmla="*/ 294 h 309"/>
                <a:gd name="T8" fmla="*/ 30 w 30"/>
                <a:gd name="T9" fmla="*/ 2 h 309"/>
                <a:gd name="T10" fmla="*/ 0 w 30"/>
                <a:gd name="T11" fmla="*/ 0 h 309"/>
              </a:gdLst>
              <a:ahLst/>
              <a:cxnLst>
                <a:cxn ang="0">
                  <a:pos x="T0" y="T1"/>
                </a:cxn>
                <a:cxn ang="0">
                  <a:pos x="T2" y="T3"/>
                </a:cxn>
                <a:cxn ang="0">
                  <a:pos x="T4" y="T5"/>
                </a:cxn>
                <a:cxn ang="0">
                  <a:pos x="T6" y="T7"/>
                </a:cxn>
                <a:cxn ang="0">
                  <a:pos x="T8" y="T9"/>
                </a:cxn>
                <a:cxn ang="0">
                  <a:pos x="T10" y="T11"/>
                </a:cxn>
              </a:cxnLst>
              <a:rect l="0" t="0" r="r" b="b"/>
              <a:pathLst>
                <a:path w="30" h="309">
                  <a:moveTo>
                    <a:pt x="0" y="0"/>
                  </a:moveTo>
                  <a:cubicBezTo>
                    <a:pt x="0" y="294"/>
                    <a:pt x="0" y="294"/>
                    <a:pt x="0" y="294"/>
                  </a:cubicBezTo>
                  <a:cubicBezTo>
                    <a:pt x="0" y="302"/>
                    <a:pt x="7" y="309"/>
                    <a:pt x="15" y="309"/>
                  </a:cubicBezTo>
                  <a:cubicBezTo>
                    <a:pt x="23" y="309"/>
                    <a:pt x="30" y="302"/>
                    <a:pt x="30" y="294"/>
                  </a:cubicBezTo>
                  <a:cubicBezTo>
                    <a:pt x="30" y="2"/>
                    <a:pt x="30" y="2"/>
                    <a:pt x="30" y="2"/>
                  </a:cubicBezTo>
                  <a:cubicBezTo>
                    <a:pt x="20" y="1"/>
                    <a:pt x="10" y="1"/>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 name="Freeform 156"/>
            <p:cNvSpPr>
              <a:spLocks noEditPoints="1"/>
            </p:cNvSpPr>
            <p:nvPr/>
          </p:nvSpPr>
          <p:spPr bwMode="auto">
            <a:xfrm>
              <a:off x="8678863" y="7508875"/>
              <a:ext cx="1084263" cy="863600"/>
            </a:xfrm>
            <a:custGeom>
              <a:avLst/>
              <a:gdLst>
                <a:gd name="T0" fmla="*/ 1099 w 1184"/>
                <a:gd name="T1" fmla="*/ 41 h 944"/>
                <a:gd name="T2" fmla="*/ 251 w 1184"/>
                <a:gd name="T3" fmla="*/ 68 h 944"/>
                <a:gd name="T4" fmla="*/ 236 w 1184"/>
                <a:gd name="T5" fmla="*/ 0 h 944"/>
                <a:gd name="T6" fmla="*/ 221 w 1184"/>
                <a:gd name="T7" fmla="*/ 179 h 944"/>
                <a:gd name="T8" fmla="*/ 138 w 1184"/>
                <a:gd name="T9" fmla="*/ 99 h 944"/>
                <a:gd name="T10" fmla="*/ 108 w 1184"/>
                <a:gd name="T11" fmla="*/ 99 h 944"/>
                <a:gd name="T12" fmla="*/ 30 w 1184"/>
                <a:gd name="T13" fmla="*/ 250 h 944"/>
                <a:gd name="T14" fmla="*/ 15 w 1184"/>
                <a:gd name="T15" fmla="*/ 183 h 944"/>
                <a:gd name="T16" fmla="*/ 0 w 1184"/>
                <a:gd name="T17" fmla="*/ 398 h 944"/>
                <a:gd name="T18" fmla="*/ 30 w 1184"/>
                <a:gd name="T19" fmla="*/ 283 h 944"/>
                <a:gd name="T20" fmla="*/ 576 w 1184"/>
                <a:gd name="T21" fmla="*/ 265 h 944"/>
                <a:gd name="T22" fmla="*/ 932 w 1184"/>
                <a:gd name="T23" fmla="*/ 272 h 944"/>
                <a:gd name="T24" fmla="*/ 878 w 1184"/>
                <a:gd name="T25" fmla="*/ 889 h 944"/>
                <a:gd name="T26" fmla="*/ 849 w 1184"/>
                <a:gd name="T27" fmla="*/ 912 h 944"/>
                <a:gd name="T28" fmla="*/ 942 w 1184"/>
                <a:gd name="T29" fmla="*/ 942 h 944"/>
                <a:gd name="T30" fmla="*/ 962 w 1184"/>
                <a:gd name="T31" fmla="*/ 928 h 944"/>
                <a:gd name="T32" fmla="*/ 977 w 1184"/>
                <a:gd name="T33" fmla="*/ 819 h 944"/>
                <a:gd name="T34" fmla="*/ 1064 w 1184"/>
                <a:gd name="T35" fmla="*/ 842 h 944"/>
                <a:gd name="T36" fmla="*/ 1070 w 1184"/>
                <a:gd name="T37" fmla="*/ 730 h 944"/>
                <a:gd name="T38" fmla="*/ 1164 w 1184"/>
                <a:gd name="T39" fmla="*/ 760 h 944"/>
                <a:gd name="T40" fmla="*/ 1184 w 1184"/>
                <a:gd name="T41" fmla="*/ 746 h 944"/>
                <a:gd name="T42" fmla="*/ 1173 w 1184"/>
                <a:gd name="T43" fmla="*/ 65 h 944"/>
                <a:gd name="T44" fmla="*/ 986 w 1184"/>
                <a:gd name="T45" fmla="*/ 791 h 944"/>
                <a:gd name="T46" fmla="*/ 962 w 1184"/>
                <a:gd name="T47" fmla="*/ 262 h 944"/>
                <a:gd name="T48" fmla="*/ 878 w 1184"/>
                <a:gd name="T49" fmla="*/ 223 h 944"/>
                <a:gd name="T50" fmla="*/ 138 w 1184"/>
                <a:gd name="T51" fmla="*/ 283 h 944"/>
                <a:gd name="T52" fmla="*/ 393 w 1184"/>
                <a:gd name="T53" fmla="*/ 228 h 944"/>
                <a:gd name="T54" fmla="*/ 977 w 1184"/>
                <a:gd name="T55" fmla="*/ 153 h 944"/>
                <a:gd name="T56" fmla="*/ 1040 w 1184"/>
                <a:gd name="T57" fmla="*/ 809 h 944"/>
                <a:gd name="T58" fmla="*/ 1099 w 1184"/>
                <a:gd name="T59" fmla="*/ 707 h 944"/>
                <a:gd name="T60" fmla="*/ 1070 w 1184"/>
                <a:gd name="T61" fmla="*/ 163 h 944"/>
                <a:gd name="T62" fmla="*/ 986 w 1184"/>
                <a:gd name="T63" fmla="*/ 124 h 944"/>
                <a:gd name="T64" fmla="*/ 251 w 1184"/>
                <a:gd name="T65" fmla="*/ 185 h 944"/>
                <a:gd name="T66" fmla="*/ 506 w 1184"/>
                <a:gd name="T67" fmla="*/ 145 h 944"/>
                <a:gd name="T68" fmla="*/ 1090 w 1184"/>
                <a:gd name="T69" fmla="*/ 69 h 944"/>
                <a:gd name="T70" fmla="*/ 1154 w 1184"/>
                <a:gd name="T71" fmla="*/ 725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84" h="944">
                  <a:moveTo>
                    <a:pt x="1173" y="65"/>
                  </a:moveTo>
                  <a:cubicBezTo>
                    <a:pt x="1099" y="41"/>
                    <a:pt x="1099" y="41"/>
                    <a:pt x="1099" y="41"/>
                  </a:cubicBezTo>
                  <a:cubicBezTo>
                    <a:pt x="1023" y="15"/>
                    <a:pt x="861" y="9"/>
                    <a:pt x="782" y="57"/>
                  </a:cubicBezTo>
                  <a:cubicBezTo>
                    <a:pt x="640" y="142"/>
                    <a:pt x="365" y="123"/>
                    <a:pt x="251" y="68"/>
                  </a:cubicBezTo>
                  <a:cubicBezTo>
                    <a:pt x="251" y="15"/>
                    <a:pt x="251" y="15"/>
                    <a:pt x="251" y="15"/>
                  </a:cubicBezTo>
                  <a:cubicBezTo>
                    <a:pt x="251" y="7"/>
                    <a:pt x="245" y="0"/>
                    <a:pt x="236" y="0"/>
                  </a:cubicBezTo>
                  <a:cubicBezTo>
                    <a:pt x="228" y="0"/>
                    <a:pt x="221" y="7"/>
                    <a:pt x="221" y="15"/>
                  </a:cubicBezTo>
                  <a:cubicBezTo>
                    <a:pt x="221" y="179"/>
                    <a:pt x="221" y="179"/>
                    <a:pt x="221" y="179"/>
                  </a:cubicBezTo>
                  <a:cubicBezTo>
                    <a:pt x="189" y="172"/>
                    <a:pt x="160" y="162"/>
                    <a:pt x="138" y="152"/>
                  </a:cubicBezTo>
                  <a:cubicBezTo>
                    <a:pt x="138" y="99"/>
                    <a:pt x="138" y="99"/>
                    <a:pt x="138" y="99"/>
                  </a:cubicBezTo>
                  <a:cubicBezTo>
                    <a:pt x="138" y="91"/>
                    <a:pt x="131" y="84"/>
                    <a:pt x="123" y="84"/>
                  </a:cubicBezTo>
                  <a:cubicBezTo>
                    <a:pt x="115" y="84"/>
                    <a:pt x="108" y="91"/>
                    <a:pt x="108" y="99"/>
                  </a:cubicBezTo>
                  <a:cubicBezTo>
                    <a:pt x="108" y="276"/>
                    <a:pt x="108" y="276"/>
                    <a:pt x="108" y="276"/>
                  </a:cubicBezTo>
                  <a:cubicBezTo>
                    <a:pt x="78" y="269"/>
                    <a:pt x="51" y="260"/>
                    <a:pt x="30" y="250"/>
                  </a:cubicBezTo>
                  <a:cubicBezTo>
                    <a:pt x="30" y="198"/>
                    <a:pt x="30" y="198"/>
                    <a:pt x="30" y="198"/>
                  </a:cubicBezTo>
                  <a:cubicBezTo>
                    <a:pt x="30" y="189"/>
                    <a:pt x="23" y="183"/>
                    <a:pt x="15" y="183"/>
                  </a:cubicBezTo>
                  <a:cubicBezTo>
                    <a:pt x="6" y="183"/>
                    <a:pt x="0" y="189"/>
                    <a:pt x="0" y="198"/>
                  </a:cubicBezTo>
                  <a:cubicBezTo>
                    <a:pt x="0" y="398"/>
                    <a:pt x="0" y="398"/>
                    <a:pt x="0" y="398"/>
                  </a:cubicBezTo>
                  <a:cubicBezTo>
                    <a:pt x="9" y="400"/>
                    <a:pt x="19" y="403"/>
                    <a:pt x="30" y="405"/>
                  </a:cubicBezTo>
                  <a:cubicBezTo>
                    <a:pt x="30" y="283"/>
                    <a:pt x="30" y="283"/>
                    <a:pt x="30" y="283"/>
                  </a:cubicBezTo>
                  <a:cubicBezTo>
                    <a:pt x="93" y="309"/>
                    <a:pt x="188" y="326"/>
                    <a:pt x="284" y="327"/>
                  </a:cubicBezTo>
                  <a:cubicBezTo>
                    <a:pt x="404" y="328"/>
                    <a:pt x="508" y="306"/>
                    <a:pt x="576" y="265"/>
                  </a:cubicBezTo>
                  <a:cubicBezTo>
                    <a:pt x="647" y="221"/>
                    <a:pt x="799" y="228"/>
                    <a:pt x="868" y="251"/>
                  </a:cubicBezTo>
                  <a:cubicBezTo>
                    <a:pt x="932" y="272"/>
                    <a:pt x="932" y="272"/>
                    <a:pt x="932" y="272"/>
                  </a:cubicBezTo>
                  <a:cubicBezTo>
                    <a:pt x="932" y="907"/>
                    <a:pt x="932" y="907"/>
                    <a:pt x="932" y="907"/>
                  </a:cubicBezTo>
                  <a:cubicBezTo>
                    <a:pt x="878" y="889"/>
                    <a:pt x="878" y="889"/>
                    <a:pt x="878" y="889"/>
                  </a:cubicBezTo>
                  <a:cubicBezTo>
                    <a:pt x="869" y="886"/>
                    <a:pt x="859" y="884"/>
                    <a:pt x="849" y="881"/>
                  </a:cubicBezTo>
                  <a:cubicBezTo>
                    <a:pt x="849" y="912"/>
                    <a:pt x="849" y="912"/>
                    <a:pt x="849" y="912"/>
                  </a:cubicBezTo>
                  <a:cubicBezTo>
                    <a:pt x="856" y="914"/>
                    <a:pt x="862" y="916"/>
                    <a:pt x="868" y="918"/>
                  </a:cubicBezTo>
                  <a:cubicBezTo>
                    <a:pt x="942" y="942"/>
                    <a:pt x="942" y="942"/>
                    <a:pt x="942" y="942"/>
                  </a:cubicBezTo>
                  <a:cubicBezTo>
                    <a:pt x="947" y="944"/>
                    <a:pt x="952" y="943"/>
                    <a:pt x="956" y="940"/>
                  </a:cubicBezTo>
                  <a:cubicBezTo>
                    <a:pt x="960" y="937"/>
                    <a:pt x="962" y="933"/>
                    <a:pt x="962" y="928"/>
                  </a:cubicBezTo>
                  <a:cubicBezTo>
                    <a:pt x="962" y="815"/>
                    <a:pt x="962" y="815"/>
                    <a:pt x="962" y="815"/>
                  </a:cubicBezTo>
                  <a:cubicBezTo>
                    <a:pt x="967" y="816"/>
                    <a:pt x="972" y="818"/>
                    <a:pt x="977" y="819"/>
                  </a:cubicBezTo>
                  <a:cubicBezTo>
                    <a:pt x="1051" y="844"/>
                    <a:pt x="1051" y="844"/>
                    <a:pt x="1051" y="844"/>
                  </a:cubicBezTo>
                  <a:cubicBezTo>
                    <a:pt x="1055" y="845"/>
                    <a:pt x="1060" y="845"/>
                    <a:pt x="1064" y="842"/>
                  </a:cubicBezTo>
                  <a:cubicBezTo>
                    <a:pt x="1068" y="839"/>
                    <a:pt x="1070" y="834"/>
                    <a:pt x="1070" y="830"/>
                  </a:cubicBezTo>
                  <a:cubicBezTo>
                    <a:pt x="1070" y="730"/>
                    <a:pt x="1070" y="730"/>
                    <a:pt x="1070" y="730"/>
                  </a:cubicBezTo>
                  <a:cubicBezTo>
                    <a:pt x="1077" y="732"/>
                    <a:pt x="1084" y="733"/>
                    <a:pt x="1090" y="735"/>
                  </a:cubicBezTo>
                  <a:cubicBezTo>
                    <a:pt x="1164" y="760"/>
                    <a:pt x="1164" y="760"/>
                    <a:pt x="1164" y="760"/>
                  </a:cubicBezTo>
                  <a:cubicBezTo>
                    <a:pt x="1168" y="762"/>
                    <a:pt x="1173" y="761"/>
                    <a:pt x="1177" y="758"/>
                  </a:cubicBezTo>
                  <a:cubicBezTo>
                    <a:pt x="1181" y="755"/>
                    <a:pt x="1184" y="751"/>
                    <a:pt x="1184" y="746"/>
                  </a:cubicBezTo>
                  <a:cubicBezTo>
                    <a:pt x="1184" y="79"/>
                    <a:pt x="1184" y="79"/>
                    <a:pt x="1184" y="79"/>
                  </a:cubicBezTo>
                  <a:cubicBezTo>
                    <a:pt x="1184" y="73"/>
                    <a:pt x="1179" y="67"/>
                    <a:pt x="1173" y="65"/>
                  </a:cubicBezTo>
                  <a:close/>
                  <a:moveTo>
                    <a:pt x="1040" y="809"/>
                  </a:moveTo>
                  <a:cubicBezTo>
                    <a:pt x="986" y="791"/>
                    <a:pt x="986" y="791"/>
                    <a:pt x="986" y="791"/>
                  </a:cubicBezTo>
                  <a:cubicBezTo>
                    <a:pt x="979" y="788"/>
                    <a:pt x="971" y="786"/>
                    <a:pt x="962" y="784"/>
                  </a:cubicBezTo>
                  <a:cubicBezTo>
                    <a:pt x="962" y="262"/>
                    <a:pt x="962" y="262"/>
                    <a:pt x="962" y="262"/>
                  </a:cubicBezTo>
                  <a:cubicBezTo>
                    <a:pt x="962" y="255"/>
                    <a:pt x="958" y="249"/>
                    <a:pt x="952" y="247"/>
                  </a:cubicBezTo>
                  <a:cubicBezTo>
                    <a:pt x="878" y="223"/>
                    <a:pt x="878" y="223"/>
                    <a:pt x="878" y="223"/>
                  </a:cubicBezTo>
                  <a:cubicBezTo>
                    <a:pt x="801" y="197"/>
                    <a:pt x="639" y="191"/>
                    <a:pt x="560" y="239"/>
                  </a:cubicBezTo>
                  <a:cubicBezTo>
                    <a:pt x="453" y="304"/>
                    <a:pt x="270" y="308"/>
                    <a:pt x="138" y="283"/>
                  </a:cubicBezTo>
                  <a:cubicBezTo>
                    <a:pt x="138" y="184"/>
                    <a:pt x="138" y="184"/>
                    <a:pt x="138" y="184"/>
                  </a:cubicBezTo>
                  <a:cubicBezTo>
                    <a:pt x="201" y="211"/>
                    <a:pt x="296" y="228"/>
                    <a:pt x="393" y="228"/>
                  </a:cubicBezTo>
                  <a:cubicBezTo>
                    <a:pt x="512" y="230"/>
                    <a:pt x="616" y="207"/>
                    <a:pt x="684" y="166"/>
                  </a:cubicBezTo>
                  <a:cubicBezTo>
                    <a:pt x="755" y="123"/>
                    <a:pt x="907" y="130"/>
                    <a:pt x="977" y="153"/>
                  </a:cubicBezTo>
                  <a:cubicBezTo>
                    <a:pt x="1040" y="174"/>
                    <a:pt x="1040" y="174"/>
                    <a:pt x="1040" y="174"/>
                  </a:cubicBezTo>
                  <a:lnTo>
                    <a:pt x="1040" y="809"/>
                  </a:lnTo>
                  <a:close/>
                  <a:moveTo>
                    <a:pt x="1154" y="725"/>
                  </a:moveTo>
                  <a:cubicBezTo>
                    <a:pt x="1099" y="707"/>
                    <a:pt x="1099" y="707"/>
                    <a:pt x="1099" y="707"/>
                  </a:cubicBezTo>
                  <a:cubicBezTo>
                    <a:pt x="1091" y="704"/>
                    <a:pt x="1081" y="701"/>
                    <a:pt x="1070" y="699"/>
                  </a:cubicBezTo>
                  <a:cubicBezTo>
                    <a:pt x="1070" y="163"/>
                    <a:pt x="1070" y="163"/>
                    <a:pt x="1070" y="163"/>
                  </a:cubicBezTo>
                  <a:cubicBezTo>
                    <a:pt x="1070" y="157"/>
                    <a:pt x="1066" y="151"/>
                    <a:pt x="1060" y="149"/>
                  </a:cubicBezTo>
                  <a:cubicBezTo>
                    <a:pt x="986" y="124"/>
                    <a:pt x="986" y="124"/>
                    <a:pt x="986" y="124"/>
                  </a:cubicBezTo>
                  <a:cubicBezTo>
                    <a:pt x="910" y="99"/>
                    <a:pt x="748" y="92"/>
                    <a:pt x="668" y="140"/>
                  </a:cubicBezTo>
                  <a:cubicBezTo>
                    <a:pt x="563" y="204"/>
                    <a:pt x="383" y="210"/>
                    <a:pt x="251" y="185"/>
                  </a:cubicBezTo>
                  <a:cubicBezTo>
                    <a:pt x="251" y="101"/>
                    <a:pt x="251" y="101"/>
                    <a:pt x="251" y="101"/>
                  </a:cubicBezTo>
                  <a:cubicBezTo>
                    <a:pt x="314" y="127"/>
                    <a:pt x="409" y="144"/>
                    <a:pt x="506" y="145"/>
                  </a:cubicBezTo>
                  <a:cubicBezTo>
                    <a:pt x="626" y="146"/>
                    <a:pt x="729" y="124"/>
                    <a:pt x="797" y="82"/>
                  </a:cubicBezTo>
                  <a:cubicBezTo>
                    <a:pt x="868" y="39"/>
                    <a:pt x="1020" y="46"/>
                    <a:pt x="1090" y="69"/>
                  </a:cubicBezTo>
                  <a:cubicBezTo>
                    <a:pt x="1154" y="90"/>
                    <a:pt x="1154" y="90"/>
                    <a:pt x="1154" y="90"/>
                  </a:cubicBezTo>
                  <a:lnTo>
                    <a:pt x="1154" y="7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 name="Freeform 157"/>
            <p:cNvSpPr>
              <a:spLocks/>
            </p:cNvSpPr>
            <p:nvPr/>
          </p:nvSpPr>
          <p:spPr bwMode="auto">
            <a:xfrm>
              <a:off x="8880475" y="8501063"/>
              <a:ext cx="26988" cy="203200"/>
            </a:xfrm>
            <a:custGeom>
              <a:avLst/>
              <a:gdLst>
                <a:gd name="T0" fmla="*/ 0 w 30"/>
                <a:gd name="T1" fmla="*/ 1 h 223"/>
                <a:gd name="T2" fmla="*/ 0 w 30"/>
                <a:gd name="T3" fmla="*/ 208 h 223"/>
                <a:gd name="T4" fmla="*/ 15 w 30"/>
                <a:gd name="T5" fmla="*/ 223 h 223"/>
                <a:gd name="T6" fmla="*/ 30 w 30"/>
                <a:gd name="T7" fmla="*/ 208 h 223"/>
                <a:gd name="T8" fmla="*/ 30 w 30"/>
                <a:gd name="T9" fmla="*/ 0 h 223"/>
                <a:gd name="T10" fmla="*/ 0 w 30"/>
                <a:gd name="T11" fmla="*/ 1 h 223"/>
              </a:gdLst>
              <a:ahLst/>
              <a:cxnLst>
                <a:cxn ang="0">
                  <a:pos x="T0" y="T1"/>
                </a:cxn>
                <a:cxn ang="0">
                  <a:pos x="T2" y="T3"/>
                </a:cxn>
                <a:cxn ang="0">
                  <a:pos x="T4" y="T5"/>
                </a:cxn>
                <a:cxn ang="0">
                  <a:pos x="T6" y="T7"/>
                </a:cxn>
                <a:cxn ang="0">
                  <a:pos x="T8" y="T9"/>
                </a:cxn>
                <a:cxn ang="0">
                  <a:pos x="T10" y="T11"/>
                </a:cxn>
              </a:cxnLst>
              <a:rect l="0" t="0" r="r" b="b"/>
              <a:pathLst>
                <a:path w="30" h="223">
                  <a:moveTo>
                    <a:pt x="0" y="1"/>
                  </a:moveTo>
                  <a:cubicBezTo>
                    <a:pt x="0" y="208"/>
                    <a:pt x="0" y="208"/>
                    <a:pt x="0" y="208"/>
                  </a:cubicBezTo>
                  <a:cubicBezTo>
                    <a:pt x="0" y="216"/>
                    <a:pt x="7" y="223"/>
                    <a:pt x="15" y="223"/>
                  </a:cubicBezTo>
                  <a:cubicBezTo>
                    <a:pt x="24" y="223"/>
                    <a:pt x="30" y="216"/>
                    <a:pt x="30" y="208"/>
                  </a:cubicBezTo>
                  <a:cubicBezTo>
                    <a:pt x="30" y="0"/>
                    <a:pt x="30" y="0"/>
                    <a:pt x="30" y="0"/>
                  </a:cubicBezTo>
                  <a:cubicBezTo>
                    <a:pt x="20" y="0"/>
                    <a:pt x="1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67" name="Группа 66"/>
          <p:cNvGrpSpPr/>
          <p:nvPr/>
        </p:nvGrpSpPr>
        <p:grpSpPr>
          <a:xfrm>
            <a:off x="14720598" y="2895554"/>
            <a:ext cx="1719552" cy="1520239"/>
            <a:chOff x="5914986" y="774192"/>
            <a:chExt cx="1050334" cy="928590"/>
          </a:xfrm>
        </p:grpSpPr>
        <p:sp>
          <p:nvSpPr>
            <p:cNvPr id="68" name="Freeform 540"/>
            <p:cNvSpPr>
              <a:spLocks/>
            </p:cNvSpPr>
            <p:nvPr/>
          </p:nvSpPr>
          <p:spPr bwMode="auto">
            <a:xfrm>
              <a:off x="6652608" y="1225357"/>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3"/>
                    <a:pt x="7" y="30"/>
                    <a:pt x="15" y="30"/>
                  </a:cubicBezTo>
                  <a:cubicBezTo>
                    <a:pt x="64" y="30"/>
                    <a:pt x="64" y="30"/>
                    <a:pt x="64" y="30"/>
                  </a:cubicBezTo>
                  <a:cubicBezTo>
                    <a:pt x="72" y="30"/>
                    <a:pt x="79" y="23"/>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69" name="Freeform 541"/>
            <p:cNvSpPr>
              <a:spLocks/>
            </p:cNvSpPr>
            <p:nvPr/>
          </p:nvSpPr>
          <p:spPr bwMode="auto">
            <a:xfrm>
              <a:off x="6652608" y="1289811"/>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3"/>
                    <a:pt x="7" y="30"/>
                    <a:pt x="15" y="30"/>
                  </a:cubicBezTo>
                  <a:cubicBezTo>
                    <a:pt x="64" y="30"/>
                    <a:pt x="64" y="30"/>
                    <a:pt x="64" y="30"/>
                  </a:cubicBezTo>
                  <a:cubicBezTo>
                    <a:pt x="72" y="30"/>
                    <a:pt x="79" y="23"/>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0" name="Freeform 542"/>
            <p:cNvSpPr>
              <a:spLocks/>
            </p:cNvSpPr>
            <p:nvPr/>
          </p:nvSpPr>
          <p:spPr bwMode="auto">
            <a:xfrm>
              <a:off x="6652608" y="1354262"/>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3"/>
                    <a:pt x="7" y="30"/>
                    <a:pt x="15" y="30"/>
                  </a:cubicBezTo>
                  <a:cubicBezTo>
                    <a:pt x="64" y="30"/>
                    <a:pt x="64" y="30"/>
                    <a:pt x="64" y="30"/>
                  </a:cubicBezTo>
                  <a:cubicBezTo>
                    <a:pt x="72" y="30"/>
                    <a:pt x="79" y="23"/>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1" name="Freeform 543"/>
            <p:cNvSpPr>
              <a:spLocks/>
            </p:cNvSpPr>
            <p:nvPr/>
          </p:nvSpPr>
          <p:spPr bwMode="auto">
            <a:xfrm>
              <a:off x="6652608" y="1418715"/>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3"/>
                    <a:pt x="7" y="30"/>
                    <a:pt x="15" y="30"/>
                  </a:cubicBezTo>
                  <a:cubicBezTo>
                    <a:pt x="64" y="30"/>
                    <a:pt x="64" y="30"/>
                    <a:pt x="64" y="30"/>
                  </a:cubicBezTo>
                  <a:cubicBezTo>
                    <a:pt x="72" y="30"/>
                    <a:pt x="79" y="23"/>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2" name="Freeform 544"/>
            <p:cNvSpPr>
              <a:spLocks/>
            </p:cNvSpPr>
            <p:nvPr/>
          </p:nvSpPr>
          <p:spPr bwMode="auto">
            <a:xfrm>
              <a:off x="6652608" y="1483167"/>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4"/>
                    <a:pt x="7" y="30"/>
                    <a:pt x="15" y="30"/>
                  </a:cubicBezTo>
                  <a:cubicBezTo>
                    <a:pt x="64" y="30"/>
                    <a:pt x="64" y="30"/>
                    <a:pt x="64" y="30"/>
                  </a:cubicBezTo>
                  <a:cubicBezTo>
                    <a:pt x="72" y="30"/>
                    <a:pt x="79" y="24"/>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3" name="Freeform 545"/>
            <p:cNvSpPr>
              <a:spLocks/>
            </p:cNvSpPr>
            <p:nvPr/>
          </p:nvSpPr>
          <p:spPr bwMode="auto">
            <a:xfrm>
              <a:off x="6652608" y="1547620"/>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4"/>
                    <a:pt x="7" y="30"/>
                    <a:pt x="15" y="30"/>
                  </a:cubicBezTo>
                  <a:cubicBezTo>
                    <a:pt x="64" y="30"/>
                    <a:pt x="64" y="30"/>
                    <a:pt x="64" y="30"/>
                  </a:cubicBezTo>
                  <a:cubicBezTo>
                    <a:pt x="72" y="30"/>
                    <a:pt x="79" y="24"/>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4" name="Freeform 546"/>
            <p:cNvSpPr>
              <a:spLocks/>
            </p:cNvSpPr>
            <p:nvPr/>
          </p:nvSpPr>
          <p:spPr bwMode="auto">
            <a:xfrm>
              <a:off x="6743318" y="1225357"/>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3"/>
                    <a:pt x="7" y="30"/>
                    <a:pt x="15" y="30"/>
                  </a:cubicBezTo>
                  <a:cubicBezTo>
                    <a:pt x="64" y="30"/>
                    <a:pt x="64" y="30"/>
                    <a:pt x="64" y="30"/>
                  </a:cubicBezTo>
                  <a:cubicBezTo>
                    <a:pt x="72" y="30"/>
                    <a:pt x="79" y="23"/>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5" name="Freeform 547"/>
            <p:cNvSpPr>
              <a:spLocks/>
            </p:cNvSpPr>
            <p:nvPr/>
          </p:nvSpPr>
          <p:spPr bwMode="auto">
            <a:xfrm>
              <a:off x="6743318" y="1289811"/>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3"/>
                    <a:pt x="7" y="30"/>
                    <a:pt x="15" y="30"/>
                  </a:cubicBezTo>
                  <a:cubicBezTo>
                    <a:pt x="64" y="30"/>
                    <a:pt x="64" y="30"/>
                    <a:pt x="64" y="30"/>
                  </a:cubicBezTo>
                  <a:cubicBezTo>
                    <a:pt x="72" y="30"/>
                    <a:pt x="79" y="23"/>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6" name="Freeform 548"/>
            <p:cNvSpPr>
              <a:spLocks/>
            </p:cNvSpPr>
            <p:nvPr/>
          </p:nvSpPr>
          <p:spPr bwMode="auto">
            <a:xfrm>
              <a:off x="6743318" y="1354262"/>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3"/>
                    <a:pt x="7" y="30"/>
                    <a:pt x="15" y="30"/>
                  </a:cubicBezTo>
                  <a:cubicBezTo>
                    <a:pt x="64" y="30"/>
                    <a:pt x="64" y="30"/>
                    <a:pt x="64" y="30"/>
                  </a:cubicBezTo>
                  <a:cubicBezTo>
                    <a:pt x="72" y="30"/>
                    <a:pt x="79" y="23"/>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7" name="Freeform 549"/>
            <p:cNvSpPr>
              <a:spLocks/>
            </p:cNvSpPr>
            <p:nvPr/>
          </p:nvSpPr>
          <p:spPr bwMode="auto">
            <a:xfrm>
              <a:off x="6743318" y="1418715"/>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3"/>
                    <a:pt x="7" y="30"/>
                    <a:pt x="15" y="30"/>
                  </a:cubicBezTo>
                  <a:cubicBezTo>
                    <a:pt x="64" y="30"/>
                    <a:pt x="64" y="30"/>
                    <a:pt x="64" y="30"/>
                  </a:cubicBezTo>
                  <a:cubicBezTo>
                    <a:pt x="72" y="30"/>
                    <a:pt x="79" y="23"/>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8" name="Freeform 550"/>
            <p:cNvSpPr>
              <a:spLocks/>
            </p:cNvSpPr>
            <p:nvPr/>
          </p:nvSpPr>
          <p:spPr bwMode="auto">
            <a:xfrm>
              <a:off x="6743318" y="1483167"/>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4"/>
                    <a:pt x="7" y="30"/>
                    <a:pt x="15" y="30"/>
                  </a:cubicBezTo>
                  <a:cubicBezTo>
                    <a:pt x="64" y="30"/>
                    <a:pt x="64" y="30"/>
                    <a:pt x="64" y="30"/>
                  </a:cubicBezTo>
                  <a:cubicBezTo>
                    <a:pt x="72" y="30"/>
                    <a:pt x="79" y="24"/>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79" name="Freeform 551"/>
            <p:cNvSpPr>
              <a:spLocks/>
            </p:cNvSpPr>
            <p:nvPr/>
          </p:nvSpPr>
          <p:spPr bwMode="auto">
            <a:xfrm>
              <a:off x="6743318" y="1547620"/>
              <a:ext cx="54905" cy="21483"/>
            </a:xfrm>
            <a:custGeom>
              <a:avLst/>
              <a:gdLst>
                <a:gd name="T0" fmla="*/ 64 w 79"/>
                <a:gd name="T1" fmla="*/ 0 h 30"/>
                <a:gd name="T2" fmla="*/ 15 w 79"/>
                <a:gd name="T3" fmla="*/ 0 h 30"/>
                <a:gd name="T4" fmla="*/ 0 w 79"/>
                <a:gd name="T5" fmla="*/ 15 h 30"/>
                <a:gd name="T6" fmla="*/ 15 w 79"/>
                <a:gd name="T7" fmla="*/ 30 h 30"/>
                <a:gd name="T8" fmla="*/ 64 w 79"/>
                <a:gd name="T9" fmla="*/ 30 h 30"/>
                <a:gd name="T10" fmla="*/ 79 w 79"/>
                <a:gd name="T11" fmla="*/ 15 h 30"/>
                <a:gd name="T12" fmla="*/ 64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64" y="0"/>
                  </a:moveTo>
                  <a:cubicBezTo>
                    <a:pt x="15" y="0"/>
                    <a:pt x="15" y="0"/>
                    <a:pt x="15" y="0"/>
                  </a:cubicBezTo>
                  <a:cubicBezTo>
                    <a:pt x="7" y="0"/>
                    <a:pt x="0" y="7"/>
                    <a:pt x="0" y="15"/>
                  </a:cubicBezTo>
                  <a:cubicBezTo>
                    <a:pt x="0" y="24"/>
                    <a:pt x="7" y="30"/>
                    <a:pt x="15" y="30"/>
                  </a:cubicBezTo>
                  <a:cubicBezTo>
                    <a:pt x="64" y="30"/>
                    <a:pt x="64" y="30"/>
                    <a:pt x="64" y="30"/>
                  </a:cubicBezTo>
                  <a:cubicBezTo>
                    <a:pt x="72" y="30"/>
                    <a:pt x="79" y="24"/>
                    <a:pt x="79" y="15"/>
                  </a:cubicBezTo>
                  <a:cubicBezTo>
                    <a:pt x="79" y="7"/>
                    <a:pt x="72" y="0"/>
                    <a:pt x="6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0" name="Freeform 552"/>
            <p:cNvSpPr>
              <a:spLocks/>
            </p:cNvSpPr>
            <p:nvPr/>
          </p:nvSpPr>
          <p:spPr bwMode="auto">
            <a:xfrm>
              <a:off x="6836415" y="1225357"/>
              <a:ext cx="54905" cy="21483"/>
            </a:xfrm>
            <a:custGeom>
              <a:avLst/>
              <a:gdLst>
                <a:gd name="T0" fmla="*/ 15 w 79"/>
                <a:gd name="T1" fmla="*/ 30 h 30"/>
                <a:gd name="T2" fmla="*/ 64 w 79"/>
                <a:gd name="T3" fmla="*/ 30 h 30"/>
                <a:gd name="T4" fmla="*/ 79 w 79"/>
                <a:gd name="T5" fmla="*/ 15 h 30"/>
                <a:gd name="T6" fmla="*/ 64 w 79"/>
                <a:gd name="T7" fmla="*/ 0 h 30"/>
                <a:gd name="T8" fmla="*/ 15 w 79"/>
                <a:gd name="T9" fmla="*/ 0 h 30"/>
                <a:gd name="T10" fmla="*/ 0 w 79"/>
                <a:gd name="T11" fmla="*/ 15 h 30"/>
                <a:gd name="T12" fmla="*/ 15 w 79"/>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15" y="30"/>
                  </a:moveTo>
                  <a:cubicBezTo>
                    <a:pt x="64" y="30"/>
                    <a:pt x="64" y="30"/>
                    <a:pt x="64" y="30"/>
                  </a:cubicBezTo>
                  <a:cubicBezTo>
                    <a:pt x="72" y="30"/>
                    <a:pt x="79" y="23"/>
                    <a:pt x="79" y="15"/>
                  </a:cubicBezTo>
                  <a:cubicBezTo>
                    <a:pt x="79" y="7"/>
                    <a:pt x="72" y="0"/>
                    <a:pt x="64" y="0"/>
                  </a:cubicBezTo>
                  <a:cubicBezTo>
                    <a:pt x="15" y="0"/>
                    <a:pt x="15" y="0"/>
                    <a:pt x="15" y="0"/>
                  </a:cubicBezTo>
                  <a:cubicBezTo>
                    <a:pt x="7" y="0"/>
                    <a:pt x="0" y="7"/>
                    <a:pt x="0" y="15"/>
                  </a:cubicBezTo>
                  <a:cubicBezTo>
                    <a:pt x="0" y="23"/>
                    <a:pt x="7" y="30"/>
                    <a:pt x="15"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1" name="Freeform 553"/>
            <p:cNvSpPr>
              <a:spLocks/>
            </p:cNvSpPr>
            <p:nvPr/>
          </p:nvSpPr>
          <p:spPr bwMode="auto">
            <a:xfrm>
              <a:off x="6836415" y="1289811"/>
              <a:ext cx="54905" cy="21483"/>
            </a:xfrm>
            <a:custGeom>
              <a:avLst/>
              <a:gdLst>
                <a:gd name="T0" fmla="*/ 15 w 79"/>
                <a:gd name="T1" fmla="*/ 30 h 30"/>
                <a:gd name="T2" fmla="*/ 64 w 79"/>
                <a:gd name="T3" fmla="*/ 30 h 30"/>
                <a:gd name="T4" fmla="*/ 79 w 79"/>
                <a:gd name="T5" fmla="*/ 15 h 30"/>
                <a:gd name="T6" fmla="*/ 64 w 79"/>
                <a:gd name="T7" fmla="*/ 0 h 30"/>
                <a:gd name="T8" fmla="*/ 15 w 79"/>
                <a:gd name="T9" fmla="*/ 0 h 30"/>
                <a:gd name="T10" fmla="*/ 0 w 79"/>
                <a:gd name="T11" fmla="*/ 15 h 30"/>
                <a:gd name="T12" fmla="*/ 15 w 79"/>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15" y="30"/>
                  </a:moveTo>
                  <a:cubicBezTo>
                    <a:pt x="64" y="30"/>
                    <a:pt x="64" y="30"/>
                    <a:pt x="64" y="30"/>
                  </a:cubicBezTo>
                  <a:cubicBezTo>
                    <a:pt x="72" y="30"/>
                    <a:pt x="79" y="23"/>
                    <a:pt x="79" y="15"/>
                  </a:cubicBezTo>
                  <a:cubicBezTo>
                    <a:pt x="79" y="7"/>
                    <a:pt x="72" y="0"/>
                    <a:pt x="64" y="0"/>
                  </a:cubicBezTo>
                  <a:cubicBezTo>
                    <a:pt x="15" y="0"/>
                    <a:pt x="15" y="0"/>
                    <a:pt x="15" y="0"/>
                  </a:cubicBezTo>
                  <a:cubicBezTo>
                    <a:pt x="7" y="0"/>
                    <a:pt x="0" y="7"/>
                    <a:pt x="0" y="15"/>
                  </a:cubicBezTo>
                  <a:cubicBezTo>
                    <a:pt x="0" y="23"/>
                    <a:pt x="7" y="30"/>
                    <a:pt x="15"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2" name="Freeform 554"/>
            <p:cNvSpPr>
              <a:spLocks/>
            </p:cNvSpPr>
            <p:nvPr/>
          </p:nvSpPr>
          <p:spPr bwMode="auto">
            <a:xfrm>
              <a:off x="6836415" y="1354262"/>
              <a:ext cx="54905" cy="21483"/>
            </a:xfrm>
            <a:custGeom>
              <a:avLst/>
              <a:gdLst>
                <a:gd name="T0" fmla="*/ 15 w 79"/>
                <a:gd name="T1" fmla="*/ 30 h 30"/>
                <a:gd name="T2" fmla="*/ 64 w 79"/>
                <a:gd name="T3" fmla="*/ 30 h 30"/>
                <a:gd name="T4" fmla="*/ 79 w 79"/>
                <a:gd name="T5" fmla="*/ 15 h 30"/>
                <a:gd name="T6" fmla="*/ 64 w 79"/>
                <a:gd name="T7" fmla="*/ 0 h 30"/>
                <a:gd name="T8" fmla="*/ 15 w 79"/>
                <a:gd name="T9" fmla="*/ 0 h 30"/>
                <a:gd name="T10" fmla="*/ 0 w 79"/>
                <a:gd name="T11" fmla="*/ 15 h 30"/>
                <a:gd name="T12" fmla="*/ 15 w 79"/>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15" y="30"/>
                  </a:moveTo>
                  <a:cubicBezTo>
                    <a:pt x="64" y="30"/>
                    <a:pt x="64" y="30"/>
                    <a:pt x="64" y="30"/>
                  </a:cubicBezTo>
                  <a:cubicBezTo>
                    <a:pt x="72" y="30"/>
                    <a:pt x="79" y="23"/>
                    <a:pt x="79" y="15"/>
                  </a:cubicBezTo>
                  <a:cubicBezTo>
                    <a:pt x="79" y="7"/>
                    <a:pt x="72" y="0"/>
                    <a:pt x="64" y="0"/>
                  </a:cubicBezTo>
                  <a:cubicBezTo>
                    <a:pt x="15" y="0"/>
                    <a:pt x="15" y="0"/>
                    <a:pt x="15" y="0"/>
                  </a:cubicBezTo>
                  <a:cubicBezTo>
                    <a:pt x="7" y="0"/>
                    <a:pt x="0" y="7"/>
                    <a:pt x="0" y="15"/>
                  </a:cubicBezTo>
                  <a:cubicBezTo>
                    <a:pt x="0" y="23"/>
                    <a:pt x="7" y="30"/>
                    <a:pt x="15"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3" name="Freeform 555"/>
            <p:cNvSpPr>
              <a:spLocks/>
            </p:cNvSpPr>
            <p:nvPr/>
          </p:nvSpPr>
          <p:spPr bwMode="auto">
            <a:xfrm>
              <a:off x="6836415" y="1418715"/>
              <a:ext cx="54905" cy="21483"/>
            </a:xfrm>
            <a:custGeom>
              <a:avLst/>
              <a:gdLst>
                <a:gd name="T0" fmla="*/ 15 w 79"/>
                <a:gd name="T1" fmla="*/ 30 h 30"/>
                <a:gd name="T2" fmla="*/ 64 w 79"/>
                <a:gd name="T3" fmla="*/ 30 h 30"/>
                <a:gd name="T4" fmla="*/ 79 w 79"/>
                <a:gd name="T5" fmla="*/ 15 h 30"/>
                <a:gd name="T6" fmla="*/ 64 w 79"/>
                <a:gd name="T7" fmla="*/ 0 h 30"/>
                <a:gd name="T8" fmla="*/ 15 w 79"/>
                <a:gd name="T9" fmla="*/ 0 h 30"/>
                <a:gd name="T10" fmla="*/ 0 w 79"/>
                <a:gd name="T11" fmla="*/ 15 h 30"/>
                <a:gd name="T12" fmla="*/ 15 w 79"/>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15" y="30"/>
                  </a:moveTo>
                  <a:cubicBezTo>
                    <a:pt x="64" y="30"/>
                    <a:pt x="64" y="30"/>
                    <a:pt x="64" y="30"/>
                  </a:cubicBezTo>
                  <a:cubicBezTo>
                    <a:pt x="72" y="30"/>
                    <a:pt x="79" y="23"/>
                    <a:pt x="79" y="15"/>
                  </a:cubicBezTo>
                  <a:cubicBezTo>
                    <a:pt x="79" y="7"/>
                    <a:pt x="72" y="0"/>
                    <a:pt x="64" y="0"/>
                  </a:cubicBezTo>
                  <a:cubicBezTo>
                    <a:pt x="15" y="0"/>
                    <a:pt x="15" y="0"/>
                    <a:pt x="15" y="0"/>
                  </a:cubicBezTo>
                  <a:cubicBezTo>
                    <a:pt x="7" y="0"/>
                    <a:pt x="0" y="7"/>
                    <a:pt x="0" y="15"/>
                  </a:cubicBezTo>
                  <a:cubicBezTo>
                    <a:pt x="0" y="23"/>
                    <a:pt x="7" y="30"/>
                    <a:pt x="15"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4" name="Freeform 556"/>
            <p:cNvSpPr>
              <a:spLocks/>
            </p:cNvSpPr>
            <p:nvPr/>
          </p:nvSpPr>
          <p:spPr bwMode="auto">
            <a:xfrm>
              <a:off x="6836415" y="1483167"/>
              <a:ext cx="54905" cy="21483"/>
            </a:xfrm>
            <a:custGeom>
              <a:avLst/>
              <a:gdLst>
                <a:gd name="T0" fmla="*/ 15 w 79"/>
                <a:gd name="T1" fmla="*/ 30 h 30"/>
                <a:gd name="T2" fmla="*/ 64 w 79"/>
                <a:gd name="T3" fmla="*/ 30 h 30"/>
                <a:gd name="T4" fmla="*/ 79 w 79"/>
                <a:gd name="T5" fmla="*/ 15 h 30"/>
                <a:gd name="T6" fmla="*/ 64 w 79"/>
                <a:gd name="T7" fmla="*/ 0 h 30"/>
                <a:gd name="T8" fmla="*/ 15 w 79"/>
                <a:gd name="T9" fmla="*/ 0 h 30"/>
                <a:gd name="T10" fmla="*/ 0 w 79"/>
                <a:gd name="T11" fmla="*/ 15 h 30"/>
                <a:gd name="T12" fmla="*/ 15 w 79"/>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15" y="30"/>
                  </a:moveTo>
                  <a:cubicBezTo>
                    <a:pt x="64" y="30"/>
                    <a:pt x="64" y="30"/>
                    <a:pt x="64" y="30"/>
                  </a:cubicBezTo>
                  <a:cubicBezTo>
                    <a:pt x="72" y="30"/>
                    <a:pt x="79" y="24"/>
                    <a:pt x="79" y="15"/>
                  </a:cubicBezTo>
                  <a:cubicBezTo>
                    <a:pt x="79" y="7"/>
                    <a:pt x="72" y="0"/>
                    <a:pt x="64" y="0"/>
                  </a:cubicBezTo>
                  <a:cubicBezTo>
                    <a:pt x="15" y="0"/>
                    <a:pt x="15" y="0"/>
                    <a:pt x="15" y="0"/>
                  </a:cubicBezTo>
                  <a:cubicBezTo>
                    <a:pt x="7" y="0"/>
                    <a:pt x="0" y="7"/>
                    <a:pt x="0" y="15"/>
                  </a:cubicBezTo>
                  <a:cubicBezTo>
                    <a:pt x="0" y="24"/>
                    <a:pt x="7" y="30"/>
                    <a:pt x="15"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5" name="Freeform 557"/>
            <p:cNvSpPr>
              <a:spLocks/>
            </p:cNvSpPr>
            <p:nvPr/>
          </p:nvSpPr>
          <p:spPr bwMode="auto">
            <a:xfrm>
              <a:off x="6836415" y="1547620"/>
              <a:ext cx="54905" cy="21483"/>
            </a:xfrm>
            <a:custGeom>
              <a:avLst/>
              <a:gdLst>
                <a:gd name="T0" fmla="*/ 15 w 79"/>
                <a:gd name="T1" fmla="*/ 30 h 30"/>
                <a:gd name="T2" fmla="*/ 64 w 79"/>
                <a:gd name="T3" fmla="*/ 30 h 30"/>
                <a:gd name="T4" fmla="*/ 79 w 79"/>
                <a:gd name="T5" fmla="*/ 15 h 30"/>
                <a:gd name="T6" fmla="*/ 64 w 79"/>
                <a:gd name="T7" fmla="*/ 0 h 30"/>
                <a:gd name="T8" fmla="*/ 15 w 79"/>
                <a:gd name="T9" fmla="*/ 0 h 30"/>
                <a:gd name="T10" fmla="*/ 0 w 79"/>
                <a:gd name="T11" fmla="*/ 15 h 30"/>
                <a:gd name="T12" fmla="*/ 15 w 79"/>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15" y="30"/>
                  </a:moveTo>
                  <a:cubicBezTo>
                    <a:pt x="64" y="30"/>
                    <a:pt x="64" y="30"/>
                    <a:pt x="64" y="30"/>
                  </a:cubicBezTo>
                  <a:cubicBezTo>
                    <a:pt x="72" y="30"/>
                    <a:pt x="79" y="24"/>
                    <a:pt x="79" y="15"/>
                  </a:cubicBezTo>
                  <a:cubicBezTo>
                    <a:pt x="79" y="7"/>
                    <a:pt x="72" y="0"/>
                    <a:pt x="64" y="0"/>
                  </a:cubicBezTo>
                  <a:cubicBezTo>
                    <a:pt x="15" y="0"/>
                    <a:pt x="15" y="0"/>
                    <a:pt x="15" y="0"/>
                  </a:cubicBezTo>
                  <a:cubicBezTo>
                    <a:pt x="7" y="0"/>
                    <a:pt x="0" y="7"/>
                    <a:pt x="0" y="15"/>
                  </a:cubicBezTo>
                  <a:cubicBezTo>
                    <a:pt x="0" y="24"/>
                    <a:pt x="7" y="30"/>
                    <a:pt x="15" y="3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6" name="Freeform 558"/>
            <p:cNvSpPr>
              <a:spLocks noEditPoints="1"/>
            </p:cNvSpPr>
            <p:nvPr/>
          </p:nvSpPr>
          <p:spPr bwMode="auto">
            <a:xfrm>
              <a:off x="5914986" y="774192"/>
              <a:ext cx="1050334" cy="928590"/>
            </a:xfrm>
            <a:custGeom>
              <a:avLst/>
              <a:gdLst>
                <a:gd name="T0" fmla="*/ 1452 w 1499"/>
                <a:gd name="T1" fmla="*/ 542 h 1324"/>
                <a:gd name="T2" fmla="*/ 1405 w 1499"/>
                <a:gd name="T3" fmla="*/ 542 h 1324"/>
                <a:gd name="T4" fmla="*/ 1390 w 1499"/>
                <a:gd name="T5" fmla="*/ 557 h 1324"/>
                <a:gd name="T6" fmla="*/ 1405 w 1499"/>
                <a:gd name="T7" fmla="*/ 572 h 1324"/>
                <a:gd name="T8" fmla="*/ 1452 w 1499"/>
                <a:gd name="T9" fmla="*/ 572 h 1324"/>
                <a:gd name="T10" fmla="*/ 1469 w 1499"/>
                <a:gd name="T11" fmla="*/ 589 h 1324"/>
                <a:gd name="T12" fmla="*/ 1469 w 1499"/>
                <a:gd name="T13" fmla="*/ 1277 h 1324"/>
                <a:gd name="T14" fmla="*/ 1452 w 1499"/>
                <a:gd name="T15" fmla="*/ 1294 h 1324"/>
                <a:gd name="T16" fmla="*/ 980 w 1499"/>
                <a:gd name="T17" fmla="*/ 1294 h 1324"/>
                <a:gd name="T18" fmla="*/ 984 w 1499"/>
                <a:gd name="T19" fmla="*/ 1277 h 1324"/>
                <a:gd name="T20" fmla="*/ 984 w 1499"/>
                <a:gd name="T21" fmla="*/ 572 h 1324"/>
                <a:gd name="T22" fmla="*/ 1300 w 1499"/>
                <a:gd name="T23" fmla="*/ 572 h 1324"/>
                <a:gd name="T24" fmla="*/ 1315 w 1499"/>
                <a:gd name="T25" fmla="*/ 557 h 1324"/>
                <a:gd name="T26" fmla="*/ 1300 w 1499"/>
                <a:gd name="T27" fmla="*/ 542 h 1324"/>
                <a:gd name="T28" fmla="*/ 984 w 1499"/>
                <a:gd name="T29" fmla="*/ 542 h 1324"/>
                <a:gd name="T30" fmla="*/ 984 w 1499"/>
                <a:gd name="T31" fmla="*/ 47 h 1324"/>
                <a:gd name="T32" fmla="*/ 936 w 1499"/>
                <a:gd name="T33" fmla="*/ 0 h 1324"/>
                <a:gd name="T34" fmla="*/ 890 w 1499"/>
                <a:gd name="T35" fmla="*/ 0 h 1324"/>
                <a:gd name="T36" fmla="*/ 875 w 1499"/>
                <a:gd name="T37" fmla="*/ 15 h 1324"/>
                <a:gd name="T38" fmla="*/ 890 w 1499"/>
                <a:gd name="T39" fmla="*/ 30 h 1324"/>
                <a:gd name="T40" fmla="*/ 936 w 1499"/>
                <a:gd name="T41" fmla="*/ 30 h 1324"/>
                <a:gd name="T42" fmla="*/ 954 w 1499"/>
                <a:gd name="T43" fmla="*/ 47 h 1324"/>
                <a:gd name="T44" fmla="*/ 954 w 1499"/>
                <a:gd name="T45" fmla="*/ 1277 h 1324"/>
                <a:gd name="T46" fmla="*/ 936 w 1499"/>
                <a:gd name="T47" fmla="*/ 1294 h 1324"/>
                <a:gd name="T48" fmla="*/ 228 w 1499"/>
                <a:gd name="T49" fmla="*/ 1294 h 1324"/>
                <a:gd name="T50" fmla="*/ 211 w 1499"/>
                <a:gd name="T51" fmla="*/ 1277 h 1324"/>
                <a:gd name="T52" fmla="*/ 211 w 1499"/>
                <a:gd name="T53" fmla="*/ 277 h 1324"/>
                <a:gd name="T54" fmla="*/ 211 w 1499"/>
                <a:gd name="T55" fmla="*/ 277 h 1324"/>
                <a:gd name="T56" fmla="*/ 211 w 1499"/>
                <a:gd name="T57" fmla="*/ 277 h 1324"/>
                <a:gd name="T58" fmla="*/ 211 w 1499"/>
                <a:gd name="T59" fmla="*/ 47 h 1324"/>
                <a:gd name="T60" fmla="*/ 228 w 1499"/>
                <a:gd name="T61" fmla="*/ 30 h 1324"/>
                <a:gd name="T62" fmla="*/ 782 w 1499"/>
                <a:gd name="T63" fmla="*/ 30 h 1324"/>
                <a:gd name="T64" fmla="*/ 797 w 1499"/>
                <a:gd name="T65" fmla="*/ 15 h 1324"/>
                <a:gd name="T66" fmla="*/ 782 w 1499"/>
                <a:gd name="T67" fmla="*/ 0 h 1324"/>
                <a:gd name="T68" fmla="*/ 228 w 1499"/>
                <a:gd name="T69" fmla="*/ 0 h 1324"/>
                <a:gd name="T70" fmla="*/ 181 w 1499"/>
                <a:gd name="T71" fmla="*/ 47 h 1324"/>
                <a:gd name="T72" fmla="*/ 181 w 1499"/>
                <a:gd name="T73" fmla="*/ 262 h 1324"/>
                <a:gd name="T74" fmla="*/ 47 w 1499"/>
                <a:gd name="T75" fmla="*/ 262 h 1324"/>
                <a:gd name="T76" fmla="*/ 0 w 1499"/>
                <a:gd name="T77" fmla="*/ 309 h 1324"/>
                <a:gd name="T78" fmla="*/ 0 w 1499"/>
                <a:gd name="T79" fmla="*/ 1277 h 1324"/>
                <a:gd name="T80" fmla="*/ 47 w 1499"/>
                <a:gd name="T81" fmla="*/ 1324 h 1324"/>
                <a:gd name="T82" fmla="*/ 228 w 1499"/>
                <a:gd name="T83" fmla="*/ 1324 h 1324"/>
                <a:gd name="T84" fmla="*/ 228 w 1499"/>
                <a:gd name="T85" fmla="*/ 1324 h 1324"/>
                <a:gd name="T86" fmla="*/ 228 w 1499"/>
                <a:gd name="T87" fmla="*/ 1324 h 1324"/>
                <a:gd name="T88" fmla="*/ 936 w 1499"/>
                <a:gd name="T89" fmla="*/ 1324 h 1324"/>
                <a:gd name="T90" fmla="*/ 1452 w 1499"/>
                <a:gd name="T91" fmla="*/ 1324 h 1324"/>
                <a:gd name="T92" fmla="*/ 1499 w 1499"/>
                <a:gd name="T93" fmla="*/ 1277 h 1324"/>
                <a:gd name="T94" fmla="*/ 1499 w 1499"/>
                <a:gd name="T95" fmla="*/ 589 h 1324"/>
                <a:gd name="T96" fmla="*/ 1452 w 1499"/>
                <a:gd name="T97" fmla="*/ 542 h 1324"/>
                <a:gd name="T98" fmla="*/ 30 w 1499"/>
                <a:gd name="T99" fmla="*/ 1277 h 1324"/>
                <a:gd name="T100" fmla="*/ 30 w 1499"/>
                <a:gd name="T101" fmla="*/ 309 h 1324"/>
                <a:gd name="T102" fmla="*/ 47 w 1499"/>
                <a:gd name="T103" fmla="*/ 292 h 1324"/>
                <a:gd name="T104" fmla="*/ 181 w 1499"/>
                <a:gd name="T105" fmla="*/ 292 h 1324"/>
                <a:gd name="T106" fmla="*/ 181 w 1499"/>
                <a:gd name="T107" fmla="*/ 1277 h 1324"/>
                <a:gd name="T108" fmla="*/ 184 w 1499"/>
                <a:gd name="T109" fmla="*/ 1294 h 1324"/>
                <a:gd name="T110" fmla="*/ 47 w 1499"/>
                <a:gd name="T111" fmla="*/ 1294 h 1324"/>
                <a:gd name="T112" fmla="*/ 30 w 1499"/>
                <a:gd name="T113" fmla="*/ 1277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99" h="1324">
                  <a:moveTo>
                    <a:pt x="1452" y="542"/>
                  </a:moveTo>
                  <a:cubicBezTo>
                    <a:pt x="1405" y="542"/>
                    <a:pt x="1405" y="542"/>
                    <a:pt x="1405" y="542"/>
                  </a:cubicBezTo>
                  <a:cubicBezTo>
                    <a:pt x="1396" y="542"/>
                    <a:pt x="1390" y="549"/>
                    <a:pt x="1390" y="557"/>
                  </a:cubicBezTo>
                  <a:cubicBezTo>
                    <a:pt x="1390" y="565"/>
                    <a:pt x="1396" y="572"/>
                    <a:pt x="1405" y="572"/>
                  </a:cubicBezTo>
                  <a:cubicBezTo>
                    <a:pt x="1452" y="572"/>
                    <a:pt x="1452" y="572"/>
                    <a:pt x="1452" y="572"/>
                  </a:cubicBezTo>
                  <a:cubicBezTo>
                    <a:pt x="1461" y="572"/>
                    <a:pt x="1469" y="580"/>
                    <a:pt x="1469" y="589"/>
                  </a:cubicBezTo>
                  <a:cubicBezTo>
                    <a:pt x="1469" y="1277"/>
                    <a:pt x="1469" y="1277"/>
                    <a:pt x="1469" y="1277"/>
                  </a:cubicBezTo>
                  <a:cubicBezTo>
                    <a:pt x="1469" y="1287"/>
                    <a:pt x="1461" y="1294"/>
                    <a:pt x="1452" y="1294"/>
                  </a:cubicBezTo>
                  <a:cubicBezTo>
                    <a:pt x="980" y="1294"/>
                    <a:pt x="980" y="1294"/>
                    <a:pt x="980" y="1294"/>
                  </a:cubicBezTo>
                  <a:cubicBezTo>
                    <a:pt x="982" y="1289"/>
                    <a:pt x="984" y="1283"/>
                    <a:pt x="984" y="1277"/>
                  </a:cubicBezTo>
                  <a:cubicBezTo>
                    <a:pt x="984" y="572"/>
                    <a:pt x="984" y="572"/>
                    <a:pt x="984" y="572"/>
                  </a:cubicBezTo>
                  <a:cubicBezTo>
                    <a:pt x="1300" y="572"/>
                    <a:pt x="1300" y="572"/>
                    <a:pt x="1300" y="572"/>
                  </a:cubicBezTo>
                  <a:cubicBezTo>
                    <a:pt x="1308" y="572"/>
                    <a:pt x="1315" y="565"/>
                    <a:pt x="1315" y="557"/>
                  </a:cubicBezTo>
                  <a:cubicBezTo>
                    <a:pt x="1315" y="549"/>
                    <a:pt x="1308" y="542"/>
                    <a:pt x="1300" y="542"/>
                  </a:cubicBezTo>
                  <a:cubicBezTo>
                    <a:pt x="984" y="542"/>
                    <a:pt x="984" y="542"/>
                    <a:pt x="984" y="542"/>
                  </a:cubicBezTo>
                  <a:cubicBezTo>
                    <a:pt x="984" y="47"/>
                    <a:pt x="984" y="47"/>
                    <a:pt x="984" y="47"/>
                  </a:cubicBezTo>
                  <a:cubicBezTo>
                    <a:pt x="984" y="21"/>
                    <a:pt x="962" y="0"/>
                    <a:pt x="936" y="0"/>
                  </a:cubicBezTo>
                  <a:cubicBezTo>
                    <a:pt x="890" y="0"/>
                    <a:pt x="890" y="0"/>
                    <a:pt x="890" y="0"/>
                  </a:cubicBezTo>
                  <a:cubicBezTo>
                    <a:pt x="881" y="0"/>
                    <a:pt x="875" y="7"/>
                    <a:pt x="875" y="15"/>
                  </a:cubicBezTo>
                  <a:cubicBezTo>
                    <a:pt x="875" y="23"/>
                    <a:pt x="881" y="30"/>
                    <a:pt x="890" y="30"/>
                  </a:cubicBezTo>
                  <a:cubicBezTo>
                    <a:pt x="936" y="30"/>
                    <a:pt x="936" y="30"/>
                    <a:pt x="936" y="30"/>
                  </a:cubicBezTo>
                  <a:cubicBezTo>
                    <a:pt x="946" y="30"/>
                    <a:pt x="954" y="38"/>
                    <a:pt x="954" y="47"/>
                  </a:cubicBezTo>
                  <a:cubicBezTo>
                    <a:pt x="954" y="1277"/>
                    <a:pt x="954" y="1277"/>
                    <a:pt x="954" y="1277"/>
                  </a:cubicBezTo>
                  <a:cubicBezTo>
                    <a:pt x="954" y="1287"/>
                    <a:pt x="946" y="1294"/>
                    <a:pt x="936" y="1294"/>
                  </a:cubicBezTo>
                  <a:cubicBezTo>
                    <a:pt x="228" y="1294"/>
                    <a:pt x="228" y="1294"/>
                    <a:pt x="228" y="1294"/>
                  </a:cubicBezTo>
                  <a:cubicBezTo>
                    <a:pt x="219" y="1294"/>
                    <a:pt x="211" y="1287"/>
                    <a:pt x="211" y="1277"/>
                  </a:cubicBezTo>
                  <a:cubicBezTo>
                    <a:pt x="211" y="277"/>
                    <a:pt x="211" y="277"/>
                    <a:pt x="211" y="277"/>
                  </a:cubicBezTo>
                  <a:cubicBezTo>
                    <a:pt x="211" y="277"/>
                    <a:pt x="211" y="277"/>
                    <a:pt x="211" y="277"/>
                  </a:cubicBezTo>
                  <a:cubicBezTo>
                    <a:pt x="211" y="277"/>
                    <a:pt x="211" y="277"/>
                    <a:pt x="211" y="277"/>
                  </a:cubicBezTo>
                  <a:cubicBezTo>
                    <a:pt x="211" y="47"/>
                    <a:pt x="211" y="47"/>
                    <a:pt x="211" y="47"/>
                  </a:cubicBezTo>
                  <a:cubicBezTo>
                    <a:pt x="211" y="38"/>
                    <a:pt x="219" y="30"/>
                    <a:pt x="228" y="30"/>
                  </a:cubicBezTo>
                  <a:cubicBezTo>
                    <a:pt x="782" y="30"/>
                    <a:pt x="782" y="30"/>
                    <a:pt x="782" y="30"/>
                  </a:cubicBezTo>
                  <a:cubicBezTo>
                    <a:pt x="790" y="30"/>
                    <a:pt x="797" y="23"/>
                    <a:pt x="797" y="15"/>
                  </a:cubicBezTo>
                  <a:cubicBezTo>
                    <a:pt x="797" y="7"/>
                    <a:pt x="790" y="0"/>
                    <a:pt x="782" y="0"/>
                  </a:cubicBezTo>
                  <a:cubicBezTo>
                    <a:pt x="228" y="0"/>
                    <a:pt x="228" y="0"/>
                    <a:pt x="228" y="0"/>
                  </a:cubicBezTo>
                  <a:cubicBezTo>
                    <a:pt x="202" y="0"/>
                    <a:pt x="181" y="21"/>
                    <a:pt x="181" y="47"/>
                  </a:cubicBezTo>
                  <a:cubicBezTo>
                    <a:pt x="181" y="262"/>
                    <a:pt x="181" y="262"/>
                    <a:pt x="181" y="262"/>
                  </a:cubicBezTo>
                  <a:cubicBezTo>
                    <a:pt x="47" y="262"/>
                    <a:pt x="47" y="262"/>
                    <a:pt x="47" y="262"/>
                  </a:cubicBezTo>
                  <a:cubicBezTo>
                    <a:pt x="21" y="262"/>
                    <a:pt x="0" y="283"/>
                    <a:pt x="0" y="309"/>
                  </a:cubicBezTo>
                  <a:cubicBezTo>
                    <a:pt x="0" y="1277"/>
                    <a:pt x="0" y="1277"/>
                    <a:pt x="0" y="1277"/>
                  </a:cubicBezTo>
                  <a:cubicBezTo>
                    <a:pt x="0" y="1303"/>
                    <a:pt x="21" y="1324"/>
                    <a:pt x="47" y="1324"/>
                  </a:cubicBezTo>
                  <a:cubicBezTo>
                    <a:pt x="228" y="1324"/>
                    <a:pt x="228" y="1324"/>
                    <a:pt x="228" y="1324"/>
                  </a:cubicBezTo>
                  <a:cubicBezTo>
                    <a:pt x="228" y="1324"/>
                    <a:pt x="228" y="1324"/>
                    <a:pt x="228" y="1324"/>
                  </a:cubicBezTo>
                  <a:cubicBezTo>
                    <a:pt x="228" y="1324"/>
                    <a:pt x="228" y="1324"/>
                    <a:pt x="228" y="1324"/>
                  </a:cubicBezTo>
                  <a:cubicBezTo>
                    <a:pt x="936" y="1324"/>
                    <a:pt x="936" y="1324"/>
                    <a:pt x="936" y="1324"/>
                  </a:cubicBezTo>
                  <a:cubicBezTo>
                    <a:pt x="1452" y="1324"/>
                    <a:pt x="1452" y="1324"/>
                    <a:pt x="1452" y="1324"/>
                  </a:cubicBezTo>
                  <a:cubicBezTo>
                    <a:pt x="1478" y="1324"/>
                    <a:pt x="1499" y="1303"/>
                    <a:pt x="1499" y="1277"/>
                  </a:cubicBezTo>
                  <a:cubicBezTo>
                    <a:pt x="1499" y="589"/>
                    <a:pt x="1499" y="589"/>
                    <a:pt x="1499" y="589"/>
                  </a:cubicBezTo>
                  <a:cubicBezTo>
                    <a:pt x="1499" y="563"/>
                    <a:pt x="1478" y="542"/>
                    <a:pt x="1452" y="542"/>
                  </a:cubicBezTo>
                  <a:close/>
                  <a:moveTo>
                    <a:pt x="30" y="1277"/>
                  </a:moveTo>
                  <a:cubicBezTo>
                    <a:pt x="30" y="309"/>
                    <a:pt x="30" y="309"/>
                    <a:pt x="30" y="309"/>
                  </a:cubicBezTo>
                  <a:cubicBezTo>
                    <a:pt x="30" y="300"/>
                    <a:pt x="37" y="292"/>
                    <a:pt x="47" y="292"/>
                  </a:cubicBezTo>
                  <a:cubicBezTo>
                    <a:pt x="181" y="292"/>
                    <a:pt x="181" y="292"/>
                    <a:pt x="181" y="292"/>
                  </a:cubicBezTo>
                  <a:cubicBezTo>
                    <a:pt x="181" y="1277"/>
                    <a:pt x="181" y="1277"/>
                    <a:pt x="181" y="1277"/>
                  </a:cubicBezTo>
                  <a:cubicBezTo>
                    <a:pt x="181" y="1283"/>
                    <a:pt x="182" y="1289"/>
                    <a:pt x="184" y="1294"/>
                  </a:cubicBezTo>
                  <a:cubicBezTo>
                    <a:pt x="47" y="1294"/>
                    <a:pt x="47" y="1294"/>
                    <a:pt x="47" y="1294"/>
                  </a:cubicBezTo>
                  <a:cubicBezTo>
                    <a:pt x="37" y="1294"/>
                    <a:pt x="30" y="1287"/>
                    <a:pt x="30" y="127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7" name="Freeform 559"/>
            <p:cNvSpPr>
              <a:spLocks noEditPoints="1"/>
            </p:cNvSpPr>
            <p:nvPr/>
          </p:nvSpPr>
          <p:spPr bwMode="auto">
            <a:xfrm>
              <a:off x="6280217" y="869677"/>
              <a:ext cx="100259" cy="100259"/>
            </a:xfrm>
            <a:custGeom>
              <a:avLst/>
              <a:gdLst>
                <a:gd name="T0" fmla="*/ 142 w 142"/>
                <a:gd name="T1" fmla="*/ 16 h 143"/>
                <a:gd name="T2" fmla="*/ 138 w 142"/>
                <a:gd name="T3" fmla="*/ 5 h 143"/>
                <a:gd name="T4" fmla="*/ 127 w 142"/>
                <a:gd name="T5" fmla="*/ 1 h 143"/>
                <a:gd name="T6" fmla="*/ 15 w 142"/>
                <a:gd name="T7" fmla="*/ 0 h 143"/>
                <a:gd name="T8" fmla="*/ 15 w 142"/>
                <a:gd name="T9" fmla="*/ 0 h 143"/>
                <a:gd name="T10" fmla="*/ 0 w 142"/>
                <a:gd name="T11" fmla="*/ 15 h 143"/>
                <a:gd name="T12" fmla="*/ 0 w 142"/>
                <a:gd name="T13" fmla="*/ 128 h 143"/>
                <a:gd name="T14" fmla="*/ 4 w 142"/>
                <a:gd name="T15" fmla="*/ 138 h 143"/>
                <a:gd name="T16" fmla="*/ 14 w 142"/>
                <a:gd name="T17" fmla="*/ 143 h 143"/>
                <a:gd name="T18" fmla="*/ 127 w 142"/>
                <a:gd name="T19" fmla="*/ 143 h 143"/>
                <a:gd name="T20" fmla="*/ 127 w 142"/>
                <a:gd name="T21" fmla="*/ 143 h 143"/>
                <a:gd name="T22" fmla="*/ 142 w 142"/>
                <a:gd name="T23" fmla="*/ 128 h 143"/>
                <a:gd name="T24" fmla="*/ 142 w 142"/>
                <a:gd name="T25" fmla="*/ 16 h 143"/>
                <a:gd name="T26" fmla="*/ 112 w 142"/>
                <a:gd name="T27" fmla="*/ 113 h 143"/>
                <a:gd name="T28" fmla="*/ 30 w 142"/>
                <a:gd name="T29" fmla="*/ 113 h 143"/>
                <a:gd name="T30" fmla="*/ 30 w 142"/>
                <a:gd name="T31" fmla="*/ 30 h 143"/>
                <a:gd name="T32" fmla="*/ 112 w 142"/>
                <a:gd name="T33" fmla="*/ 31 h 143"/>
                <a:gd name="T34" fmla="*/ 112 w 142"/>
                <a:gd name="T35" fmla="*/ 11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3">
                  <a:moveTo>
                    <a:pt x="142" y="16"/>
                  </a:moveTo>
                  <a:cubicBezTo>
                    <a:pt x="142" y="12"/>
                    <a:pt x="140" y="8"/>
                    <a:pt x="138" y="5"/>
                  </a:cubicBezTo>
                  <a:cubicBezTo>
                    <a:pt x="135" y="2"/>
                    <a:pt x="131" y="1"/>
                    <a:pt x="127" y="1"/>
                  </a:cubicBezTo>
                  <a:cubicBezTo>
                    <a:pt x="15" y="0"/>
                    <a:pt x="15" y="0"/>
                    <a:pt x="15" y="0"/>
                  </a:cubicBezTo>
                  <a:cubicBezTo>
                    <a:pt x="15" y="0"/>
                    <a:pt x="15" y="0"/>
                    <a:pt x="15" y="0"/>
                  </a:cubicBezTo>
                  <a:cubicBezTo>
                    <a:pt x="7" y="0"/>
                    <a:pt x="0" y="7"/>
                    <a:pt x="0" y="15"/>
                  </a:cubicBezTo>
                  <a:cubicBezTo>
                    <a:pt x="0" y="128"/>
                    <a:pt x="0" y="128"/>
                    <a:pt x="0" y="128"/>
                  </a:cubicBezTo>
                  <a:cubicBezTo>
                    <a:pt x="0" y="131"/>
                    <a:pt x="1" y="135"/>
                    <a:pt x="4" y="138"/>
                  </a:cubicBezTo>
                  <a:cubicBezTo>
                    <a:pt x="7" y="141"/>
                    <a:pt x="11" y="143"/>
                    <a:pt x="14" y="143"/>
                  </a:cubicBezTo>
                  <a:cubicBezTo>
                    <a:pt x="127" y="143"/>
                    <a:pt x="127" y="143"/>
                    <a:pt x="127" y="143"/>
                  </a:cubicBezTo>
                  <a:cubicBezTo>
                    <a:pt x="127" y="143"/>
                    <a:pt x="127" y="143"/>
                    <a:pt x="127" y="143"/>
                  </a:cubicBezTo>
                  <a:cubicBezTo>
                    <a:pt x="135" y="143"/>
                    <a:pt x="142" y="136"/>
                    <a:pt x="142" y="128"/>
                  </a:cubicBezTo>
                  <a:lnTo>
                    <a:pt x="142" y="16"/>
                  </a:lnTo>
                  <a:close/>
                  <a:moveTo>
                    <a:pt x="112" y="113"/>
                  </a:moveTo>
                  <a:cubicBezTo>
                    <a:pt x="30" y="113"/>
                    <a:pt x="30" y="113"/>
                    <a:pt x="30" y="113"/>
                  </a:cubicBezTo>
                  <a:cubicBezTo>
                    <a:pt x="30" y="30"/>
                    <a:pt x="30" y="30"/>
                    <a:pt x="30" y="30"/>
                  </a:cubicBezTo>
                  <a:cubicBezTo>
                    <a:pt x="112" y="31"/>
                    <a:pt x="112" y="31"/>
                    <a:pt x="112" y="31"/>
                  </a:cubicBezTo>
                  <a:lnTo>
                    <a:pt x="112"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8" name="Freeform 560"/>
            <p:cNvSpPr>
              <a:spLocks noEditPoints="1"/>
            </p:cNvSpPr>
            <p:nvPr/>
          </p:nvSpPr>
          <p:spPr bwMode="auto">
            <a:xfrm>
              <a:off x="6435379" y="869677"/>
              <a:ext cx="100259" cy="100259"/>
            </a:xfrm>
            <a:custGeom>
              <a:avLst/>
              <a:gdLst>
                <a:gd name="T0" fmla="*/ 143 w 143"/>
                <a:gd name="T1" fmla="*/ 15 h 142"/>
                <a:gd name="T2" fmla="*/ 128 w 143"/>
                <a:gd name="T3" fmla="*/ 0 h 142"/>
                <a:gd name="T4" fmla="*/ 15 w 143"/>
                <a:gd name="T5" fmla="*/ 0 h 142"/>
                <a:gd name="T6" fmla="*/ 15 w 143"/>
                <a:gd name="T7" fmla="*/ 0 h 142"/>
                <a:gd name="T8" fmla="*/ 5 w 143"/>
                <a:gd name="T9" fmla="*/ 4 h 142"/>
                <a:gd name="T10" fmla="*/ 0 w 143"/>
                <a:gd name="T11" fmla="*/ 15 h 142"/>
                <a:gd name="T12" fmla="*/ 0 w 143"/>
                <a:gd name="T13" fmla="*/ 127 h 142"/>
                <a:gd name="T14" fmla="*/ 15 w 143"/>
                <a:gd name="T15" fmla="*/ 142 h 142"/>
                <a:gd name="T16" fmla="*/ 127 w 143"/>
                <a:gd name="T17" fmla="*/ 142 h 142"/>
                <a:gd name="T18" fmla="*/ 127 w 143"/>
                <a:gd name="T19" fmla="*/ 142 h 142"/>
                <a:gd name="T20" fmla="*/ 138 w 143"/>
                <a:gd name="T21" fmla="*/ 138 h 142"/>
                <a:gd name="T22" fmla="*/ 142 w 143"/>
                <a:gd name="T23" fmla="*/ 127 h 142"/>
                <a:gd name="T24" fmla="*/ 143 w 143"/>
                <a:gd name="T25" fmla="*/ 15 h 142"/>
                <a:gd name="T26" fmla="*/ 112 w 143"/>
                <a:gd name="T27" fmla="*/ 112 h 142"/>
                <a:gd name="T28" fmla="*/ 30 w 143"/>
                <a:gd name="T29" fmla="*/ 112 h 142"/>
                <a:gd name="T30" fmla="*/ 30 w 143"/>
                <a:gd name="T31" fmla="*/ 30 h 142"/>
                <a:gd name="T32" fmla="*/ 113 w 143"/>
                <a:gd name="T33" fmla="*/ 30 h 142"/>
                <a:gd name="T34" fmla="*/ 112 w 143"/>
                <a:gd name="T35"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42">
                  <a:moveTo>
                    <a:pt x="143" y="15"/>
                  </a:moveTo>
                  <a:cubicBezTo>
                    <a:pt x="143" y="7"/>
                    <a:pt x="136" y="0"/>
                    <a:pt x="128" y="0"/>
                  </a:cubicBezTo>
                  <a:cubicBezTo>
                    <a:pt x="15" y="0"/>
                    <a:pt x="15" y="0"/>
                    <a:pt x="15" y="0"/>
                  </a:cubicBezTo>
                  <a:cubicBezTo>
                    <a:pt x="15" y="0"/>
                    <a:pt x="15" y="0"/>
                    <a:pt x="15" y="0"/>
                  </a:cubicBezTo>
                  <a:cubicBezTo>
                    <a:pt x="11" y="0"/>
                    <a:pt x="8" y="2"/>
                    <a:pt x="5" y="4"/>
                  </a:cubicBezTo>
                  <a:cubicBezTo>
                    <a:pt x="2" y="7"/>
                    <a:pt x="0" y="11"/>
                    <a:pt x="0" y="15"/>
                  </a:cubicBezTo>
                  <a:cubicBezTo>
                    <a:pt x="0" y="127"/>
                    <a:pt x="0" y="127"/>
                    <a:pt x="0" y="127"/>
                  </a:cubicBezTo>
                  <a:cubicBezTo>
                    <a:pt x="0" y="135"/>
                    <a:pt x="7" y="142"/>
                    <a:pt x="15" y="142"/>
                  </a:cubicBezTo>
                  <a:cubicBezTo>
                    <a:pt x="127" y="142"/>
                    <a:pt x="127" y="142"/>
                    <a:pt x="127" y="142"/>
                  </a:cubicBezTo>
                  <a:cubicBezTo>
                    <a:pt x="127" y="142"/>
                    <a:pt x="127" y="142"/>
                    <a:pt x="127" y="142"/>
                  </a:cubicBezTo>
                  <a:cubicBezTo>
                    <a:pt x="131" y="142"/>
                    <a:pt x="135" y="141"/>
                    <a:pt x="138" y="138"/>
                  </a:cubicBezTo>
                  <a:cubicBezTo>
                    <a:pt x="141" y="135"/>
                    <a:pt x="142" y="131"/>
                    <a:pt x="142" y="127"/>
                  </a:cubicBezTo>
                  <a:lnTo>
                    <a:pt x="143" y="15"/>
                  </a:lnTo>
                  <a:close/>
                  <a:moveTo>
                    <a:pt x="112" y="112"/>
                  </a:moveTo>
                  <a:cubicBezTo>
                    <a:pt x="30" y="112"/>
                    <a:pt x="30" y="112"/>
                    <a:pt x="30" y="112"/>
                  </a:cubicBezTo>
                  <a:cubicBezTo>
                    <a:pt x="30" y="30"/>
                    <a:pt x="30" y="30"/>
                    <a:pt x="30" y="30"/>
                  </a:cubicBezTo>
                  <a:cubicBezTo>
                    <a:pt x="113" y="30"/>
                    <a:pt x="113" y="30"/>
                    <a:pt x="113" y="30"/>
                  </a:cubicBezTo>
                  <a:lnTo>
                    <a:pt x="112"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89" name="Freeform 561"/>
            <p:cNvSpPr>
              <a:spLocks noEditPoints="1"/>
            </p:cNvSpPr>
            <p:nvPr/>
          </p:nvSpPr>
          <p:spPr bwMode="auto">
            <a:xfrm>
              <a:off x="6280217" y="1017679"/>
              <a:ext cx="100259" cy="100259"/>
            </a:xfrm>
            <a:custGeom>
              <a:avLst/>
              <a:gdLst>
                <a:gd name="T0" fmla="*/ 142 w 142"/>
                <a:gd name="T1" fmla="*/ 16 h 143"/>
                <a:gd name="T2" fmla="*/ 127 w 142"/>
                <a:gd name="T3" fmla="*/ 1 h 143"/>
                <a:gd name="T4" fmla="*/ 15 w 142"/>
                <a:gd name="T5" fmla="*/ 0 h 143"/>
                <a:gd name="T6" fmla="*/ 5 w 142"/>
                <a:gd name="T7" fmla="*/ 5 h 143"/>
                <a:gd name="T8" fmla="*/ 0 w 142"/>
                <a:gd name="T9" fmla="*/ 15 h 143"/>
                <a:gd name="T10" fmla="*/ 0 w 142"/>
                <a:gd name="T11" fmla="*/ 127 h 143"/>
                <a:gd name="T12" fmla="*/ 4 w 142"/>
                <a:gd name="T13" fmla="*/ 138 h 143"/>
                <a:gd name="T14" fmla="*/ 15 w 142"/>
                <a:gd name="T15" fmla="*/ 142 h 143"/>
                <a:gd name="T16" fmla="*/ 127 w 142"/>
                <a:gd name="T17" fmla="*/ 143 h 143"/>
                <a:gd name="T18" fmla="*/ 127 w 142"/>
                <a:gd name="T19" fmla="*/ 143 h 143"/>
                <a:gd name="T20" fmla="*/ 142 w 142"/>
                <a:gd name="T21" fmla="*/ 128 h 143"/>
                <a:gd name="T22" fmla="*/ 142 w 142"/>
                <a:gd name="T23" fmla="*/ 16 h 143"/>
                <a:gd name="T24" fmla="*/ 112 w 142"/>
                <a:gd name="T25" fmla="*/ 113 h 143"/>
                <a:gd name="T26" fmla="*/ 30 w 142"/>
                <a:gd name="T27" fmla="*/ 113 h 143"/>
                <a:gd name="T28" fmla="*/ 30 w 142"/>
                <a:gd name="T29" fmla="*/ 30 h 143"/>
                <a:gd name="T30" fmla="*/ 112 w 142"/>
                <a:gd name="T31" fmla="*/ 31 h 143"/>
                <a:gd name="T32" fmla="*/ 112 w 142"/>
                <a:gd name="T33" fmla="*/ 11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43">
                  <a:moveTo>
                    <a:pt x="142" y="16"/>
                  </a:moveTo>
                  <a:cubicBezTo>
                    <a:pt x="142" y="7"/>
                    <a:pt x="136" y="1"/>
                    <a:pt x="127" y="1"/>
                  </a:cubicBezTo>
                  <a:cubicBezTo>
                    <a:pt x="15" y="0"/>
                    <a:pt x="15" y="0"/>
                    <a:pt x="15" y="0"/>
                  </a:cubicBezTo>
                  <a:cubicBezTo>
                    <a:pt x="11" y="0"/>
                    <a:pt x="8" y="2"/>
                    <a:pt x="5" y="5"/>
                  </a:cubicBezTo>
                  <a:cubicBezTo>
                    <a:pt x="2" y="7"/>
                    <a:pt x="0" y="11"/>
                    <a:pt x="0" y="15"/>
                  </a:cubicBezTo>
                  <a:cubicBezTo>
                    <a:pt x="0" y="127"/>
                    <a:pt x="0" y="127"/>
                    <a:pt x="0" y="127"/>
                  </a:cubicBezTo>
                  <a:cubicBezTo>
                    <a:pt x="0" y="131"/>
                    <a:pt x="2" y="135"/>
                    <a:pt x="4" y="138"/>
                  </a:cubicBezTo>
                  <a:cubicBezTo>
                    <a:pt x="7" y="141"/>
                    <a:pt x="11" y="142"/>
                    <a:pt x="15" y="142"/>
                  </a:cubicBezTo>
                  <a:cubicBezTo>
                    <a:pt x="127" y="143"/>
                    <a:pt x="127" y="143"/>
                    <a:pt x="127" y="143"/>
                  </a:cubicBezTo>
                  <a:cubicBezTo>
                    <a:pt x="127" y="143"/>
                    <a:pt x="127" y="143"/>
                    <a:pt x="127" y="143"/>
                  </a:cubicBezTo>
                  <a:cubicBezTo>
                    <a:pt x="135" y="143"/>
                    <a:pt x="142" y="136"/>
                    <a:pt x="142" y="128"/>
                  </a:cubicBezTo>
                  <a:lnTo>
                    <a:pt x="142" y="16"/>
                  </a:lnTo>
                  <a:close/>
                  <a:moveTo>
                    <a:pt x="112" y="113"/>
                  </a:moveTo>
                  <a:cubicBezTo>
                    <a:pt x="30" y="113"/>
                    <a:pt x="30" y="113"/>
                    <a:pt x="30" y="113"/>
                  </a:cubicBezTo>
                  <a:cubicBezTo>
                    <a:pt x="30" y="30"/>
                    <a:pt x="30" y="30"/>
                    <a:pt x="30" y="30"/>
                  </a:cubicBezTo>
                  <a:cubicBezTo>
                    <a:pt x="112" y="31"/>
                    <a:pt x="112" y="31"/>
                    <a:pt x="112" y="31"/>
                  </a:cubicBezTo>
                  <a:lnTo>
                    <a:pt x="112"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0" name="Freeform 562"/>
            <p:cNvSpPr>
              <a:spLocks noEditPoints="1"/>
            </p:cNvSpPr>
            <p:nvPr/>
          </p:nvSpPr>
          <p:spPr bwMode="auto">
            <a:xfrm>
              <a:off x="6435379" y="1020065"/>
              <a:ext cx="100259" cy="97871"/>
            </a:xfrm>
            <a:custGeom>
              <a:avLst/>
              <a:gdLst>
                <a:gd name="T0" fmla="*/ 142 w 142"/>
                <a:gd name="T1" fmla="*/ 15 h 142"/>
                <a:gd name="T2" fmla="*/ 127 w 142"/>
                <a:gd name="T3" fmla="*/ 0 h 142"/>
                <a:gd name="T4" fmla="*/ 15 w 142"/>
                <a:gd name="T5" fmla="*/ 0 h 142"/>
                <a:gd name="T6" fmla="*/ 15 w 142"/>
                <a:gd name="T7" fmla="*/ 0 h 142"/>
                <a:gd name="T8" fmla="*/ 4 w 142"/>
                <a:gd name="T9" fmla="*/ 4 h 142"/>
                <a:gd name="T10" fmla="*/ 0 w 142"/>
                <a:gd name="T11" fmla="*/ 15 h 142"/>
                <a:gd name="T12" fmla="*/ 0 w 142"/>
                <a:gd name="T13" fmla="*/ 127 h 142"/>
                <a:gd name="T14" fmla="*/ 15 w 142"/>
                <a:gd name="T15" fmla="*/ 142 h 142"/>
                <a:gd name="T16" fmla="*/ 127 w 142"/>
                <a:gd name="T17" fmla="*/ 142 h 142"/>
                <a:gd name="T18" fmla="*/ 127 w 142"/>
                <a:gd name="T19" fmla="*/ 142 h 142"/>
                <a:gd name="T20" fmla="*/ 137 w 142"/>
                <a:gd name="T21" fmla="*/ 138 h 142"/>
                <a:gd name="T22" fmla="*/ 142 w 142"/>
                <a:gd name="T23" fmla="*/ 127 h 142"/>
                <a:gd name="T24" fmla="*/ 142 w 142"/>
                <a:gd name="T25" fmla="*/ 15 h 142"/>
                <a:gd name="T26" fmla="*/ 112 w 142"/>
                <a:gd name="T27" fmla="*/ 112 h 142"/>
                <a:gd name="T28" fmla="*/ 30 w 142"/>
                <a:gd name="T29" fmla="*/ 112 h 142"/>
                <a:gd name="T30" fmla="*/ 30 w 142"/>
                <a:gd name="T31" fmla="*/ 30 h 142"/>
                <a:gd name="T32" fmla="*/ 112 w 142"/>
                <a:gd name="T33" fmla="*/ 30 h 142"/>
                <a:gd name="T34" fmla="*/ 112 w 142"/>
                <a:gd name="T35"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2">
                  <a:moveTo>
                    <a:pt x="142" y="15"/>
                  </a:moveTo>
                  <a:cubicBezTo>
                    <a:pt x="142" y="7"/>
                    <a:pt x="135" y="0"/>
                    <a:pt x="127" y="0"/>
                  </a:cubicBezTo>
                  <a:cubicBezTo>
                    <a:pt x="15" y="0"/>
                    <a:pt x="15" y="0"/>
                    <a:pt x="15" y="0"/>
                  </a:cubicBezTo>
                  <a:cubicBezTo>
                    <a:pt x="15" y="0"/>
                    <a:pt x="15" y="0"/>
                    <a:pt x="15" y="0"/>
                  </a:cubicBezTo>
                  <a:cubicBezTo>
                    <a:pt x="11" y="0"/>
                    <a:pt x="7" y="1"/>
                    <a:pt x="4" y="4"/>
                  </a:cubicBezTo>
                  <a:cubicBezTo>
                    <a:pt x="1" y="7"/>
                    <a:pt x="0" y="11"/>
                    <a:pt x="0" y="15"/>
                  </a:cubicBezTo>
                  <a:cubicBezTo>
                    <a:pt x="0" y="127"/>
                    <a:pt x="0" y="127"/>
                    <a:pt x="0" y="127"/>
                  </a:cubicBezTo>
                  <a:cubicBezTo>
                    <a:pt x="0" y="135"/>
                    <a:pt x="6" y="142"/>
                    <a:pt x="15" y="142"/>
                  </a:cubicBezTo>
                  <a:cubicBezTo>
                    <a:pt x="127" y="142"/>
                    <a:pt x="127" y="142"/>
                    <a:pt x="127" y="142"/>
                  </a:cubicBezTo>
                  <a:cubicBezTo>
                    <a:pt x="127" y="142"/>
                    <a:pt x="127" y="142"/>
                    <a:pt x="127" y="142"/>
                  </a:cubicBezTo>
                  <a:cubicBezTo>
                    <a:pt x="131" y="142"/>
                    <a:pt x="135" y="141"/>
                    <a:pt x="137" y="138"/>
                  </a:cubicBezTo>
                  <a:cubicBezTo>
                    <a:pt x="140" y="135"/>
                    <a:pt x="142" y="131"/>
                    <a:pt x="142" y="127"/>
                  </a:cubicBezTo>
                  <a:lnTo>
                    <a:pt x="142" y="15"/>
                  </a:lnTo>
                  <a:close/>
                  <a:moveTo>
                    <a:pt x="112" y="112"/>
                  </a:moveTo>
                  <a:cubicBezTo>
                    <a:pt x="30" y="112"/>
                    <a:pt x="30" y="112"/>
                    <a:pt x="30" y="112"/>
                  </a:cubicBezTo>
                  <a:cubicBezTo>
                    <a:pt x="30" y="30"/>
                    <a:pt x="30" y="30"/>
                    <a:pt x="30" y="30"/>
                  </a:cubicBezTo>
                  <a:cubicBezTo>
                    <a:pt x="112" y="30"/>
                    <a:pt x="112" y="30"/>
                    <a:pt x="112" y="30"/>
                  </a:cubicBezTo>
                  <a:lnTo>
                    <a:pt x="112"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1" name="Freeform 563"/>
            <p:cNvSpPr>
              <a:spLocks noEditPoints="1"/>
            </p:cNvSpPr>
            <p:nvPr/>
          </p:nvSpPr>
          <p:spPr bwMode="auto">
            <a:xfrm>
              <a:off x="6280217" y="1168067"/>
              <a:ext cx="100259" cy="100259"/>
            </a:xfrm>
            <a:custGeom>
              <a:avLst/>
              <a:gdLst>
                <a:gd name="T0" fmla="*/ 143 w 143"/>
                <a:gd name="T1" fmla="*/ 16 h 143"/>
                <a:gd name="T2" fmla="*/ 128 w 143"/>
                <a:gd name="T3" fmla="*/ 1 h 143"/>
                <a:gd name="T4" fmla="*/ 16 w 143"/>
                <a:gd name="T5" fmla="*/ 0 h 143"/>
                <a:gd name="T6" fmla="*/ 16 w 143"/>
                <a:gd name="T7" fmla="*/ 0 h 143"/>
                <a:gd name="T8" fmla="*/ 5 w 143"/>
                <a:gd name="T9" fmla="*/ 5 h 143"/>
                <a:gd name="T10" fmla="*/ 1 w 143"/>
                <a:gd name="T11" fmla="*/ 15 h 143"/>
                <a:gd name="T12" fmla="*/ 0 w 143"/>
                <a:gd name="T13" fmla="*/ 127 h 143"/>
                <a:gd name="T14" fmla="*/ 15 w 143"/>
                <a:gd name="T15" fmla="*/ 142 h 143"/>
                <a:gd name="T16" fmla="*/ 128 w 143"/>
                <a:gd name="T17" fmla="*/ 143 h 143"/>
                <a:gd name="T18" fmla="*/ 128 w 143"/>
                <a:gd name="T19" fmla="*/ 143 h 143"/>
                <a:gd name="T20" fmla="*/ 138 w 143"/>
                <a:gd name="T21" fmla="*/ 138 h 143"/>
                <a:gd name="T22" fmla="*/ 143 w 143"/>
                <a:gd name="T23" fmla="*/ 128 h 143"/>
                <a:gd name="T24" fmla="*/ 143 w 143"/>
                <a:gd name="T25" fmla="*/ 16 h 143"/>
                <a:gd name="T26" fmla="*/ 113 w 143"/>
                <a:gd name="T27" fmla="*/ 113 h 143"/>
                <a:gd name="T28" fmla="*/ 30 w 143"/>
                <a:gd name="T29" fmla="*/ 112 h 143"/>
                <a:gd name="T30" fmla="*/ 31 w 143"/>
                <a:gd name="T31" fmla="*/ 30 h 143"/>
                <a:gd name="T32" fmla="*/ 113 w 143"/>
                <a:gd name="T33" fmla="*/ 30 h 143"/>
                <a:gd name="T34" fmla="*/ 113 w 143"/>
                <a:gd name="T35" fmla="*/ 11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43">
                  <a:moveTo>
                    <a:pt x="143" y="16"/>
                  </a:moveTo>
                  <a:cubicBezTo>
                    <a:pt x="143" y="7"/>
                    <a:pt x="136" y="1"/>
                    <a:pt x="128" y="1"/>
                  </a:cubicBezTo>
                  <a:cubicBezTo>
                    <a:pt x="16" y="0"/>
                    <a:pt x="16" y="0"/>
                    <a:pt x="16" y="0"/>
                  </a:cubicBezTo>
                  <a:cubicBezTo>
                    <a:pt x="16" y="0"/>
                    <a:pt x="16" y="0"/>
                    <a:pt x="16" y="0"/>
                  </a:cubicBezTo>
                  <a:cubicBezTo>
                    <a:pt x="12" y="0"/>
                    <a:pt x="8" y="2"/>
                    <a:pt x="5" y="5"/>
                  </a:cubicBezTo>
                  <a:cubicBezTo>
                    <a:pt x="2" y="7"/>
                    <a:pt x="1" y="11"/>
                    <a:pt x="1" y="15"/>
                  </a:cubicBezTo>
                  <a:cubicBezTo>
                    <a:pt x="0" y="127"/>
                    <a:pt x="0" y="127"/>
                    <a:pt x="0" y="127"/>
                  </a:cubicBezTo>
                  <a:cubicBezTo>
                    <a:pt x="0" y="136"/>
                    <a:pt x="7" y="142"/>
                    <a:pt x="15" y="142"/>
                  </a:cubicBezTo>
                  <a:cubicBezTo>
                    <a:pt x="128" y="143"/>
                    <a:pt x="128" y="143"/>
                    <a:pt x="128" y="143"/>
                  </a:cubicBezTo>
                  <a:cubicBezTo>
                    <a:pt x="128" y="143"/>
                    <a:pt x="128" y="143"/>
                    <a:pt x="128" y="143"/>
                  </a:cubicBezTo>
                  <a:cubicBezTo>
                    <a:pt x="132" y="143"/>
                    <a:pt x="135" y="141"/>
                    <a:pt x="138" y="138"/>
                  </a:cubicBezTo>
                  <a:cubicBezTo>
                    <a:pt x="141" y="136"/>
                    <a:pt x="143" y="132"/>
                    <a:pt x="143" y="128"/>
                  </a:cubicBezTo>
                  <a:lnTo>
                    <a:pt x="143" y="16"/>
                  </a:lnTo>
                  <a:close/>
                  <a:moveTo>
                    <a:pt x="113" y="113"/>
                  </a:moveTo>
                  <a:cubicBezTo>
                    <a:pt x="30" y="112"/>
                    <a:pt x="30" y="112"/>
                    <a:pt x="30" y="112"/>
                  </a:cubicBezTo>
                  <a:cubicBezTo>
                    <a:pt x="31" y="30"/>
                    <a:pt x="31" y="30"/>
                    <a:pt x="31" y="30"/>
                  </a:cubicBezTo>
                  <a:cubicBezTo>
                    <a:pt x="113" y="30"/>
                    <a:pt x="113" y="30"/>
                    <a:pt x="113" y="30"/>
                  </a:cubicBezTo>
                  <a:lnTo>
                    <a:pt x="113"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2" name="Freeform 564"/>
            <p:cNvSpPr>
              <a:spLocks noEditPoints="1"/>
            </p:cNvSpPr>
            <p:nvPr/>
          </p:nvSpPr>
          <p:spPr bwMode="auto">
            <a:xfrm>
              <a:off x="6435379" y="1168067"/>
              <a:ext cx="100259" cy="100259"/>
            </a:xfrm>
            <a:custGeom>
              <a:avLst/>
              <a:gdLst>
                <a:gd name="T0" fmla="*/ 142 w 143"/>
                <a:gd name="T1" fmla="*/ 15 h 142"/>
                <a:gd name="T2" fmla="*/ 138 w 143"/>
                <a:gd name="T3" fmla="*/ 4 h 142"/>
                <a:gd name="T4" fmla="*/ 128 w 143"/>
                <a:gd name="T5" fmla="*/ 0 h 142"/>
                <a:gd name="T6" fmla="*/ 15 w 143"/>
                <a:gd name="T7" fmla="*/ 0 h 142"/>
                <a:gd name="T8" fmla="*/ 15 w 143"/>
                <a:gd name="T9" fmla="*/ 0 h 142"/>
                <a:gd name="T10" fmla="*/ 0 w 143"/>
                <a:gd name="T11" fmla="*/ 15 h 142"/>
                <a:gd name="T12" fmla="*/ 0 w 143"/>
                <a:gd name="T13" fmla="*/ 127 h 142"/>
                <a:gd name="T14" fmla="*/ 4 w 143"/>
                <a:gd name="T15" fmla="*/ 138 h 142"/>
                <a:gd name="T16" fmla="*/ 15 w 143"/>
                <a:gd name="T17" fmla="*/ 142 h 142"/>
                <a:gd name="T18" fmla="*/ 127 w 143"/>
                <a:gd name="T19" fmla="*/ 142 h 142"/>
                <a:gd name="T20" fmla="*/ 127 w 143"/>
                <a:gd name="T21" fmla="*/ 142 h 142"/>
                <a:gd name="T22" fmla="*/ 142 w 143"/>
                <a:gd name="T23" fmla="*/ 127 h 142"/>
                <a:gd name="T24" fmla="*/ 142 w 143"/>
                <a:gd name="T25" fmla="*/ 15 h 142"/>
                <a:gd name="T26" fmla="*/ 112 w 143"/>
                <a:gd name="T27" fmla="*/ 112 h 142"/>
                <a:gd name="T28" fmla="*/ 30 w 143"/>
                <a:gd name="T29" fmla="*/ 112 h 142"/>
                <a:gd name="T30" fmla="*/ 30 w 143"/>
                <a:gd name="T31" fmla="*/ 30 h 142"/>
                <a:gd name="T32" fmla="*/ 112 w 143"/>
                <a:gd name="T33" fmla="*/ 30 h 142"/>
                <a:gd name="T34" fmla="*/ 112 w 143"/>
                <a:gd name="T35"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42">
                  <a:moveTo>
                    <a:pt x="142" y="15"/>
                  </a:moveTo>
                  <a:cubicBezTo>
                    <a:pt x="143" y="11"/>
                    <a:pt x="141" y="7"/>
                    <a:pt x="138" y="4"/>
                  </a:cubicBezTo>
                  <a:cubicBezTo>
                    <a:pt x="135" y="2"/>
                    <a:pt x="132" y="0"/>
                    <a:pt x="128" y="0"/>
                  </a:cubicBezTo>
                  <a:cubicBezTo>
                    <a:pt x="15" y="0"/>
                    <a:pt x="15" y="0"/>
                    <a:pt x="15" y="0"/>
                  </a:cubicBezTo>
                  <a:cubicBezTo>
                    <a:pt x="15" y="0"/>
                    <a:pt x="15" y="0"/>
                    <a:pt x="15" y="0"/>
                  </a:cubicBezTo>
                  <a:cubicBezTo>
                    <a:pt x="7" y="0"/>
                    <a:pt x="0" y="6"/>
                    <a:pt x="0" y="15"/>
                  </a:cubicBezTo>
                  <a:cubicBezTo>
                    <a:pt x="0" y="127"/>
                    <a:pt x="0" y="127"/>
                    <a:pt x="0" y="127"/>
                  </a:cubicBezTo>
                  <a:cubicBezTo>
                    <a:pt x="0" y="131"/>
                    <a:pt x="2" y="135"/>
                    <a:pt x="4" y="138"/>
                  </a:cubicBezTo>
                  <a:cubicBezTo>
                    <a:pt x="7" y="140"/>
                    <a:pt x="11" y="142"/>
                    <a:pt x="15" y="142"/>
                  </a:cubicBezTo>
                  <a:cubicBezTo>
                    <a:pt x="127" y="142"/>
                    <a:pt x="127" y="142"/>
                    <a:pt x="127" y="142"/>
                  </a:cubicBezTo>
                  <a:cubicBezTo>
                    <a:pt x="127" y="142"/>
                    <a:pt x="127" y="142"/>
                    <a:pt x="127" y="142"/>
                  </a:cubicBezTo>
                  <a:cubicBezTo>
                    <a:pt x="135" y="142"/>
                    <a:pt x="142" y="136"/>
                    <a:pt x="142" y="127"/>
                  </a:cubicBezTo>
                  <a:lnTo>
                    <a:pt x="142" y="15"/>
                  </a:lnTo>
                  <a:close/>
                  <a:moveTo>
                    <a:pt x="112" y="112"/>
                  </a:moveTo>
                  <a:cubicBezTo>
                    <a:pt x="30" y="112"/>
                    <a:pt x="30" y="112"/>
                    <a:pt x="30" y="112"/>
                  </a:cubicBezTo>
                  <a:cubicBezTo>
                    <a:pt x="30" y="30"/>
                    <a:pt x="30" y="30"/>
                    <a:pt x="30" y="30"/>
                  </a:cubicBezTo>
                  <a:cubicBezTo>
                    <a:pt x="112" y="30"/>
                    <a:pt x="112" y="30"/>
                    <a:pt x="112" y="30"/>
                  </a:cubicBezTo>
                  <a:lnTo>
                    <a:pt x="112"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3" name="Freeform 565"/>
            <p:cNvSpPr>
              <a:spLocks noEditPoints="1"/>
            </p:cNvSpPr>
            <p:nvPr/>
          </p:nvSpPr>
          <p:spPr bwMode="auto">
            <a:xfrm>
              <a:off x="6280217" y="1318456"/>
              <a:ext cx="97873" cy="100259"/>
            </a:xfrm>
            <a:custGeom>
              <a:avLst/>
              <a:gdLst>
                <a:gd name="T0" fmla="*/ 138 w 142"/>
                <a:gd name="T1" fmla="*/ 5 h 143"/>
                <a:gd name="T2" fmla="*/ 127 w 142"/>
                <a:gd name="T3" fmla="*/ 0 h 143"/>
                <a:gd name="T4" fmla="*/ 15 w 142"/>
                <a:gd name="T5" fmla="*/ 0 h 143"/>
                <a:gd name="T6" fmla="*/ 0 w 142"/>
                <a:gd name="T7" fmla="*/ 15 h 143"/>
                <a:gd name="T8" fmla="*/ 0 w 142"/>
                <a:gd name="T9" fmla="*/ 127 h 143"/>
                <a:gd name="T10" fmla="*/ 4 w 142"/>
                <a:gd name="T11" fmla="*/ 138 h 143"/>
                <a:gd name="T12" fmla="*/ 15 w 142"/>
                <a:gd name="T13" fmla="*/ 142 h 143"/>
                <a:gd name="T14" fmla="*/ 127 w 142"/>
                <a:gd name="T15" fmla="*/ 143 h 143"/>
                <a:gd name="T16" fmla="*/ 127 w 142"/>
                <a:gd name="T17" fmla="*/ 143 h 143"/>
                <a:gd name="T18" fmla="*/ 142 w 142"/>
                <a:gd name="T19" fmla="*/ 128 h 143"/>
                <a:gd name="T20" fmla="*/ 142 w 142"/>
                <a:gd name="T21" fmla="*/ 15 h 143"/>
                <a:gd name="T22" fmla="*/ 138 w 142"/>
                <a:gd name="T23" fmla="*/ 5 h 143"/>
                <a:gd name="T24" fmla="*/ 112 w 142"/>
                <a:gd name="T25" fmla="*/ 113 h 143"/>
                <a:gd name="T26" fmla="*/ 30 w 142"/>
                <a:gd name="T27" fmla="*/ 112 h 143"/>
                <a:gd name="T28" fmla="*/ 30 w 142"/>
                <a:gd name="T29" fmla="*/ 30 h 143"/>
                <a:gd name="T30" fmla="*/ 112 w 142"/>
                <a:gd name="T31" fmla="*/ 30 h 143"/>
                <a:gd name="T32" fmla="*/ 112 w 142"/>
                <a:gd name="T33" fmla="*/ 11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43">
                  <a:moveTo>
                    <a:pt x="138" y="5"/>
                  </a:moveTo>
                  <a:cubicBezTo>
                    <a:pt x="135" y="2"/>
                    <a:pt x="131" y="0"/>
                    <a:pt x="127" y="0"/>
                  </a:cubicBezTo>
                  <a:cubicBezTo>
                    <a:pt x="15" y="0"/>
                    <a:pt x="15" y="0"/>
                    <a:pt x="15" y="0"/>
                  </a:cubicBezTo>
                  <a:cubicBezTo>
                    <a:pt x="7" y="0"/>
                    <a:pt x="0" y="7"/>
                    <a:pt x="0" y="15"/>
                  </a:cubicBezTo>
                  <a:cubicBezTo>
                    <a:pt x="0" y="127"/>
                    <a:pt x="0" y="127"/>
                    <a:pt x="0" y="127"/>
                  </a:cubicBezTo>
                  <a:cubicBezTo>
                    <a:pt x="0" y="131"/>
                    <a:pt x="1" y="135"/>
                    <a:pt x="4" y="138"/>
                  </a:cubicBezTo>
                  <a:cubicBezTo>
                    <a:pt x="7" y="141"/>
                    <a:pt x="11" y="142"/>
                    <a:pt x="15" y="142"/>
                  </a:cubicBezTo>
                  <a:cubicBezTo>
                    <a:pt x="127" y="143"/>
                    <a:pt x="127" y="143"/>
                    <a:pt x="127" y="143"/>
                  </a:cubicBezTo>
                  <a:cubicBezTo>
                    <a:pt x="127" y="143"/>
                    <a:pt x="127" y="143"/>
                    <a:pt x="127" y="143"/>
                  </a:cubicBezTo>
                  <a:cubicBezTo>
                    <a:pt x="135" y="143"/>
                    <a:pt x="142" y="136"/>
                    <a:pt x="142" y="128"/>
                  </a:cubicBezTo>
                  <a:cubicBezTo>
                    <a:pt x="142" y="15"/>
                    <a:pt x="142" y="15"/>
                    <a:pt x="142" y="15"/>
                  </a:cubicBezTo>
                  <a:cubicBezTo>
                    <a:pt x="142" y="12"/>
                    <a:pt x="141" y="8"/>
                    <a:pt x="138" y="5"/>
                  </a:cubicBezTo>
                  <a:close/>
                  <a:moveTo>
                    <a:pt x="112" y="113"/>
                  </a:moveTo>
                  <a:cubicBezTo>
                    <a:pt x="30" y="112"/>
                    <a:pt x="30" y="112"/>
                    <a:pt x="30" y="112"/>
                  </a:cubicBezTo>
                  <a:cubicBezTo>
                    <a:pt x="30" y="30"/>
                    <a:pt x="30" y="30"/>
                    <a:pt x="30" y="30"/>
                  </a:cubicBezTo>
                  <a:cubicBezTo>
                    <a:pt x="112" y="30"/>
                    <a:pt x="112" y="30"/>
                    <a:pt x="112" y="30"/>
                  </a:cubicBezTo>
                  <a:lnTo>
                    <a:pt x="112"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4" name="Freeform 566"/>
            <p:cNvSpPr>
              <a:spLocks noEditPoints="1"/>
            </p:cNvSpPr>
            <p:nvPr/>
          </p:nvSpPr>
          <p:spPr bwMode="auto">
            <a:xfrm>
              <a:off x="6435379" y="1318456"/>
              <a:ext cx="97873" cy="100259"/>
            </a:xfrm>
            <a:custGeom>
              <a:avLst/>
              <a:gdLst>
                <a:gd name="T0" fmla="*/ 138 w 142"/>
                <a:gd name="T1" fmla="*/ 4 h 142"/>
                <a:gd name="T2" fmla="*/ 127 w 142"/>
                <a:gd name="T3" fmla="*/ 0 h 142"/>
                <a:gd name="T4" fmla="*/ 15 w 142"/>
                <a:gd name="T5" fmla="*/ 0 h 142"/>
                <a:gd name="T6" fmla="*/ 15 w 142"/>
                <a:gd name="T7" fmla="*/ 0 h 142"/>
                <a:gd name="T8" fmla="*/ 0 w 142"/>
                <a:gd name="T9" fmla="*/ 15 h 142"/>
                <a:gd name="T10" fmla="*/ 0 w 142"/>
                <a:gd name="T11" fmla="*/ 127 h 142"/>
                <a:gd name="T12" fmla="*/ 4 w 142"/>
                <a:gd name="T13" fmla="*/ 137 h 142"/>
                <a:gd name="T14" fmla="*/ 14 w 142"/>
                <a:gd name="T15" fmla="*/ 142 h 142"/>
                <a:gd name="T16" fmla="*/ 127 w 142"/>
                <a:gd name="T17" fmla="*/ 142 h 142"/>
                <a:gd name="T18" fmla="*/ 127 w 142"/>
                <a:gd name="T19" fmla="*/ 142 h 142"/>
                <a:gd name="T20" fmla="*/ 142 w 142"/>
                <a:gd name="T21" fmla="*/ 127 h 142"/>
                <a:gd name="T22" fmla="*/ 142 w 142"/>
                <a:gd name="T23" fmla="*/ 15 h 142"/>
                <a:gd name="T24" fmla="*/ 138 w 142"/>
                <a:gd name="T25" fmla="*/ 4 h 142"/>
                <a:gd name="T26" fmla="*/ 112 w 142"/>
                <a:gd name="T27" fmla="*/ 112 h 142"/>
                <a:gd name="T28" fmla="*/ 30 w 142"/>
                <a:gd name="T29" fmla="*/ 112 h 142"/>
                <a:gd name="T30" fmla="*/ 30 w 142"/>
                <a:gd name="T31" fmla="*/ 30 h 142"/>
                <a:gd name="T32" fmla="*/ 112 w 142"/>
                <a:gd name="T33" fmla="*/ 30 h 142"/>
                <a:gd name="T34" fmla="*/ 112 w 142"/>
                <a:gd name="T35"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2">
                  <a:moveTo>
                    <a:pt x="138" y="4"/>
                  </a:moveTo>
                  <a:cubicBezTo>
                    <a:pt x="135" y="2"/>
                    <a:pt x="131" y="0"/>
                    <a:pt x="127" y="0"/>
                  </a:cubicBezTo>
                  <a:cubicBezTo>
                    <a:pt x="15" y="0"/>
                    <a:pt x="15" y="0"/>
                    <a:pt x="15" y="0"/>
                  </a:cubicBezTo>
                  <a:cubicBezTo>
                    <a:pt x="15" y="0"/>
                    <a:pt x="15" y="0"/>
                    <a:pt x="15" y="0"/>
                  </a:cubicBezTo>
                  <a:cubicBezTo>
                    <a:pt x="7" y="0"/>
                    <a:pt x="0" y="6"/>
                    <a:pt x="0" y="15"/>
                  </a:cubicBezTo>
                  <a:cubicBezTo>
                    <a:pt x="0" y="127"/>
                    <a:pt x="0" y="127"/>
                    <a:pt x="0" y="127"/>
                  </a:cubicBezTo>
                  <a:cubicBezTo>
                    <a:pt x="0" y="131"/>
                    <a:pt x="1" y="135"/>
                    <a:pt x="4" y="137"/>
                  </a:cubicBezTo>
                  <a:cubicBezTo>
                    <a:pt x="7" y="140"/>
                    <a:pt x="10" y="142"/>
                    <a:pt x="14" y="142"/>
                  </a:cubicBezTo>
                  <a:cubicBezTo>
                    <a:pt x="127" y="142"/>
                    <a:pt x="127" y="142"/>
                    <a:pt x="127" y="142"/>
                  </a:cubicBezTo>
                  <a:cubicBezTo>
                    <a:pt x="127" y="142"/>
                    <a:pt x="127" y="142"/>
                    <a:pt x="127" y="142"/>
                  </a:cubicBezTo>
                  <a:cubicBezTo>
                    <a:pt x="135" y="142"/>
                    <a:pt x="142" y="135"/>
                    <a:pt x="142" y="127"/>
                  </a:cubicBezTo>
                  <a:cubicBezTo>
                    <a:pt x="142" y="15"/>
                    <a:pt x="142" y="15"/>
                    <a:pt x="142" y="15"/>
                  </a:cubicBezTo>
                  <a:cubicBezTo>
                    <a:pt x="142" y="11"/>
                    <a:pt x="140" y="7"/>
                    <a:pt x="138" y="4"/>
                  </a:cubicBezTo>
                  <a:close/>
                  <a:moveTo>
                    <a:pt x="112" y="112"/>
                  </a:moveTo>
                  <a:cubicBezTo>
                    <a:pt x="30" y="112"/>
                    <a:pt x="30" y="112"/>
                    <a:pt x="30" y="112"/>
                  </a:cubicBezTo>
                  <a:cubicBezTo>
                    <a:pt x="30" y="30"/>
                    <a:pt x="30" y="30"/>
                    <a:pt x="30" y="30"/>
                  </a:cubicBezTo>
                  <a:cubicBezTo>
                    <a:pt x="112" y="30"/>
                    <a:pt x="112" y="30"/>
                    <a:pt x="112" y="30"/>
                  </a:cubicBezTo>
                  <a:lnTo>
                    <a:pt x="112"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5" name="Freeform 567"/>
            <p:cNvSpPr>
              <a:spLocks noEditPoints="1"/>
            </p:cNvSpPr>
            <p:nvPr/>
          </p:nvSpPr>
          <p:spPr bwMode="auto">
            <a:xfrm>
              <a:off x="6280217" y="1468844"/>
              <a:ext cx="97873" cy="100259"/>
            </a:xfrm>
            <a:custGeom>
              <a:avLst/>
              <a:gdLst>
                <a:gd name="T0" fmla="*/ 127 w 142"/>
                <a:gd name="T1" fmla="*/ 0 h 142"/>
                <a:gd name="T2" fmla="*/ 15 w 142"/>
                <a:gd name="T3" fmla="*/ 0 h 142"/>
                <a:gd name="T4" fmla="*/ 5 w 142"/>
                <a:gd name="T5" fmla="*/ 4 h 142"/>
                <a:gd name="T6" fmla="*/ 0 w 142"/>
                <a:gd name="T7" fmla="*/ 15 h 142"/>
                <a:gd name="T8" fmla="*/ 0 w 142"/>
                <a:gd name="T9" fmla="*/ 127 h 142"/>
                <a:gd name="T10" fmla="*/ 15 w 142"/>
                <a:gd name="T11" fmla="*/ 142 h 142"/>
                <a:gd name="T12" fmla="*/ 127 w 142"/>
                <a:gd name="T13" fmla="*/ 142 h 142"/>
                <a:gd name="T14" fmla="*/ 127 w 142"/>
                <a:gd name="T15" fmla="*/ 142 h 142"/>
                <a:gd name="T16" fmla="*/ 138 w 142"/>
                <a:gd name="T17" fmla="*/ 138 h 142"/>
                <a:gd name="T18" fmla="*/ 142 w 142"/>
                <a:gd name="T19" fmla="*/ 127 h 142"/>
                <a:gd name="T20" fmla="*/ 142 w 142"/>
                <a:gd name="T21" fmla="*/ 15 h 142"/>
                <a:gd name="T22" fmla="*/ 127 w 142"/>
                <a:gd name="T23" fmla="*/ 0 h 142"/>
                <a:gd name="T24" fmla="*/ 112 w 142"/>
                <a:gd name="T25" fmla="*/ 112 h 142"/>
                <a:gd name="T26" fmla="*/ 30 w 142"/>
                <a:gd name="T27" fmla="*/ 112 h 142"/>
                <a:gd name="T28" fmla="*/ 30 w 142"/>
                <a:gd name="T29" fmla="*/ 30 h 142"/>
                <a:gd name="T30" fmla="*/ 112 w 142"/>
                <a:gd name="T31" fmla="*/ 30 h 142"/>
                <a:gd name="T32" fmla="*/ 112 w 142"/>
                <a:gd name="T33"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42">
                  <a:moveTo>
                    <a:pt x="127" y="0"/>
                  </a:moveTo>
                  <a:cubicBezTo>
                    <a:pt x="15" y="0"/>
                    <a:pt x="15" y="0"/>
                    <a:pt x="15" y="0"/>
                  </a:cubicBezTo>
                  <a:cubicBezTo>
                    <a:pt x="11" y="0"/>
                    <a:pt x="7" y="1"/>
                    <a:pt x="5" y="4"/>
                  </a:cubicBezTo>
                  <a:cubicBezTo>
                    <a:pt x="2" y="7"/>
                    <a:pt x="0" y="11"/>
                    <a:pt x="0" y="15"/>
                  </a:cubicBezTo>
                  <a:cubicBezTo>
                    <a:pt x="0" y="127"/>
                    <a:pt x="0" y="127"/>
                    <a:pt x="0" y="127"/>
                  </a:cubicBezTo>
                  <a:cubicBezTo>
                    <a:pt x="0" y="135"/>
                    <a:pt x="7" y="142"/>
                    <a:pt x="15" y="142"/>
                  </a:cubicBezTo>
                  <a:cubicBezTo>
                    <a:pt x="127" y="142"/>
                    <a:pt x="127" y="142"/>
                    <a:pt x="127" y="142"/>
                  </a:cubicBezTo>
                  <a:cubicBezTo>
                    <a:pt x="127" y="142"/>
                    <a:pt x="127" y="142"/>
                    <a:pt x="127" y="142"/>
                  </a:cubicBezTo>
                  <a:cubicBezTo>
                    <a:pt x="131" y="142"/>
                    <a:pt x="135" y="141"/>
                    <a:pt x="138" y="138"/>
                  </a:cubicBezTo>
                  <a:cubicBezTo>
                    <a:pt x="140" y="135"/>
                    <a:pt x="142" y="131"/>
                    <a:pt x="142" y="127"/>
                  </a:cubicBezTo>
                  <a:cubicBezTo>
                    <a:pt x="142" y="15"/>
                    <a:pt x="142" y="15"/>
                    <a:pt x="142" y="15"/>
                  </a:cubicBezTo>
                  <a:cubicBezTo>
                    <a:pt x="142" y="7"/>
                    <a:pt x="136" y="0"/>
                    <a:pt x="127" y="0"/>
                  </a:cubicBezTo>
                  <a:close/>
                  <a:moveTo>
                    <a:pt x="112" y="112"/>
                  </a:moveTo>
                  <a:cubicBezTo>
                    <a:pt x="30" y="112"/>
                    <a:pt x="30" y="112"/>
                    <a:pt x="30" y="112"/>
                  </a:cubicBezTo>
                  <a:cubicBezTo>
                    <a:pt x="30" y="30"/>
                    <a:pt x="30" y="30"/>
                    <a:pt x="30" y="30"/>
                  </a:cubicBezTo>
                  <a:cubicBezTo>
                    <a:pt x="112" y="30"/>
                    <a:pt x="112" y="30"/>
                    <a:pt x="112" y="30"/>
                  </a:cubicBezTo>
                  <a:lnTo>
                    <a:pt x="112"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6" name="Freeform 568"/>
            <p:cNvSpPr>
              <a:spLocks noEditPoints="1"/>
            </p:cNvSpPr>
            <p:nvPr/>
          </p:nvSpPr>
          <p:spPr bwMode="auto">
            <a:xfrm>
              <a:off x="6120279" y="869677"/>
              <a:ext cx="100259" cy="100259"/>
            </a:xfrm>
            <a:custGeom>
              <a:avLst/>
              <a:gdLst>
                <a:gd name="T0" fmla="*/ 143 w 143"/>
                <a:gd name="T1" fmla="*/ 16 h 143"/>
                <a:gd name="T2" fmla="*/ 139 w 143"/>
                <a:gd name="T3" fmla="*/ 5 h 143"/>
                <a:gd name="T4" fmla="*/ 128 w 143"/>
                <a:gd name="T5" fmla="*/ 1 h 143"/>
                <a:gd name="T6" fmla="*/ 16 w 143"/>
                <a:gd name="T7" fmla="*/ 0 h 143"/>
                <a:gd name="T8" fmla="*/ 16 w 143"/>
                <a:gd name="T9" fmla="*/ 0 h 143"/>
                <a:gd name="T10" fmla="*/ 1 w 143"/>
                <a:gd name="T11" fmla="*/ 15 h 143"/>
                <a:gd name="T12" fmla="*/ 0 w 143"/>
                <a:gd name="T13" fmla="*/ 128 h 143"/>
                <a:gd name="T14" fmla="*/ 5 w 143"/>
                <a:gd name="T15" fmla="*/ 138 h 143"/>
                <a:gd name="T16" fmla="*/ 15 w 143"/>
                <a:gd name="T17" fmla="*/ 143 h 143"/>
                <a:gd name="T18" fmla="*/ 128 w 143"/>
                <a:gd name="T19" fmla="*/ 143 h 143"/>
                <a:gd name="T20" fmla="*/ 128 w 143"/>
                <a:gd name="T21" fmla="*/ 143 h 143"/>
                <a:gd name="T22" fmla="*/ 143 w 143"/>
                <a:gd name="T23" fmla="*/ 128 h 143"/>
                <a:gd name="T24" fmla="*/ 143 w 143"/>
                <a:gd name="T25" fmla="*/ 16 h 143"/>
                <a:gd name="T26" fmla="*/ 113 w 143"/>
                <a:gd name="T27" fmla="*/ 113 h 143"/>
                <a:gd name="T28" fmla="*/ 30 w 143"/>
                <a:gd name="T29" fmla="*/ 113 h 143"/>
                <a:gd name="T30" fmla="*/ 31 w 143"/>
                <a:gd name="T31" fmla="*/ 30 h 143"/>
                <a:gd name="T32" fmla="*/ 113 w 143"/>
                <a:gd name="T33" fmla="*/ 31 h 143"/>
                <a:gd name="T34" fmla="*/ 113 w 143"/>
                <a:gd name="T35" fmla="*/ 11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43">
                  <a:moveTo>
                    <a:pt x="143" y="16"/>
                  </a:moveTo>
                  <a:cubicBezTo>
                    <a:pt x="143" y="12"/>
                    <a:pt x="141" y="8"/>
                    <a:pt x="139" y="5"/>
                  </a:cubicBezTo>
                  <a:cubicBezTo>
                    <a:pt x="136" y="2"/>
                    <a:pt x="132" y="1"/>
                    <a:pt x="128" y="1"/>
                  </a:cubicBezTo>
                  <a:cubicBezTo>
                    <a:pt x="16" y="0"/>
                    <a:pt x="16" y="0"/>
                    <a:pt x="16" y="0"/>
                  </a:cubicBezTo>
                  <a:cubicBezTo>
                    <a:pt x="16" y="0"/>
                    <a:pt x="16" y="0"/>
                    <a:pt x="16" y="0"/>
                  </a:cubicBezTo>
                  <a:cubicBezTo>
                    <a:pt x="7" y="0"/>
                    <a:pt x="1" y="7"/>
                    <a:pt x="1" y="15"/>
                  </a:cubicBezTo>
                  <a:cubicBezTo>
                    <a:pt x="0" y="128"/>
                    <a:pt x="0" y="128"/>
                    <a:pt x="0" y="128"/>
                  </a:cubicBezTo>
                  <a:cubicBezTo>
                    <a:pt x="0" y="131"/>
                    <a:pt x="2" y="135"/>
                    <a:pt x="5" y="138"/>
                  </a:cubicBezTo>
                  <a:cubicBezTo>
                    <a:pt x="8" y="141"/>
                    <a:pt x="11" y="143"/>
                    <a:pt x="15" y="143"/>
                  </a:cubicBezTo>
                  <a:cubicBezTo>
                    <a:pt x="128" y="143"/>
                    <a:pt x="128" y="143"/>
                    <a:pt x="128" y="143"/>
                  </a:cubicBezTo>
                  <a:cubicBezTo>
                    <a:pt x="128" y="143"/>
                    <a:pt x="128" y="143"/>
                    <a:pt x="128" y="143"/>
                  </a:cubicBezTo>
                  <a:cubicBezTo>
                    <a:pt x="136" y="143"/>
                    <a:pt x="143" y="136"/>
                    <a:pt x="143" y="128"/>
                  </a:cubicBezTo>
                  <a:lnTo>
                    <a:pt x="143" y="16"/>
                  </a:lnTo>
                  <a:close/>
                  <a:moveTo>
                    <a:pt x="113" y="113"/>
                  </a:moveTo>
                  <a:cubicBezTo>
                    <a:pt x="30" y="113"/>
                    <a:pt x="30" y="113"/>
                    <a:pt x="30" y="113"/>
                  </a:cubicBezTo>
                  <a:cubicBezTo>
                    <a:pt x="31" y="30"/>
                    <a:pt x="31" y="30"/>
                    <a:pt x="31" y="30"/>
                  </a:cubicBezTo>
                  <a:cubicBezTo>
                    <a:pt x="113" y="31"/>
                    <a:pt x="113" y="31"/>
                    <a:pt x="113" y="31"/>
                  </a:cubicBezTo>
                  <a:lnTo>
                    <a:pt x="113"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7" name="Freeform 569"/>
            <p:cNvSpPr>
              <a:spLocks noEditPoints="1"/>
            </p:cNvSpPr>
            <p:nvPr/>
          </p:nvSpPr>
          <p:spPr bwMode="auto">
            <a:xfrm>
              <a:off x="6120279" y="1017679"/>
              <a:ext cx="100259" cy="100259"/>
            </a:xfrm>
            <a:custGeom>
              <a:avLst/>
              <a:gdLst>
                <a:gd name="T0" fmla="*/ 142 w 142"/>
                <a:gd name="T1" fmla="*/ 16 h 143"/>
                <a:gd name="T2" fmla="*/ 127 w 142"/>
                <a:gd name="T3" fmla="*/ 1 h 143"/>
                <a:gd name="T4" fmla="*/ 15 w 142"/>
                <a:gd name="T5" fmla="*/ 0 h 143"/>
                <a:gd name="T6" fmla="*/ 15 w 142"/>
                <a:gd name="T7" fmla="*/ 0 h 143"/>
                <a:gd name="T8" fmla="*/ 5 w 142"/>
                <a:gd name="T9" fmla="*/ 5 h 143"/>
                <a:gd name="T10" fmla="*/ 0 w 142"/>
                <a:gd name="T11" fmla="*/ 15 h 143"/>
                <a:gd name="T12" fmla="*/ 0 w 142"/>
                <a:gd name="T13" fmla="*/ 127 h 143"/>
                <a:gd name="T14" fmla="*/ 4 w 142"/>
                <a:gd name="T15" fmla="*/ 138 h 143"/>
                <a:gd name="T16" fmla="*/ 15 w 142"/>
                <a:gd name="T17" fmla="*/ 142 h 143"/>
                <a:gd name="T18" fmla="*/ 127 w 142"/>
                <a:gd name="T19" fmla="*/ 143 h 143"/>
                <a:gd name="T20" fmla="*/ 127 w 142"/>
                <a:gd name="T21" fmla="*/ 143 h 143"/>
                <a:gd name="T22" fmla="*/ 142 w 142"/>
                <a:gd name="T23" fmla="*/ 128 h 143"/>
                <a:gd name="T24" fmla="*/ 142 w 142"/>
                <a:gd name="T25" fmla="*/ 16 h 143"/>
                <a:gd name="T26" fmla="*/ 112 w 142"/>
                <a:gd name="T27" fmla="*/ 113 h 143"/>
                <a:gd name="T28" fmla="*/ 30 w 142"/>
                <a:gd name="T29" fmla="*/ 113 h 143"/>
                <a:gd name="T30" fmla="*/ 30 w 142"/>
                <a:gd name="T31" fmla="*/ 30 h 143"/>
                <a:gd name="T32" fmla="*/ 112 w 142"/>
                <a:gd name="T33" fmla="*/ 31 h 143"/>
                <a:gd name="T34" fmla="*/ 112 w 142"/>
                <a:gd name="T35" fmla="*/ 11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3">
                  <a:moveTo>
                    <a:pt x="142" y="16"/>
                  </a:moveTo>
                  <a:cubicBezTo>
                    <a:pt x="142" y="7"/>
                    <a:pt x="136" y="1"/>
                    <a:pt x="127" y="1"/>
                  </a:cubicBezTo>
                  <a:cubicBezTo>
                    <a:pt x="15" y="0"/>
                    <a:pt x="15" y="0"/>
                    <a:pt x="15" y="0"/>
                  </a:cubicBezTo>
                  <a:cubicBezTo>
                    <a:pt x="15" y="0"/>
                    <a:pt x="15" y="0"/>
                    <a:pt x="15" y="0"/>
                  </a:cubicBezTo>
                  <a:cubicBezTo>
                    <a:pt x="11" y="0"/>
                    <a:pt x="7" y="2"/>
                    <a:pt x="5" y="5"/>
                  </a:cubicBezTo>
                  <a:cubicBezTo>
                    <a:pt x="2" y="7"/>
                    <a:pt x="0" y="11"/>
                    <a:pt x="0" y="15"/>
                  </a:cubicBezTo>
                  <a:cubicBezTo>
                    <a:pt x="0" y="127"/>
                    <a:pt x="0" y="127"/>
                    <a:pt x="0" y="127"/>
                  </a:cubicBezTo>
                  <a:cubicBezTo>
                    <a:pt x="0" y="131"/>
                    <a:pt x="1" y="135"/>
                    <a:pt x="4" y="138"/>
                  </a:cubicBezTo>
                  <a:cubicBezTo>
                    <a:pt x="7" y="141"/>
                    <a:pt x="11" y="142"/>
                    <a:pt x="15" y="142"/>
                  </a:cubicBezTo>
                  <a:cubicBezTo>
                    <a:pt x="127" y="143"/>
                    <a:pt x="127" y="143"/>
                    <a:pt x="127" y="143"/>
                  </a:cubicBezTo>
                  <a:cubicBezTo>
                    <a:pt x="127" y="143"/>
                    <a:pt x="127" y="143"/>
                    <a:pt x="127" y="143"/>
                  </a:cubicBezTo>
                  <a:cubicBezTo>
                    <a:pt x="135" y="143"/>
                    <a:pt x="142" y="136"/>
                    <a:pt x="142" y="128"/>
                  </a:cubicBezTo>
                  <a:lnTo>
                    <a:pt x="142" y="16"/>
                  </a:lnTo>
                  <a:close/>
                  <a:moveTo>
                    <a:pt x="112" y="113"/>
                  </a:moveTo>
                  <a:cubicBezTo>
                    <a:pt x="30" y="113"/>
                    <a:pt x="30" y="113"/>
                    <a:pt x="30" y="113"/>
                  </a:cubicBezTo>
                  <a:cubicBezTo>
                    <a:pt x="30" y="30"/>
                    <a:pt x="30" y="30"/>
                    <a:pt x="30" y="30"/>
                  </a:cubicBezTo>
                  <a:cubicBezTo>
                    <a:pt x="112" y="31"/>
                    <a:pt x="112" y="31"/>
                    <a:pt x="112" y="31"/>
                  </a:cubicBezTo>
                  <a:lnTo>
                    <a:pt x="112"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8" name="Freeform 570"/>
            <p:cNvSpPr>
              <a:spLocks noEditPoints="1"/>
            </p:cNvSpPr>
            <p:nvPr/>
          </p:nvSpPr>
          <p:spPr bwMode="auto">
            <a:xfrm>
              <a:off x="6120279" y="1168067"/>
              <a:ext cx="100259" cy="100259"/>
            </a:xfrm>
            <a:custGeom>
              <a:avLst/>
              <a:gdLst>
                <a:gd name="T0" fmla="*/ 143 w 143"/>
                <a:gd name="T1" fmla="*/ 16 h 143"/>
                <a:gd name="T2" fmla="*/ 128 w 143"/>
                <a:gd name="T3" fmla="*/ 1 h 143"/>
                <a:gd name="T4" fmla="*/ 16 w 143"/>
                <a:gd name="T5" fmla="*/ 0 h 143"/>
                <a:gd name="T6" fmla="*/ 16 w 143"/>
                <a:gd name="T7" fmla="*/ 0 h 143"/>
                <a:gd name="T8" fmla="*/ 5 w 143"/>
                <a:gd name="T9" fmla="*/ 5 h 143"/>
                <a:gd name="T10" fmla="*/ 1 w 143"/>
                <a:gd name="T11" fmla="*/ 15 h 143"/>
                <a:gd name="T12" fmla="*/ 0 w 143"/>
                <a:gd name="T13" fmla="*/ 127 h 143"/>
                <a:gd name="T14" fmla="*/ 15 w 143"/>
                <a:gd name="T15" fmla="*/ 142 h 143"/>
                <a:gd name="T16" fmla="*/ 128 w 143"/>
                <a:gd name="T17" fmla="*/ 143 h 143"/>
                <a:gd name="T18" fmla="*/ 128 w 143"/>
                <a:gd name="T19" fmla="*/ 143 h 143"/>
                <a:gd name="T20" fmla="*/ 138 w 143"/>
                <a:gd name="T21" fmla="*/ 138 h 143"/>
                <a:gd name="T22" fmla="*/ 143 w 143"/>
                <a:gd name="T23" fmla="*/ 128 h 143"/>
                <a:gd name="T24" fmla="*/ 143 w 143"/>
                <a:gd name="T25" fmla="*/ 16 h 143"/>
                <a:gd name="T26" fmla="*/ 113 w 143"/>
                <a:gd name="T27" fmla="*/ 113 h 143"/>
                <a:gd name="T28" fmla="*/ 30 w 143"/>
                <a:gd name="T29" fmla="*/ 112 h 143"/>
                <a:gd name="T30" fmla="*/ 31 w 143"/>
                <a:gd name="T31" fmla="*/ 30 h 143"/>
                <a:gd name="T32" fmla="*/ 113 w 143"/>
                <a:gd name="T33" fmla="*/ 30 h 143"/>
                <a:gd name="T34" fmla="*/ 113 w 143"/>
                <a:gd name="T35" fmla="*/ 11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43">
                  <a:moveTo>
                    <a:pt x="143" y="16"/>
                  </a:moveTo>
                  <a:cubicBezTo>
                    <a:pt x="143" y="7"/>
                    <a:pt x="136" y="1"/>
                    <a:pt x="128" y="1"/>
                  </a:cubicBezTo>
                  <a:cubicBezTo>
                    <a:pt x="16" y="0"/>
                    <a:pt x="16" y="0"/>
                    <a:pt x="16" y="0"/>
                  </a:cubicBezTo>
                  <a:cubicBezTo>
                    <a:pt x="16" y="0"/>
                    <a:pt x="16" y="0"/>
                    <a:pt x="16" y="0"/>
                  </a:cubicBezTo>
                  <a:cubicBezTo>
                    <a:pt x="12" y="0"/>
                    <a:pt x="8" y="2"/>
                    <a:pt x="5" y="5"/>
                  </a:cubicBezTo>
                  <a:cubicBezTo>
                    <a:pt x="2" y="7"/>
                    <a:pt x="1" y="11"/>
                    <a:pt x="1" y="15"/>
                  </a:cubicBezTo>
                  <a:cubicBezTo>
                    <a:pt x="0" y="127"/>
                    <a:pt x="0" y="127"/>
                    <a:pt x="0" y="127"/>
                  </a:cubicBezTo>
                  <a:cubicBezTo>
                    <a:pt x="0" y="136"/>
                    <a:pt x="7" y="142"/>
                    <a:pt x="15" y="142"/>
                  </a:cubicBezTo>
                  <a:cubicBezTo>
                    <a:pt x="128" y="143"/>
                    <a:pt x="128" y="143"/>
                    <a:pt x="128" y="143"/>
                  </a:cubicBezTo>
                  <a:cubicBezTo>
                    <a:pt x="128" y="143"/>
                    <a:pt x="128" y="143"/>
                    <a:pt x="128" y="143"/>
                  </a:cubicBezTo>
                  <a:cubicBezTo>
                    <a:pt x="132" y="143"/>
                    <a:pt x="135" y="141"/>
                    <a:pt x="138" y="138"/>
                  </a:cubicBezTo>
                  <a:cubicBezTo>
                    <a:pt x="141" y="136"/>
                    <a:pt x="143" y="132"/>
                    <a:pt x="143" y="128"/>
                  </a:cubicBezTo>
                  <a:lnTo>
                    <a:pt x="143" y="16"/>
                  </a:lnTo>
                  <a:close/>
                  <a:moveTo>
                    <a:pt x="113" y="113"/>
                  </a:moveTo>
                  <a:cubicBezTo>
                    <a:pt x="30" y="112"/>
                    <a:pt x="30" y="112"/>
                    <a:pt x="30" y="112"/>
                  </a:cubicBezTo>
                  <a:cubicBezTo>
                    <a:pt x="31" y="30"/>
                    <a:pt x="31" y="30"/>
                    <a:pt x="31" y="30"/>
                  </a:cubicBezTo>
                  <a:cubicBezTo>
                    <a:pt x="113" y="30"/>
                    <a:pt x="113" y="30"/>
                    <a:pt x="113" y="30"/>
                  </a:cubicBezTo>
                  <a:lnTo>
                    <a:pt x="113"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99" name="Freeform 571"/>
            <p:cNvSpPr>
              <a:spLocks noEditPoints="1"/>
            </p:cNvSpPr>
            <p:nvPr/>
          </p:nvSpPr>
          <p:spPr bwMode="auto">
            <a:xfrm>
              <a:off x="6120279" y="1318456"/>
              <a:ext cx="100259" cy="100259"/>
            </a:xfrm>
            <a:custGeom>
              <a:avLst/>
              <a:gdLst>
                <a:gd name="T0" fmla="*/ 138 w 142"/>
                <a:gd name="T1" fmla="*/ 5 h 143"/>
                <a:gd name="T2" fmla="*/ 127 w 142"/>
                <a:gd name="T3" fmla="*/ 0 h 143"/>
                <a:gd name="T4" fmla="*/ 15 w 142"/>
                <a:gd name="T5" fmla="*/ 0 h 143"/>
                <a:gd name="T6" fmla="*/ 15 w 142"/>
                <a:gd name="T7" fmla="*/ 0 h 143"/>
                <a:gd name="T8" fmla="*/ 0 w 142"/>
                <a:gd name="T9" fmla="*/ 15 h 143"/>
                <a:gd name="T10" fmla="*/ 0 w 142"/>
                <a:gd name="T11" fmla="*/ 127 h 143"/>
                <a:gd name="T12" fmla="*/ 4 w 142"/>
                <a:gd name="T13" fmla="*/ 138 h 143"/>
                <a:gd name="T14" fmla="*/ 15 w 142"/>
                <a:gd name="T15" fmla="*/ 142 h 143"/>
                <a:gd name="T16" fmla="*/ 127 w 142"/>
                <a:gd name="T17" fmla="*/ 143 h 143"/>
                <a:gd name="T18" fmla="*/ 127 w 142"/>
                <a:gd name="T19" fmla="*/ 143 h 143"/>
                <a:gd name="T20" fmla="*/ 142 w 142"/>
                <a:gd name="T21" fmla="*/ 128 h 143"/>
                <a:gd name="T22" fmla="*/ 142 w 142"/>
                <a:gd name="T23" fmla="*/ 15 h 143"/>
                <a:gd name="T24" fmla="*/ 138 w 142"/>
                <a:gd name="T25" fmla="*/ 5 h 143"/>
                <a:gd name="T26" fmla="*/ 112 w 142"/>
                <a:gd name="T27" fmla="*/ 113 h 143"/>
                <a:gd name="T28" fmla="*/ 30 w 142"/>
                <a:gd name="T29" fmla="*/ 112 h 143"/>
                <a:gd name="T30" fmla="*/ 30 w 142"/>
                <a:gd name="T31" fmla="*/ 30 h 143"/>
                <a:gd name="T32" fmla="*/ 112 w 142"/>
                <a:gd name="T33" fmla="*/ 30 h 143"/>
                <a:gd name="T34" fmla="*/ 112 w 142"/>
                <a:gd name="T35" fmla="*/ 11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3">
                  <a:moveTo>
                    <a:pt x="138" y="5"/>
                  </a:moveTo>
                  <a:cubicBezTo>
                    <a:pt x="135" y="2"/>
                    <a:pt x="131" y="0"/>
                    <a:pt x="127" y="0"/>
                  </a:cubicBezTo>
                  <a:cubicBezTo>
                    <a:pt x="15" y="0"/>
                    <a:pt x="15" y="0"/>
                    <a:pt x="15" y="0"/>
                  </a:cubicBezTo>
                  <a:cubicBezTo>
                    <a:pt x="15" y="0"/>
                    <a:pt x="15" y="0"/>
                    <a:pt x="15" y="0"/>
                  </a:cubicBezTo>
                  <a:cubicBezTo>
                    <a:pt x="7" y="0"/>
                    <a:pt x="0" y="7"/>
                    <a:pt x="0" y="15"/>
                  </a:cubicBezTo>
                  <a:cubicBezTo>
                    <a:pt x="0" y="127"/>
                    <a:pt x="0" y="127"/>
                    <a:pt x="0" y="127"/>
                  </a:cubicBezTo>
                  <a:cubicBezTo>
                    <a:pt x="0" y="131"/>
                    <a:pt x="1" y="135"/>
                    <a:pt x="4" y="138"/>
                  </a:cubicBezTo>
                  <a:cubicBezTo>
                    <a:pt x="7" y="141"/>
                    <a:pt x="11" y="142"/>
                    <a:pt x="15" y="142"/>
                  </a:cubicBezTo>
                  <a:cubicBezTo>
                    <a:pt x="127" y="143"/>
                    <a:pt x="127" y="143"/>
                    <a:pt x="127" y="143"/>
                  </a:cubicBezTo>
                  <a:cubicBezTo>
                    <a:pt x="127" y="143"/>
                    <a:pt x="127" y="143"/>
                    <a:pt x="127" y="143"/>
                  </a:cubicBezTo>
                  <a:cubicBezTo>
                    <a:pt x="135" y="143"/>
                    <a:pt x="142" y="136"/>
                    <a:pt x="142" y="128"/>
                  </a:cubicBezTo>
                  <a:cubicBezTo>
                    <a:pt x="142" y="15"/>
                    <a:pt x="142" y="15"/>
                    <a:pt x="142" y="15"/>
                  </a:cubicBezTo>
                  <a:cubicBezTo>
                    <a:pt x="142" y="12"/>
                    <a:pt x="141" y="8"/>
                    <a:pt x="138" y="5"/>
                  </a:cubicBezTo>
                  <a:close/>
                  <a:moveTo>
                    <a:pt x="112" y="113"/>
                  </a:moveTo>
                  <a:cubicBezTo>
                    <a:pt x="30" y="112"/>
                    <a:pt x="30" y="112"/>
                    <a:pt x="30" y="112"/>
                  </a:cubicBezTo>
                  <a:cubicBezTo>
                    <a:pt x="30" y="30"/>
                    <a:pt x="30" y="30"/>
                    <a:pt x="30" y="30"/>
                  </a:cubicBezTo>
                  <a:cubicBezTo>
                    <a:pt x="112" y="30"/>
                    <a:pt x="112" y="30"/>
                    <a:pt x="112" y="30"/>
                  </a:cubicBezTo>
                  <a:lnTo>
                    <a:pt x="112"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0" name="Freeform 572"/>
            <p:cNvSpPr>
              <a:spLocks noEditPoints="1"/>
            </p:cNvSpPr>
            <p:nvPr/>
          </p:nvSpPr>
          <p:spPr bwMode="auto">
            <a:xfrm>
              <a:off x="6120279" y="1468844"/>
              <a:ext cx="100259" cy="100259"/>
            </a:xfrm>
            <a:custGeom>
              <a:avLst/>
              <a:gdLst>
                <a:gd name="T0" fmla="*/ 127 w 142"/>
                <a:gd name="T1" fmla="*/ 0 h 142"/>
                <a:gd name="T2" fmla="*/ 15 w 142"/>
                <a:gd name="T3" fmla="*/ 0 h 142"/>
                <a:gd name="T4" fmla="*/ 5 w 142"/>
                <a:gd name="T5" fmla="*/ 4 h 142"/>
                <a:gd name="T6" fmla="*/ 0 w 142"/>
                <a:gd name="T7" fmla="*/ 15 h 142"/>
                <a:gd name="T8" fmla="*/ 0 w 142"/>
                <a:gd name="T9" fmla="*/ 127 h 142"/>
                <a:gd name="T10" fmla="*/ 15 w 142"/>
                <a:gd name="T11" fmla="*/ 142 h 142"/>
                <a:gd name="T12" fmla="*/ 127 w 142"/>
                <a:gd name="T13" fmla="*/ 142 h 142"/>
                <a:gd name="T14" fmla="*/ 127 w 142"/>
                <a:gd name="T15" fmla="*/ 142 h 142"/>
                <a:gd name="T16" fmla="*/ 138 w 142"/>
                <a:gd name="T17" fmla="*/ 138 h 142"/>
                <a:gd name="T18" fmla="*/ 142 w 142"/>
                <a:gd name="T19" fmla="*/ 127 h 142"/>
                <a:gd name="T20" fmla="*/ 142 w 142"/>
                <a:gd name="T21" fmla="*/ 15 h 142"/>
                <a:gd name="T22" fmla="*/ 127 w 142"/>
                <a:gd name="T23" fmla="*/ 0 h 142"/>
                <a:gd name="T24" fmla="*/ 112 w 142"/>
                <a:gd name="T25" fmla="*/ 112 h 142"/>
                <a:gd name="T26" fmla="*/ 30 w 142"/>
                <a:gd name="T27" fmla="*/ 112 h 142"/>
                <a:gd name="T28" fmla="*/ 30 w 142"/>
                <a:gd name="T29" fmla="*/ 30 h 142"/>
                <a:gd name="T30" fmla="*/ 112 w 142"/>
                <a:gd name="T31" fmla="*/ 30 h 142"/>
                <a:gd name="T32" fmla="*/ 112 w 142"/>
                <a:gd name="T33"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142">
                  <a:moveTo>
                    <a:pt x="127" y="0"/>
                  </a:moveTo>
                  <a:cubicBezTo>
                    <a:pt x="15" y="0"/>
                    <a:pt x="15" y="0"/>
                    <a:pt x="15" y="0"/>
                  </a:cubicBezTo>
                  <a:cubicBezTo>
                    <a:pt x="11" y="0"/>
                    <a:pt x="7" y="1"/>
                    <a:pt x="5" y="4"/>
                  </a:cubicBezTo>
                  <a:cubicBezTo>
                    <a:pt x="2" y="7"/>
                    <a:pt x="0" y="11"/>
                    <a:pt x="0" y="15"/>
                  </a:cubicBezTo>
                  <a:cubicBezTo>
                    <a:pt x="0" y="127"/>
                    <a:pt x="0" y="127"/>
                    <a:pt x="0" y="127"/>
                  </a:cubicBezTo>
                  <a:cubicBezTo>
                    <a:pt x="0" y="135"/>
                    <a:pt x="7" y="142"/>
                    <a:pt x="15" y="142"/>
                  </a:cubicBezTo>
                  <a:cubicBezTo>
                    <a:pt x="127" y="142"/>
                    <a:pt x="127" y="142"/>
                    <a:pt x="127" y="142"/>
                  </a:cubicBezTo>
                  <a:cubicBezTo>
                    <a:pt x="127" y="142"/>
                    <a:pt x="127" y="142"/>
                    <a:pt x="127" y="142"/>
                  </a:cubicBezTo>
                  <a:cubicBezTo>
                    <a:pt x="131" y="142"/>
                    <a:pt x="135" y="141"/>
                    <a:pt x="138" y="138"/>
                  </a:cubicBezTo>
                  <a:cubicBezTo>
                    <a:pt x="140" y="135"/>
                    <a:pt x="142" y="131"/>
                    <a:pt x="142" y="127"/>
                  </a:cubicBezTo>
                  <a:cubicBezTo>
                    <a:pt x="142" y="15"/>
                    <a:pt x="142" y="15"/>
                    <a:pt x="142" y="15"/>
                  </a:cubicBezTo>
                  <a:cubicBezTo>
                    <a:pt x="142" y="7"/>
                    <a:pt x="136" y="0"/>
                    <a:pt x="127" y="0"/>
                  </a:cubicBezTo>
                  <a:close/>
                  <a:moveTo>
                    <a:pt x="112" y="112"/>
                  </a:moveTo>
                  <a:cubicBezTo>
                    <a:pt x="30" y="112"/>
                    <a:pt x="30" y="112"/>
                    <a:pt x="30" y="112"/>
                  </a:cubicBezTo>
                  <a:cubicBezTo>
                    <a:pt x="30" y="30"/>
                    <a:pt x="30" y="30"/>
                    <a:pt x="30" y="30"/>
                  </a:cubicBezTo>
                  <a:cubicBezTo>
                    <a:pt x="112" y="30"/>
                    <a:pt x="112" y="30"/>
                    <a:pt x="112" y="30"/>
                  </a:cubicBezTo>
                  <a:lnTo>
                    <a:pt x="112"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1" name="Freeform 573"/>
            <p:cNvSpPr>
              <a:spLocks noEditPoints="1"/>
            </p:cNvSpPr>
            <p:nvPr/>
          </p:nvSpPr>
          <p:spPr bwMode="auto">
            <a:xfrm>
              <a:off x="6432992" y="1468844"/>
              <a:ext cx="100259" cy="100259"/>
            </a:xfrm>
            <a:custGeom>
              <a:avLst/>
              <a:gdLst>
                <a:gd name="T0" fmla="*/ 128 w 143"/>
                <a:gd name="T1" fmla="*/ 0 h 143"/>
                <a:gd name="T2" fmla="*/ 16 w 143"/>
                <a:gd name="T3" fmla="*/ 0 h 143"/>
                <a:gd name="T4" fmla="*/ 16 w 143"/>
                <a:gd name="T5" fmla="*/ 0 h 143"/>
                <a:gd name="T6" fmla="*/ 1 w 143"/>
                <a:gd name="T7" fmla="*/ 15 h 143"/>
                <a:gd name="T8" fmla="*/ 1 w 143"/>
                <a:gd name="T9" fmla="*/ 127 h 143"/>
                <a:gd name="T10" fmla="*/ 15 w 143"/>
                <a:gd name="T11" fmla="*/ 142 h 143"/>
                <a:gd name="T12" fmla="*/ 128 w 143"/>
                <a:gd name="T13" fmla="*/ 143 h 143"/>
                <a:gd name="T14" fmla="*/ 128 w 143"/>
                <a:gd name="T15" fmla="*/ 143 h 143"/>
                <a:gd name="T16" fmla="*/ 138 w 143"/>
                <a:gd name="T17" fmla="*/ 138 h 143"/>
                <a:gd name="T18" fmla="*/ 143 w 143"/>
                <a:gd name="T19" fmla="*/ 128 h 143"/>
                <a:gd name="T20" fmla="*/ 143 w 143"/>
                <a:gd name="T21" fmla="*/ 16 h 143"/>
                <a:gd name="T22" fmla="*/ 139 w 143"/>
                <a:gd name="T23" fmla="*/ 5 h 143"/>
                <a:gd name="T24" fmla="*/ 128 w 143"/>
                <a:gd name="T25" fmla="*/ 0 h 143"/>
                <a:gd name="T26" fmla="*/ 113 w 143"/>
                <a:gd name="T27" fmla="*/ 113 h 143"/>
                <a:gd name="T28" fmla="*/ 31 w 143"/>
                <a:gd name="T29" fmla="*/ 112 h 143"/>
                <a:gd name="T30" fmla="*/ 31 w 143"/>
                <a:gd name="T31" fmla="*/ 30 h 143"/>
                <a:gd name="T32" fmla="*/ 113 w 143"/>
                <a:gd name="T33" fmla="*/ 30 h 143"/>
                <a:gd name="T34" fmla="*/ 113 w 143"/>
                <a:gd name="T35" fmla="*/ 11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43">
                  <a:moveTo>
                    <a:pt x="128" y="0"/>
                  </a:moveTo>
                  <a:cubicBezTo>
                    <a:pt x="16" y="0"/>
                    <a:pt x="16" y="0"/>
                    <a:pt x="16" y="0"/>
                  </a:cubicBezTo>
                  <a:cubicBezTo>
                    <a:pt x="16" y="0"/>
                    <a:pt x="16" y="0"/>
                    <a:pt x="16" y="0"/>
                  </a:cubicBezTo>
                  <a:cubicBezTo>
                    <a:pt x="8" y="0"/>
                    <a:pt x="1" y="7"/>
                    <a:pt x="1" y="15"/>
                  </a:cubicBezTo>
                  <a:cubicBezTo>
                    <a:pt x="1" y="127"/>
                    <a:pt x="1" y="127"/>
                    <a:pt x="1" y="127"/>
                  </a:cubicBezTo>
                  <a:cubicBezTo>
                    <a:pt x="0" y="136"/>
                    <a:pt x="7" y="142"/>
                    <a:pt x="15" y="142"/>
                  </a:cubicBezTo>
                  <a:cubicBezTo>
                    <a:pt x="128" y="143"/>
                    <a:pt x="128" y="143"/>
                    <a:pt x="128" y="143"/>
                  </a:cubicBezTo>
                  <a:cubicBezTo>
                    <a:pt x="128" y="143"/>
                    <a:pt x="128" y="143"/>
                    <a:pt x="128" y="143"/>
                  </a:cubicBezTo>
                  <a:cubicBezTo>
                    <a:pt x="132" y="143"/>
                    <a:pt x="135" y="141"/>
                    <a:pt x="138" y="138"/>
                  </a:cubicBezTo>
                  <a:cubicBezTo>
                    <a:pt x="141" y="135"/>
                    <a:pt x="143" y="132"/>
                    <a:pt x="143" y="128"/>
                  </a:cubicBezTo>
                  <a:cubicBezTo>
                    <a:pt x="143" y="16"/>
                    <a:pt x="143" y="16"/>
                    <a:pt x="143" y="16"/>
                  </a:cubicBezTo>
                  <a:cubicBezTo>
                    <a:pt x="143" y="12"/>
                    <a:pt x="141" y="8"/>
                    <a:pt x="139" y="5"/>
                  </a:cubicBezTo>
                  <a:cubicBezTo>
                    <a:pt x="136" y="2"/>
                    <a:pt x="132" y="0"/>
                    <a:pt x="128" y="0"/>
                  </a:cubicBezTo>
                  <a:close/>
                  <a:moveTo>
                    <a:pt x="113" y="113"/>
                  </a:moveTo>
                  <a:cubicBezTo>
                    <a:pt x="31" y="112"/>
                    <a:pt x="31" y="112"/>
                    <a:pt x="31" y="112"/>
                  </a:cubicBezTo>
                  <a:cubicBezTo>
                    <a:pt x="31" y="30"/>
                    <a:pt x="31" y="30"/>
                    <a:pt x="31" y="30"/>
                  </a:cubicBezTo>
                  <a:cubicBezTo>
                    <a:pt x="113" y="30"/>
                    <a:pt x="113" y="30"/>
                    <a:pt x="113" y="30"/>
                  </a:cubicBezTo>
                  <a:lnTo>
                    <a:pt x="113"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53" name="object 30">
            <a:extLst>
              <a:ext uri="{FF2B5EF4-FFF2-40B4-BE49-F238E27FC236}">
                <a16:creationId xmlns:a16="http://schemas.microsoft.com/office/drawing/2014/main" id="{ED749A1A-F11B-80F0-FEDA-B3B076990EDB}"/>
              </a:ext>
            </a:extLst>
          </p:cNvPr>
          <p:cNvSpPr txBox="1">
            <a:spLocks/>
          </p:cNvSpPr>
          <p:nvPr/>
        </p:nvSpPr>
        <p:spPr>
          <a:xfrm>
            <a:off x="666750" y="9830703"/>
            <a:ext cx="9372600" cy="382156"/>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z="2400" spc="-10" dirty="0">
                <a:latin typeface="Fugue" panose="02000503000000020003" pitchFamily="2" charset="0"/>
              </a:rPr>
              <a:t>* </a:t>
            </a:r>
            <a:r>
              <a:rPr lang="ru-RU" sz="2400" spc="-10" dirty="0" err="1">
                <a:latin typeface="Fugue" panose="02000503000000020003" pitchFamily="2" charset="0"/>
              </a:rPr>
              <a:t>Мегатренды</a:t>
            </a:r>
            <a:r>
              <a:rPr lang="ru-RU" sz="2400" spc="-10" dirty="0">
                <a:latin typeface="Fugue" panose="02000503000000020003" pitchFamily="2" charset="0"/>
              </a:rPr>
              <a:t> в работе </a:t>
            </a:r>
            <a:r>
              <a:rPr lang="en-US" sz="2400" spc="-10" dirty="0">
                <a:latin typeface="Fugue" panose="02000503000000020003" pitchFamily="2" charset="0"/>
              </a:rPr>
              <a:t>Z-PUNKT</a:t>
            </a:r>
            <a:r>
              <a:rPr lang="ru-RU" sz="2400" spc="-10" dirty="0">
                <a:latin typeface="Fugue" panose="02000503000000020003" pitchFamily="2" charset="0"/>
              </a:rPr>
              <a:t> (2020).</a:t>
            </a:r>
            <a:endParaRPr lang="ru-RU" sz="2400" spc="-10" baseline="30000" dirty="0">
              <a:latin typeface="Fugue" panose="02000503000000020003" pitchFamily="2" charset="0"/>
            </a:endParaRPr>
          </a:p>
        </p:txBody>
      </p:sp>
    </p:spTree>
    <p:extLst>
      <p:ext uri="{BB962C8B-B14F-4D97-AF65-F5344CB8AC3E}">
        <p14:creationId xmlns:p14="http://schemas.microsoft.com/office/powerpoint/2010/main" val="143689702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11F94-6753-0B97-A846-8B445AD39D0C}"/>
            </a:ext>
          </a:extLst>
        </p:cNvPr>
        <p:cNvGrpSpPr/>
        <p:nvPr/>
      </p:nvGrpSpPr>
      <p:grpSpPr>
        <a:xfrm>
          <a:off x="0" y="0"/>
          <a:ext cx="0" cy="0"/>
          <a:chOff x="0" y="0"/>
          <a:chExt cx="0" cy="0"/>
        </a:xfrm>
      </p:grpSpPr>
      <p:pic>
        <p:nvPicPr>
          <p:cNvPr id="45" name="Рисунок 44">
            <a:extLst>
              <a:ext uri="{FF2B5EF4-FFF2-40B4-BE49-F238E27FC236}">
                <a16:creationId xmlns:a16="http://schemas.microsoft.com/office/drawing/2014/main" id="{1334DFDA-CD9F-137E-4CBD-6829643CF00E}"/>
              </a:ext>
            </a:extLst>
          </p:cNvPr>
          <p:cNvPicPr>
            <a:picLocks noChangeAspect="1"/>
          </p:cNvPicPr>
          <p:nvPr/>
        </p:nvPicPr>
        <p:blipFill>
          <a:blip r:embed="rId2">
            <a:extLst>
              <a:ext uri="{28A0092B-C50C-407E-A947-70E740481C1C}">
                <a14:useLocalDpi xmlns:a14="http://schemas.microsoft.com/office/drawing/2010/main" val="0"/>
              </a:ext>
            </a:extLst>
          </a:blip>
          <a:srcRect l="72507" t="42011" r="16852" b="46730"/>
          <a:stretch/>
        </p:blipFill>
        <p:spPr>
          <a:xfrm>
            <a:off x="13544550" y="3040944"/>
            <a:ext cx="1401536" cy="1217386"/>
          </a:xfrm>
          <a:prstGeom prst="rect">
            <a:avLst/>
          </a:prstGeom>
        </p:spPr>
      </p:pic>
      <p:pic>
        <p:nvPicPr>
          <p:cNvPr id="46" name="Рисунок 45">
            <a:extLst>
              <a:ext uri="{FF2B5EF4-FFF2-40B4-BE49-F238E27FC236}">
                <a16:creationId xmlns:a16="http://schemas.microsoft.com/office/drawing/2014/main" id="{23685CB7-4333-3972-E9F6-D9FA20580483}"/>
              </a:ext>
            </a:extLst>
          </p:cNvPr>
          <p:cNvPicPr>
            <a:picLocks noChangeAspect="1"/>
          </p:cNvPicPr>
          <p:nvPr/>
        </p:nvPicPr>
        <p:blipFill>
          <a:blip r:embed="rId2">
            <a:extLst>
              <a:ext uri="{28A0092B-C50C-407E-A947-70E740481C1C}">
                <a14:useLocalDpi xmlns:a14="http://schemas.microsoft.com/office/drawing/2010/main" val="0"/>
              </a:ext>
            </a:extLst>
          </a:blip>
          <a:srcRect l="60648" t="54109" r="24744" b="36260"/>
          <a:stretch/>
        </p:blipFill>
        <p:spPr>
          <a:xfrm>
            <a:off x="15678150" y="3117144"/>
            <a:ext cx="2076450" cy="1123887"/>
          </a:xfrm>
          <a:prstGeom prst="rect">
            <a:avLst/>
          </a:prstGeom>
        </p:spPr>
      </p:pic>
      <p:pic>
        <p:nvPicPr>
          <p:cNvPr id="47" name="Рисунок 46">
            <a:extLst>
              <a:ext uri="{FF2B5EF4-FFF2-40B4-BE49-F238E27FC236}">
                <a16:creationId xmlns:a16="http://schemas.microsoft.com/office/drawing/2014/main" id="{6C2F5CA6-0569-D1C3-D5CC-5C52B08C0ACD}"/>
              </a:ext>
            </a:extLst>
          </p:cNvPr>
          <p:cNvPicPr>
            <a:picLocks noChangeAspect="1"/>
          </p:cNvPicPr>
          <p:nvPr/>
        </p:nvPicPr>
        <p:blipFill>
          <a:blip r:embed="rId2">
            <a:extLst>
              <a:ext uri="{28A0092B-C50C-407E-A947-70E740481C1C}">
                <a14:useLocalDpi xmlns:a14="http://schemas.microsoft.com/office/drawing/2010/main" val="0"/>
              </a:ext>
            </a:extLst>
          </a:blip>
          <a:srcRect l="85042" t="49645" r="4111" b="37334"/>
          <a:stretch/>
        </p:blipFill>
        <p:spPr>
          <a:xfrm>
            <a:off x="13620750" y="5346700"/>
            <a:ext cx="1428750" cy="1407886"/>
          </a:xfrm>
          <a:prstGeom prst="rect">
            <a:avLst/>
          </a:prstGeom>
        </p:spPr>
      </p:pic>
      <p:pic>
        <p:nvPicPr>
          <p:cNvPr id="48" name="Рисунок 47">
            <a:extLst>
              <a:ext uri="{FF2B5EF4-FFF2-40B4-BE49-F238E27FC236}">
                <a16:creationId xmlns:a16="http://schemas.microsoft.com/office/drawing/2014/main" id="{DB117CD8-00A6-5A16-72A8-BA2080D1A13B}"/>
              </a:ext>
            </a:extLst>
          </p:cNvPr>
          <p:cNvPicPr>
            <a:picLocks noChangeAspect="1"/>
          </p:cNvPicPr>
          <p:nvPr/>
        </p:nvPicPr>
        <p:blipFill>
          <a:blip r:embed="rId2">
            <a:extLst>
              <a:ext uri="{28A0092B-C50C-407E-A947-70E740481C1C}">
                <a14:useLocalDpi xmlns:a14="http://schemas.microsoft.com/office/drawing/2010/main" val="0"/>
              </a:ext>
            </a:extLst>
          </a:blip>
          <a:srcRect l="68325" t="67968" r="21985" b="22401"/>
          <a:stretch/>
        </p:blipFill>
        <p:spPr>
          <a:xfrm>
            <a:off x="15830550" y="5346700"/>
            <a:ext cx="1774438" cy="1447800"/>
          </a:xfrm>
          <a:prstGeom prst="rect">
            <a:avLst/>
          </a:prstGeom>
        </p:spPr>
      </p:pic>
      <p:pic>
        <p:nvPicPr>
          <p:cNvPr id="49" name="Рисунок 48">
            <a:extLst>
              <a:ext uri="{FF2B5EF4-FFF2-40B4-BE49-F238E27FC236}">
                <a16:creationId xmlns:a16="http://schemas.microsoft.com/office/drawing/2014/main" id="{E2B2A6FA-D10F-85E3-D5E8-8A8D6A7984C4}"/>
              </a:ext>
            </a:extLst>
          </p:cNvPr>
          <p:cNvPicPr>
            <a:picLocks noChangeAspect="1"/>
          </p:cNvPicPr>
          <p:nvPr/>
        </p:nvPicPr>
        <p:blipFill>
          <a:blip r:embed="rId2">
            <a:extLst>
              <a:ext uri="{28A0092B-C50C-407E-A947-70E740481C1C}">
                <a14:useLocalDpi xmlns:a14="http://schemas.microsoft.com/office/drawing/2010/main" val="0"/>
              </a:ext>
            </a:extLst>
          </a:blip>
          <a:srcRect l="84711" t="76493" r="6853" b="11510"/>
          <a:stretch/>
        </p:blipFill>
        <p:spPr>
          <a:xfrm>
            <a:off x="14916150" y="7708900"/>
            <a:ext cx="1372355" cy="1602014"/>
          </a:xfrm>
          <a:prstGeom prst="rect">
            <a:avLst/>
          </a:prstGeom>
        </p:spPr>
      </p:pic>
      <p:pic>
        <p:nvPicPr>
          <p:cNvPr id="38" name="Рисунок 37">
            <a:extLst>
              <a:ext uri="{FF2B5EF4-FFF2-40B4-BE49-F238E27FC236}">
                <a16:creationId xmlns:a16="http://schemas.microsoft.com/office/drawing/2014/main" id="{23ACF59F-1ECE-3C5B-2C45-7CDF4045F5B5}"/>
              </a:ext>
            </a:extLst>
          </p:cNvPr>
          <p:cNvPicPr>
            <a:picLocks noChangeAspect="1"/>
          </p:cNvPicPr>
          <p:nvPr/>
        </p:nvPicPr>
        <p:blipFill>
          <a:blip r:embed="rId2" cstate="print">
            <a:extLst>
              <a:ext uri="{28A0092B-C50C-407E-A947-70E740481C1C}">
                <a14:useLocalDpi xmlns:a14="http://schemas.microsoft.com/office/drawing/2010/main" val="0"/>
              </a:ext>
            </a:extLst>
          </a:blip>
          <a:srcRect l="65897" t="27244" r="27098" b="59954"/>
          <a:stretch/>
        </p:blipFill>
        <p:spPr>
          <a:xfrm flipH="1">
            <a:off x="7677150" y="7985524"/>
            <a:ext cx="865265" cy="1219200"/>
          </a:xfrm>
          <a:prstGeom prst="rect">
            <a:avLst/>
          </a:prstGeom>
        </p:spPr>
      </p:pic>
      <p:pic>
        <p:nvPicPr>
          <p:cNvPr id="34" name="Рисунок 33">
            <a:extLst>
              <a:ext uri="{FF2B5EF4-FFF2-40B4-BE49-F238E27FC236}">
                <a16:creationId xmlns:a16="http://schemas.microsoft.com/office/drawing/2014/main" id="{FB2F16D7-58DF-B8B2-8A03-564689B3406A}"/>
              </a:ext>
            </a:extLst>
          </p:cNvPr>
          <p:cNvPicPr>
            <a:picLocks noChangeAspect="1"/>
          </p:cNvPicPr>
          <p:nvPr/>
        </p:nvPicPr>
        <p:blipFill>
          <a:blip r:embed="rId2">
            <a:extLst>
              <a:ext uri="{28A0092B-C50C-407E-A947-70E740481C1C}">
                <a14:useLocalDpi xmlns:a14="http://schemas.microsoft.com/office/drawing/2010/main" val="0"/>
              </a:ext>
            </a:extLst>
          </a:blip>
          <a:srcRect l="19168" t="17799" r="69556" b="71815"/>
          <a:stretch/>
        </p:blipFill>
        <p:spPr>
          <a:xfrm>
            <a:off x="7372350" y="4611594"/>
            <a:ext cx="1484993" cy="1123043"/>
          </a:xfrm>
          <a:prstGeom prst="rect">
            <a:avLst/>
          </a:prstGeom>
        </p:spPr>
      </p:pic>
      <p:pic>
        <p:nvPicPr>
          <p:cNvPr id="35" name="Рисунок 34">
            <a:extLst>
              <a:ext uri="{FF2B5EF4-FFF2-40B4-BE49-F238E27FC236}">
                <a16:creationId xmlns:a16="http://schemas.microsoft.com/office/drawing/2014/main" id="{8332D8D8-79D0-CBB3-E07F-004B982A6DEB}"/>
              </a:ext>
            </a:extLst>
          </p:cNvPr>
          <p:cNvPicPr>
            <a:picLocks noChangeAspect="1"/>
          </p:cNvPicPr>
          <p:nvPr/>
        </p:nvPicPr>
        <p:blipFill>
          <a:blip r:embed="rId2" cstate="print">
            <a:extLst>
              <a:ext uri="{28A0092B-C50C-407E-A947-70E740481C1C}">
                <a14:useLocalDpi xmlns:a14="http://schemas.microsoft.com/office/drawing/2010/main" val="0"/>
              </a:ext>
            </a:extLst>
          </a:blip>
          <a:srcRect l="34046" t="16238" r="58453" b="71178"/>
          <a:stretch/>
        </p:blipFill>
        <p:spPr>
          <a:xfrm>
            <a:off x="10648950" y="4665362"/>
            <a:ext cx="838200" cy="1154545"/>
          </a:xfrm>
          <a:prstGeom prst="rect">
            <a:avLst/>
          </a:prstGeom>
        </p:spPr>
      </p:pic>
      <p:pic>
        <p:nvPicPr>
          <p:cNvPr id="29" name="Рисунок 28">
            <a:extLst>
              <a:ext uri="{FF2B5EF4-FFF2-40B4-BE49-F238E27FC236}">
                <a16:creationId xmlns:a16="http://schemas.microsoft.com/office/drawing/2014/main" id="{4B19FCCD-943A-CE4C-8EBD-2605E0A0CB63}"/>
              </a:ext>
            </a:extLst>
          </p:cNvPr>
          <p:cNvPicPr>
            <a:picLocks noChangeAspect="1"/>
          </p:cNvPicPr>
          <p:nvPr/>
        </p:nvPicPr>
        <p:blipFill>
          <a:blip r:embed="rId2" cstate="print">
            <a:extLst>
              <a:ext uri="{28A0092B-C50C-407E-A947-70E740481C1C}">
                <a14:useLocalDpi xmlns:a14="http://schemas.microsoft.com/office/drawing/2010/main" val="0"/>
              </a:ext>
            </a:extLst>
          </a:blip>
          <a:srcRect l="42092" t="5181" r="46632" b="84433"/>
          <a:stretch/>
        </p:blipFill>
        <p:spPr>
          <a:xfrm>
            <a:off x="7448550" y="3117144"/>
            <a:ext cx="1256393" cy="950162"/>
          </a:xfrm>
          <a:prstGeom prst="rect">
            <a:avLst/>
          </a:prstGeom>
        </p:spPr>
      </p:pic>
      <p:pic>
        <p:nvPicPr>
          <p:cNvPr id="32" name="Рисунок 31">
            <a:extLst>
              <a:ext uri="{FF2B5EF4-FFF2-40B4-BE49-F238E27FC236}">
                <a16:creationId xmlns:a16="http://schemas.microsoft.com/office/drawing/2014/main" id="{CA671325-FEB8-A799-592D-5A354C337067}"/>
              </a:ext>
            </a:extLst>
          </p:cNvPr>
          <p:cNvPicPr>
            <a:picLocks noChangeAspect="1"/>
          </p:cNvPicPr>
          <p:nvPr/>
        </p:nvPicPr>
        <p:blipFill>
          <a:blip r:embed="rId2" cstate="print">
            <a:extLst>
              <a:ext uri="{28A0092B-C50C-407E-A947-70E740481C1C}">
                <a14:useLocalDpi xmlns:a14="http://schemas.microsoft.com/office/drawing/2010/main" val="0"/>
              </a:ext>
            </a:extLst>
          </a:blip>
          <a:srcRect l="59175" t="14174" r="27317" b="73594"/>
          <a:stretch/>
        </p:blipFill>
        <p:spPr>
          <a:xfrm>
            <a:off x="10267950" y="3117144"/>
            <a:ext cx="1447800" cy="1076437"/>
          </a:xfrm>
          <a:prstGeom prst="rect">
            <a:avLst/>
          </a:prstGeom>
        </p:spPr>
      </p:pic>
      <p:pic>
        <p:nvPicPr>
          <p:cNvPr id="36" name="Рисунок 35">
            <a:extLst>
              <a:ext uri="{FF2B5EF4-FFF2-40B4-BE49-F238E27FC236}">
                <a16:creationId xmlns:a16="http://schemas.microsoft.com/office/drawing/2014/main" id="{6DE4331B-A4F6-76C5-02D4-60848F68DF44}"/>
              </a:ext>
            </a:extLst>
          </p:cNvPr>
          <p:cNvPicPr>
            <a:picLocks noChangeAspect="1"/>
          </p:cNvPicPr>
          <p:nvPr/>
        </p:nvPicPr>
        <p:blipFill>
          <a:blip r:embed="rId2" cstate="print">
            <a:extLst>
              <a:ext uri="{28A0092B-C50C-407E-A947-70E740481C1C}">
                <a14:useLocalDpi xmlns:a14="http://schemas.microsoft.com/office/drawing/2010/main" val="0"/>
              </a:ext>
            </a:extLst>
          </a:blip>
          <a:srcRect l="49256" t="18117" r="41590" b="70826"/>
          <a:stretch/>
        </p:blipFill>
        <p:spPr>
          <a:xfrm>
            <a:off x="7600950" y="6337300"/>
            <a:ext cx="1129393" cy="1120045"/>
          </a:xfrm>
          <a:prstGeom prst="rect">
            <a:avLst/>
          </a:prstGeom>
        </p:spPr>
      </p:pic>
      <p:pic>
        <p:nvPicPr>
          <p:cNvPr id="37" name="Рисунок 36">
            <a:extLst>
              <a:ext uri="{FF2B5EF4-FFF2-40B4-BE49-F238E27FC236}">
                <a16:creationId xmlns:a16="http://schemas.microsoft.com/office/drawing/2014/main" id="{515408F9-CC4D-442D-968D-6E08423CA912}"/>
              </a:ext>
            </a:extLst>
          </p:cNvPr>
          <p:cNvPicPr>
            <a:picLocks noChangeAspect="1"/>
          </p:cNvPicPr>
          <p:nvPr/>
        </p:nvPicPr>
        <p:blipFill>
          <a:blip r:embed="rId2" cstate="print">
            <a:extLst>
              <a:ext uri="{28A0092B-C50C-407E-A947-70E740481C1C}">
                <a14:useLocalDpi xmlns:a14="http://schemas.microsoft.com/office/drawing/2010/main" val="0"/>
              </a:ext>
            </a:extLst>
          </a:blip>
          <a:srcRect l="33496" t="34896" r="55973" b="52520"/>
          <a:stretch/>
        </p:blipFill>
        <p:spPr>
          <a:xfrm>
            <a:off x="10420351" y="6337300"/>
            <a:ext cx="1309348" cy="1284514"/>
          </a:xfrm>
          <a:prstGeom prst="rect">
            <a:avLst/>
          </a:prstGeom>
        </p:spPr>
      </p:pic>
      <p:pic>
        <p:nvPicPr>
          <p:cNvPr id="39" name="Рисунок 38">
            <a:extLst>
              <a:ext uri="{FF2B5EF4-FFF2-40B4-BE49-F238E27FC236}">
                <a16:creationId xmlns:a16="http://schemas.microsoft.com/office/drawing/2014/main" id="{B1A95AE8-AFFB-3CFC-9A34-40C79C5AE97D}"/>
              </a:ext>
            </a:extLst>
          </p:cNvPr>
          <p:cNvPicPr>
            <a:picLocks noChangeAspect="1"/>
          </p:cNvPicPr>
          <p:nvPr/>
        </p:nvPicPr>
        <p:blipFill>
          <a:blip r:embed="rId2">
            <a:extLst>
              <a:ext uri="{28A0092B-C50C-407E-A947-70E740481C1C}">
                <a14:useLocalDpi xmlns:a14="http://schemas.microsoft.com/office/drawing/2010/main" val="0"/>
              </a:ext>
            </a:extLst>
          </a:blip>
          <a:srcRect l="44075" t="45769" r="44953" b="46311"/>
          <a:stretch/>
        </p:blipFill>
        <p:spPr>
          <a:xfrm>
            <a:off x="10344150" y="8366524"/>
            <a:ext cx="1445079" cy="856343"/>
          </a:xfrm>
          <a:prstGeom prst="rect">
            <a:avLst/>
          </a:prstGeom>
        </p:spPr>
      </p:pic>
      <p:pic>
        <p:nvPicPr>
          <p:cNvPr id="18" name="Рисунок 17">
            <a:extLst>
              <a:ext uri="{FF2B5EF4-FFF2-40B4-BE49-F238E27FC236}">
                <a16:creationId xmlns:a16="http://schemas.microsoft.com/office/drawing/2014/main" id="{0E3B8261-0D97-12B9-6D09-83DD01E90A92}"/>
              </a:ext>
            </a:extLst>
          </p:cNvPr>
          <p:cNvPicPr>
            <a:picLocks noChangeAspect="1"/>
          </p:cNvPicPr>
          <p:nvPr/>
        </p:nvPicPr>
        <p:blipFill>
          <a:blip r:embed="rId2">
            <a:extLst>
              <a:ext uri="{28A0092B-C50C-407E-A947-70E740481C1C}">
                <a14:useLocalDpi xmlns:a14="http://schemas.microsoft.com/office/drawing/2010/main" val="0"/>
              </a:ext>
            </a:extLst>
          </a:blip>
          <a:srcRect l="25988" t="60555" r="64842" b="29352"/>
          <a:stretch/>
        </p:blipFill>
        <p:spPr>
          <a:xfrm>
            <a:off x="1200150" y="5194300"/>
            <a:ext cx="1600200" cy="1445964"/>
          </a:xfrm>
          <a:prstGeom prst="rect">
            <a:avLst/>
          </a:prstGeom>
        </p:spPr>
      </p:pic>
      <p:pic>
        <p:nvPicPr>
          <p:cNvPr id="19" name="Рисунок 18">
            <a:extLst>
              <a:ext uri="{FF2B5EF4-FFF2-40B4-BE49-F238E27FC236}">
                <a16:creationId xmlns:a16="http://schemas.microsoft.com/office/drawing/2014/main" id="{F62F48EE-9124-61F7-2047-C971DDD5FC0A}"/>
              </a:ext>
            </a:extLst>
          </p:cNvPr>
          <p:cNvPicPr>
            <a:picLocks noChangeAspect="1"/>
          </p:cNvPicPr>
          <p:nvPr/>
        </p:nvPicPr>
        <p:blipFill>
          <a:blip r:embed="rId2">
            <a:extLst>
              <a:ext uri="{28A0092B-C50C-407E-A947-70E740481C1C}">
                <a14:useLocalDpi xmlns:a14="http://schemas.microsoft.com/office/drawing/2010/main" val="0"/>
              </a:ext>
            </a:extLst>
          </a:blip>
          <a:srcRect l="13929" t="65472" r="74862" b="21533"/>
          <a:stretch/>
        </p:blipFill>
        <p:spPr>
          <a:xfrm>
            <a:off x="1352550" y="7863239"/>
            <a:ext cx="1454150" cy="1384300"/>
          </a:xfrm>
          <a:prstGeom prst="rect">
            <a:avLst/>
          </a:prstGeom>
        </p:spPr>
      </p:pic>
      <p:pic>
        <p:nvPicPr>
          <p:cNvPr id="20" name="Рисунок 19">
            <a:extLst>
              <a:ext uri="{FF2B5EF4-FFF2-40B4-BE49-F238E27FC236}">
                <a16:creationId xmlns:a16="http://schemas.microsoft.com/office/drawing/2014/main" id="{E78FDBFD-96D7-F80C-78FB-CEEF4CEE95BA}"/>
              </a:ext>
            </a:extLst>
          </p:cNvPr>
          <p:cNvPicPr>
            <a:picLocks noChangeAspect="1"/>
          </p:cNvPicPr>
          <p:nvPr/>
        </p:nvPicPr>
        <p:blipFill>
          <a:blip r:embed="rId2">
            <a:extLst>
              <a:ext uri="{28A0092B-C50C-407E-A947-70E740481C1C}">
                <a14:useLocalDpi xmlns:a14="http://schemas.microsoft.com/office/drawing/2010/main" val="0"/>
              </a:ext>
            </a:extLst>
          </a:blip>
          <a:srcRect l="10050" t="84490" r="80780" b="5417"/>
          <a:stretch/>
        </p:blipFill>
        <p:spPr>
          <a:xfrm>
            <a:off x="3943350" y="7863239"/>
            <a:ext cx="1600200" cy="1445964"/>
          </a:xfrm>
          <a:prstGeom prst="rect">
            <a:avLst/>
          </a:prstGeom>
        </p:spPr>
      </p:pic>
      <p:pic>
        <p:nvPicPr>
          <p:cNvPr id="15" name="Рисунок 14">
            <a:extLst>
              <a:ext uri="{FF2B5EF4-FFF2-40B4-BE49-F238E27FC236}">
                <a16:creationId xmlns:a16="http://schemas.microsoft.com/office/drawing/2014/main" id="{931186FF-9C89-0757-BAD2-61422C3E7B04}"/>
              </a:ext>
            </a:extLst>
          </p:cNvPr>
          <p:cNvPicPr>
            <a:picLocks noChangeAspect="1"/>
          </p:cNvPicPr>
          <p:nvPr/>
        </p:nvPicPr>
        <p:blipFill>
          <a:blip r:embed="rId2">
            <a:extLst>
              <a:ext uri="{28A0092B-C50C-407E-A947-70E740481C1C}">
                <a14:useLocalDpi xmlns:a14="http://schemas.microsoft.com/office/drawing/2010/main" val="0"/>
              </a:ext>
            </a:extLst>
          </a:blip>
          <a:srcRect l="9581" t="31354" r="81138" b="58076"/>
          <a:stretch/>
        </p:blipFill>
        <p:spPr>
          <a:xfrm>
            <a:off x="1504950" y="3040944"/>
            <a:ext cx="1222324" cy="1143000"/>
          </a:xfrm>
          <a:prstGeom prst="rect">
            <a:avLst/>
          </a:prstGeom>
        </p:spPr>
      </p:pic>
      <p:pic>
        <p:nvPicPr>
          <p:cNvPr id="16" name="Рисунок 15">
            <a:extLst>
              <a:ext uri="{FF2B5EF4-FFF2-40B4-BE49-F238E27FC236}">
                <a16:creationId xmlns:a16="http://schemas.microsoft.com/office/drawing/2014/main" id="{CDC940FB-1557-42CE-08CE-9FFD6C56727E}"/>
              </a:ext>
            </a:extLst>
          </p:cNvPr>
          <p:cNvPicPr>
            <a:picLocks noChangeAspect="1"/>
          </p:cNvPicPr>
          <p:nvPr/>
        </p:nvPicPr>
        <p:blipFill>
          <a:blip r:embed="rId2">
            <a:extLst>
              <a:ext uri="{28A0092B-C50C-407E-A947-70E740481C1C}">
                <a14:useLocalDpi xmlns:a14="http://schemas.microsoft.com/office/drawing/2010/main" val="0"/>
              </a:ext>
            </a:extLst>
          </a:blip>
          <a:srcRect l="18199" t="42927" r="66278" b="45904"/>
          <a:stretch/>
        </p:blipFill>
        <p:spPr>
          <a:xfrm>
            <a:off x="3638550" y="3117144"/>
            <a:ext cx="2057400" cy="1215404"/>
          </a:xfrm>
          <a:prstGeom prst="rect">
            <a:avLst/>
          </a:prstGeom>
        </p:spPr>
      </p:pic>
      <p:pic>
        <p:nvPicPr>
          <p:cNvPr id="17" name="Рисунок 16">
            <a:extLst>
              <a:ext uri="{FF2B5EF4-FFF2-40B4-BE49-F238E27FC236}">
                <a16:creationId xmlns:a16="http://schemas.microsoft.com/office/drawing/2014/main" id="{571B386A-887D-FBA9-CC4B-48E910B9F22B}"/>
              </a:ext>
            </a:extLst>
          </p:cNvPr>
          <p:cNvPicPr>
            <a:picLocks noChangeAspect="1"/>
          </p:cNvPicPr>
          <p:nvPr/>
        </p:nvPicPr>
        <p:blipFill>
          <a:blip r:embed="rId2">
            <a:extLst>
              <a:ext uri="{28A0092B-C50C-407E-A947-70E740481C1C}">
                <a14:useLocalDpi xmlns:a14="http://schemas.microsoft.com/office/drawing/2010/main" val="0"/>
              </a:ext>
            </a:extLst>
          </a:blip>
          <a:srcRect l="3062" t="51404" r="88706" b="35005"/>
          <a:stretch/>
        </p:blipFill>
        <p:spPr>
          <a:xfrm>
            <a:off x="4095750" y="5346700"/>
            <a:ext cx="1067932" cy="1447800"/>
          </a:xfrm>
          <a:prstGeom prst="rect">
            <a:avLst/>
          </a:prstGeom>
        </p:spPr>
      </p:pic>
      <p:sp>
        <p:nvSpPr>
          <p:cNvPr id="30" name="object 30">
            <a:extLst>
              <a:ext uri="{FF2B5EF4-FFF2-40B4-BE49-F238E27FC236}">
                <a16:creationId xmlns:a16="http://schemas.microsoft.com/office/drawing/2014/main" id="{622C1FCF-241C-B6B4-C96E-6C538DC05747}"/>
              </a:ext>
            </a:extLst>
          </p:cNvPr>
          <p:cNvSpPr txBox="1">
            <a:spLocks/>
          </p:cNvSpPr>
          <p:nvPr/>
        </p:nvSpPr>
        <p:spPr>
          <a:xfrm>
            <a:off x="590550" y="469900"/>
            <a:ext cx="1763395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РЕАЛЬНО МЕНЯЕТСЯ МИР. </a:t>
            </a:r>
            <a:r>
              <a:rPr lang="en-US" spc="-10" dirty="0">
                <a:latin typeface="Fugue" panose="02000503000000020003" pitchFamily="2" charset="0"/>
              </a:rPr>
              <a:t/>
            </a:r>
            <a:br>
              <a:rPr lang="en-US" spc="-10" dirty="0">
                <a:latin typeface="Fugue" panose="02000503000000020003" pitchFamily="2" charset="0"/>
              </a:rPr>
            </a:br>
            <a:r>
              <a:rPr lang="ru-RU" spc="-10" dirty="0">
                <a:latin typeface="Fugue" panose="02000503000000020003" pitchFamily="2" charset="0"/>
              </a:rPr>
              <a:t>ГИПОТЕЗЫ БУДУЩЕГО</a:t>
            </a:r>
          </a:p>
        </p:txBody>
      </p:sp>
      <p:sp>
        <p:nvSpPr>
          <p:cNvPr id="33" name="Текст 32">
            <a:extLst>
              <a:ext uri="{FF2B5EF4-FFF2-40B4-BE49-F238E27FC236}">
                <a16:creationId xmlns:a16="http://schemas.microsoft.com/office/drawing/2014/main" id="{0FD41B42-CE93-6116-4D4B-152FF40015EC}"/>
              </a:ext>
            </a:extLst>
          </p:cNvPr>
          <p:cNvSpPr txBox="1">
            <a:spLocks/>
          </p:cNvSpPr>
          <p:nvPr/>
        </p:nvSpPr>
        <p:spPr>
          <a:xfrm>
            <a:off x="1047750" y="4412544"/>
            <a:ext cx="1981200" cy="492443"/>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err="1">
                <a:latin typeface="Fugue" panose="02000503000000020003" pitchFamily="2" charset="0"/>
              </a:rPr>
              <a:t>Киберконтроль</a:t>
            </a:r>
            <a:r>
              <a:rPr lang="ru-RU" sz="1600" dirty="0">
                <a:latin typeface="Fugue" panose="02000503000000020003" pitchFamily="2" charset="0"/>
              </a:rPr>
              <a:t> </a:t>
            </a:r>
            <a:br>
              <a:rPr lang="ru-RU" sz="1600" dirty="0">
                <a:latin typeface="Fugue" panose="02000503000000020003" pitchFamily="2" charset="0"/>
              </a:rPr>
            </a:br>
            <a:r>
              <a:rPr lang="ru-RU" sz="1600" dirty="0">
                <a:latin typeface="Fugue" panose="02000503000000020003" pitchFamily="2" charset="0"/>
              </a:rPr>
              <a:t>и кибербезопасность</a:t>
            </a:r>
          </a:p>
        </p:txBody>
      </p:sp>
      <p:sp>
        <p:nvSpPr>
          <p:cNvPr id="4" name="object 30">
            <a:extLst>
              <a:ext uri="{FF2B5EF4-FFF2-40B4-BE49-F238E27FC236}">
                <a16:creationId xmlns:a16="http://schemas.microsoft.com/office/drawing/2014/main" id="{640E4898-523D-7C5D-F334-2F3C00B18DCF}"/>
              </a:ext>
            </a:extLst>
          </p:cNvPr>
          <p:cNvSpPr txBox="1">
            <a:spLocks/>
          </p:cNvSpPr>
          <p:nvPr/>
        </p:nvSpPr>
        <p:spPr>
          <a:xfrm>
            <a:off x="1504950" y="1889395"/>
            <a:ext cx="15697200" cy="443711"/>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ctr">
              <a:spcBef>
                <a:spcPts val="100"/>
              </a:spcBef>
            </a:pPr>
            <a:r>
              <a:rPr lang="ru-RU" sz="2800" spc="-10" dirty="0">
                <a:latin typeface="Fugue" panose="02000503000000020003" pitchFamily="2" charset="0"/>
              </a:rPr>
              <a:t>Москва-2050: какие ключевые тренды будут влиять на развитие города?</a:t>
            </a:r>
            <a:endParaRPr lang="ru-RU" sz="2800" spc="-10" baseline="30000" dirty="0">
              <a:latin typeface="Fugue" panose="02000503000000020003" pitchFamily="2" charset="0"/>
            </a:endParaRPr>
          </a:p>
        </p:txBody>
      </p:sp>
      <p:sp>
        <p:nvSpPr>
          <p:cNvPr id="3" name="Должность">
            <a:extLst>
              <a:ext uri="{FF2B5EF4-FFF2-40B4-BE49-F238E27FC236}">
                <a16:creationId xmlns:a16="http://schemas.microsoft.com/office/drawing/2014/main" id="{7DF32CDD-2E92-D09B-49C5-F17D9E18F5C3}"/>
              </a:ext>
            </a:extLst>
          </p:cNvPr>
          <p:cNvSpPr txBox="1"/>
          <p:nvPr/>
        </p:nvSpPr>
        <p:spPr>
          <a:xfrm>
            <a:off x="590550" y="2510895"/>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ТЕХНОЛОГИИ</a:t>
            </a:r>
            <a:endParaRPr dirty="0">
              <a:solidFill>
                <a:schemeClr val="bg1"/>
              </a:solidFill>
            </a:endParaRPr>
          </a:p>
        </p:txBody>
      </p:sp>
      <p:sp>
        <p:nvSpPr>
          <p:cNvPr id="5" name="Должность">
            <a:extLst>
              <a:ext uri="{FF2B5EF4-FFF2-40B4-BE49-F238E27FC236}">
                <a16:creationId xmlns:a16="http://schemas.microsoft.com/office/drawing/2014/main" id="{67E5739E-56E7-AD4F-ED3B-D0E23D8E9DC5}"/>
              </a:ext>
            </a:extLst>
          </p:cNvPr>
          <p:cNvSpPr txBox="1"/>
          <p:nvPr/>
        </p:nvSpPr>
        <p:spPr>
          <a:xfrm>
            <a:off x="6686550" y="2510895"/>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ЛЮДИ</a:t>
            </a:r>
            <a:endParaRPr dirty="0">
              <a:solidFill>
                <a:schemeClr val="bg1"/>
              </a:solidFill>
            </a:endParaRPr>
          </a:p>
        </p:txBody>
      </p:sp>
      <p:sp>
        <p:nvSpPr>
          <p:cNvPr id="6" name="Должность">
            <a:extLst>
              <a:ext uri="{FF2B5EF4-FFF2-40B4-BE49-F238E27FC236}">
                <a16:creationId xmlns:a16="http://schemas.microsoft.com/office/drawing/2014/main" id="{D17868D1-BEE1-6D75-3043-E3FCD04B9178}"/>
              </a:ext>
            </a:extLst>
          </p:cNvPr>
          <p:cNvSpPr txBox="1"/>
          <p:nvPr/>
        </p:nvSpPr>
        <p:spPr>
          <a:xfrm>
            <a:off x="12782550" y="2510895"/>
            <a:ext cx="5638800" cy="390197"/>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spAutoFit/>
          </a:bodyPr>
          <a:lstStyle>
            <a:lvl1pPr algn="l" defTabSz="457200">
              <a:lnSpc>
                <a:spcPct val="120000"/>
              </a:lnSpc>
              <a:defRPr b="0" cap="all" spc="600">
                <a:latin typeface="Fugue Regular"/>
                <a:ea typeface="Fugue Regular"/>
                <a:cs typeface="Fugue Regular"/>
                <a:sym typeface="Fugue Regular"/>
              </a:defRPr>
            </a:lvl1pPr>
          </a:lstStyle>
          <a:p>
            <a:pPr algn="ctr"/>
            <a:r>
              <a:rPr lang="ru-RU" dirty="0">
                <a:solidFill>
                  <a:schemeClr val="bg1"/>
                </a:solidFill>
              </a:rPr>
              <a:t>ПРОСТРАНСТВО</a:t>
            </a:r>
            <a:endParaRPr dirty="0">
              <a:solidFill>
                <a:schemeClr val="bg1"/>
              </a:solidFill>
            </a:endParaRPr>
          </a:p>
        </p:txBody>
      </p:sp>
      <p:sp>
        <p:nvSpPr>
          <p:cNvPr id="7" name="Текст 32">
            <a:extLst>
              <a:ext uri="{FF2B5EF4-FFF2-40B4-BE49-F238E27FC236}">
                <a16:creationId xmlns:a16="http://schemas.microsoft.com/office/drawing/2014/main" id="{7F4C64E5-CB03-AF27-1DFB-70CC255EB7B9}"/>
              </a:ext>
            </a:extLst>
          </p:cNvPr>
          <p:cNvSpPr txBox="1">
            <a:spLocks/>
          </p:cNvSpPr>
          <p:nvPr/>
        </p:nvSpPr>
        <p:spPr>
          <a:xfrm>
            <a:off x="3409950" y="4412544"/>
            <a:ext cx="2362200" cy="762000"/>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Виртуальная </a:t>
            </a:r>
            <a:br>
              <a:rPr lang="ru-RU" sz="1600" dirty="0">
                <a:latin typeface="Fugue" panose="02000503000000020003" pitchFamily="2" charset="0"/>
              </a:rPr>
            </a:br>
            <a:r>
              <a:rPr lang="ru-RU" sz="1600" dirty="0">
                <a:latin typeface="Fugue" panose="02000503000000020003" pitchFamily="2" charset="0"/>
              </a:rPr>
              <a:t>и дополненная </a:t>
            </a:r>
            <a:br>
              <a:rPr lang="ru-RU" sz="1600" dirty="0">
                <a:latin typeface="Fugue" panose="02000503000000020003" pitchFamily="2" charset="0"/>
              </a:rPr>
            </a:br>
            <a:r>
              <a:rPr lang="ru-RU" sz="1600" dirty="0">
                <a:latin typeface="Fugue" panose="02000503000000020003" pitchFamily="2" charset="0"/>
              </a:rPr>
              <a:t>городская среда</a:t>
            </a:r>
          </a:p>
        </p:txBody>
      </p:sp>
      <p:sp>
        <p:nvSpPr>
          <p:cNvPr id="8" name="Текст 32">
            <a:extLst>
              <a:ext uri="{FF2B5EF4-FFF2-40B4-BE49-F238E27FC236}">
                <a16:creationId xmlns:a16="http://schemas.microsoft.com/office/drawing/2014/main" id="{D30A2C25-85E6-8E4D-28DE-132E948D3C1C}"/>
              </a:ext>
            </a:extLst>
          </p:cNvPr>
          <p:cNvSpPr txBox="1">
            <a:spLocks/>
          </p:cNvSpPr>
          <p:nvPr/>
        </p:nvSpPr>
        <p:spPr>
          <a:xfrm>
            <a:off x="3333750" y="6794500"/>
            <a:ext cx="2590800" cy="762000"/>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Проектирование </a:t>
            </a:r>
            <a:br>
              <a:rPr lang="ru-RU" sz="1600" dirty="0">
                <a:latin typeface="Fugue" panose="02000503000000020003" pitchFamily="2" charset="0"/>
              </a:rPr>
            </a:br>
            <a:r>
              <a:rPr lang="ru-RU" sz="1600" dirty="0">
                <a:latin typeface="Fugue" panose="02000503000000020003" pitchFamily="2" charset="0"/>
              </a:rPr>
              <a:t>и строительство: цифровой двойник города</a:t>
            </a:r>
          </a:p>
        </p:txBody>
      </p:sp>
      <p:sp>
        <p:nvSpPr>
          <p:cNvPr id="9" name="Текст 32">
            <a:extLst>
              <a:ext uri="{FF2B5EF4-FFF2-40B4-BE49-F238E27FC236}">
                <a16:creationId xmlns:a16="http://schemas.microsoft.com/office/drawing/2014/main" id="{D1EC90B0-23E4-A7B6-BF3A-ACEA8E816A25}"/>
              </a:ext>
            </a:extLst>
          </p:cNvPr>
          <p:cNvSpPr txBox="1">
            <a:spLocks/>
          </p:cNvSpPr>
          <p:nvPr/>
        </p:nvSpPr>
        <p:spPr>
          <a:xfrm>
            <a:off x="590550" y="6794500"/>
            <a:ext cx="2895600" cy="738664"/>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err="1">
                <a:latin typeface="Fugue" panose="02000503000000020003" pitchFamily="2" charset="0"/>
              </a:rPr>
              <a:t>Микротранспорт</a:t>
            </a:r>
            <a:r>
              <a:rPr lang="ru-RU" sz="1600" dirty="0">
                <a:latin typeface="Fugue" panose="02000503000000020003" pitchFamily="2" charset="0"/>
              </a:rPr>
              <a:t> </a:t>
            </a:r>
            <a:br>
              <a:rPr lang="ru-RU" sz="1600" dirty="0">
                <a:latin typeface="Fugue" panose="02000503000000020003" pitchFamily="2" charset="0"/>
              </a:rPr>
            </a:br>
            <a:r>
              <a:rPr lang="ru-RU" sz="1600" dirty="0">
                <a:latin typeface="Fugue" panose="02000503000000020003" pitchFamily="2" charset="0"/>
              </a:rPr>
              <a:t>и беспилотники, </a:t>
            </a:r>
            <a:br>
              <a:rPr lang="ru-RU" sz="1600" dirty="0">
                <a:latin typeface="Fugue" panose="02000503000000020003" pitchFamily="2" charset="0"/>
              </a:rPr>
            </a:br>
            <a:r>
              <a:rPr lang="ru-RU" sz="1600" dirty="0">
                <a:latin typeface="Fugue" panose="02000503000000020003" pitchFamily="2" charset="0"/>
              </a:rPr>
              <a:t>воздушный транспорт</a:t>
            </a:r>
          </a:p>
        </p:txBody>
      </p:sp>
      <p:sp>
        <p:nvSpPr>
          <p:cNvPr id="10" name="Текст 32">
            <a:extLst>
              <a:ext uri="{FF2B5EF4-FFF2-40B4-BE49-F238E27FC236}">
                <a16:creationId xmlns:a16="http://schemas.microsoft.com/office/drawing/2014/main" id="{07C2F56E-D19C-1673-B0FA-153F1A9D7D88}"/>
              </a:ext>
            </a:extLst>
          </p:cNvPr>
          <p:cNvSpPr txBox="1">
            <a:spLocks/>
          </p:cNvSpPr>
          <p:nvPr/>
        </p:nvSpPr>
        <p:spPr>
          <a:xfrm>
            <a:off x="971550" y="9234839"/>
            <a:ext cx="2286000" cy="492443"/>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Цифровизация услуг </a:t>
            </a:r>
            <a:br>
              <a:rPr lang="ru-RU" sz="1600" dirty="0">
                <a:latin typeface="Fugue" panose="02000503000000020003" pitchFamily="2" charset="0"/>
              </a:rPr>
            </a:br>
            <a:r>
              <a:rPr lang="ru-RU" sz="1600" dirty="0">
                <a:latin typeface="Fugue" panose="02000503000000020003" pitchFamily="2" charset="0"/>
              </a:rPr>
              <a:t>и инфраструктуры</a:t>
            </a:r>
          </a:p>
        </p:txBody>
      </p:sp>
      <p:sp>
        <p:nvSpPr>
          <p:cNvPr id="11" name="Текст 32">
            <a:extLst>
              <a:ext uri="{FF2B5EF4-FFF2-40B4-BE49-F238E27FC236}">
                <a16:creationId xmlns:a16="http://schemas.microsoft.com/office/drawing/2014/main" id="{2C358FE6-32DE-A9C5-3038-1FEDF26E72A3}"/>
              </a:ext>
            </a:extLst>
          </p:cNvPr>
          <p:cNvSpPr txBox="1">
            <a:spLocks/>
          </p:cNvSpPr>
          <p:nvPr/>
        </p:nvSpPr>
        <p:spPr>
          <a:xfrm>
            <a:off x="3409950" y="9234839"/>
            <a:ext cx="2286000" cy="492443"/>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err="1">
                <a:latin typeface="Fugue" panose="02000503000000020003" pitchFamily="2" charset="0"/>
              </a:rPr>
              <a:t>Природосберегающие</a:t>
            </a:r>
            <a:r>
              <a:rPr lang="ru-RU" sz="1600" dirty="0">
                <a:latin typeface="Fugue" panose="02000503000000020003" pitchFamily="2" charset="0"/>
              </a:rPr>
              <a:t> технологии</a:t>
            </a:r>
          </a:p>
        </p:txBody>
      </p:sp>
      <p:sp>
        <p:nvSpPr>
          <p:cNvPr id="21" name="Текст 32">
            <a:extLst>
              <a:ext uri="{FF2B5EF4-FFF2-40B4-BE49-F238E27FC236}">
                <a16:creationId xmlns:a16="http://schemas.microsoft.com/office/drawing/2014/main" id="{A8F3587E-F0A3-5418-9AAC-82832E2CE9E2}"/>
              </a:ext>
            </a:extLst>
          </p:cNvPr>
          <p:cNvSpPr txBox="1">
            <a:spLocks/>
          </p:cNvSpPr>
          <p:nvPr/>
        </p:nvSpPr>
        <p:spPr>
          <a:xfrm>
            <a:off x="7067550" y="4183944"/>
            <a:ext cx="2133600" cy="492443"/>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Рост мобильности горожан</a:t>
            </a:r>
          </a:p>
        </p:txBody>
      </p:sp>
      <p:sp>
        <p:nvSpPr>
          <p:cNvPr id="22" name="Текст 32">
            <a:extLst>
              <a:ext uri="{FF2B5EF4-FFF2-40B4-BE49-F238E27FC236}">
                <a16:creationId xmlns:a16="http://schemas.microsoft.com/office/drawing/2014/main" id="{66E5D9C3-DBED-4727-2F70-2EAE54D20928}"/>
              </a:ext>
            </a:extLst>
          </p:cNvPr>
          <p:cNvSpPr txBox="1">
            <a:spLocks/>
          </p:cNvSpPr>
          <p:nvPr/>
        </p:nvSpPr>
        <p:spPr>
          <a:xfrm>
            <a:off x="9582150" y="4183944"/>
            <a:ext cx="2743200" cy="492443"/>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Рост доли альтернативной городской экономики</a:t>
            </a:r>
          </a:p>
        </p:txBody>
      </p:sp>
      <p:sp>
        <p:nvSpPr>
          <p:cNvPr id="23" name="Текст 32">
            <a:extLst>
              <a:ext uri="{FF2B5EF4-FFF2-40B4-BE49-F238E27FC236}">
                <a16:creationId xmlns:a16="http://schemas.microsoft.com/office/drawing/2014/main" id="{6D7EC161-E30E-75D9-89AC-27C068EB6C65}"/>
              </a:ext>
            </a:extLst>
          </p:cNvPr>
          <p:cNvSpPr txBox="1">
            <a:spLocks/>
          </p:cNvSpPr>
          <p:nvPr/>
        </p:nvSpPr>
        <p:spPr>
          <a:xfrm>
            <a:off x="6457950" y="5754594"/>
            <a:ext cx="3124200" cy="492443"/>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Вовлечение пожилых </a:t>
            </a:r>
            <a:br>
              <a:rPr lang="ru-RU" sz="1600" dirty="0">
                <a:latin typeface="Fugue" panose="02000503000000020003" pitchFamily="2" charset="0"/>
              </a:rPr>
            </a:br>
            <a:r>
              <a:rPr lang="ru-RU" sz="1600" dirty="0">
                <a:latin typeface="Fugue" panose="02000503000000020003" pitchFamily="2" charset="0"/>
              </a:rPr>
              <a:t>и молодежи в жизнь города</a:t>
            </a:r>
          </a:p>
        </p:txBody>
      </p:sp>
      <p:sp>
        <p:nvSpPr>
          <p:cNvPr id="24" name="Текст 32">
            <a:extLst>
              <a:ext uri="{FF2B5EF4-FFF2-40B4-BE49-F238E27FC236}">
                <a16:creationId xmlns:a16="http://schemas.microsoft.com/office/drawing/2014/main" id="{A0AAAFDC-7BA0-41F5-6485-EFE500901E54}"/>
              </a:ext>
            </a:extLst>
          </p:cNvPr>
          <p:cNvSpPr txBox="1">
            <a:spLocks/>
          </p:cNvSpPr>
          <p:nvPr/>
        </p:nvSpPr>
        <p:spPr>
          <a:xfrm>
            <a:off x="9658350" y="5803900"/>
            <a:ext cx="2743200" cy="492443"/>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Рост субъектности сообществ на всех уровнях</a:t>
            </a:r>
          </a:p>
        </p:txBody>
      </p:sp>
      <p:sp>
        <p:nvSpPr>
          <p:cNvPr id="25" name="Текст 32">
            <a:extLst>
              <a:ext uri="{FF2B5EF4-FFF2-40B4-BE49-F238E27FC236}">
                <a16:creationId xmlns:a16="http://schemas.microsoft.com/office/drawing/2014/main" id="{DF189A57-8D27-B914-5439-999DDBF30F96}"/>
              </a:ext>
            </a:extLst>
          </p:cNvPr>
          <p:cNvSpPr txBox="1">
            <a:spLocks/>
          </p:cNvSpPr>
          <p:nvPr/>
        </p:nvSpPr>
        <p:spPr>
          <a:xfrm>
            <a:off x="6305550" y="7480300"/>
            <a:ext cx="3810000" cy="492443"/>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Рост социального </a:t>
            </a:r>
            <a:br>
              <a:rPr lang="ru-RU" sz="1600" dirty="0">
                <a:latin typeface="Fugue" panose="02000503000000020003" pitchFamily="2" charset="0"/>
              </a:rPr>
            </a:br>
            <a:r>
              <a:rPr lang="ru-RU" sz="1600" dirty="0">
                <a:latin typeface="Fugue" panose="02000503000000020003" pitchFamily="2" charset="0"/>
              </a:rPr>
              <a:t>и пространственного неравенства</a:t>
            </a:r>
          </a:p>
        </p:txBody>
      </p:sp>
      <p:sp>
        <p:nvSpPr>
          <p:cNvPr id="26" name="Текст 32">
            <a:extLst>
              <a:ext uri="{FF2B5EF4-FFF2-40B4-BE49-F238E27FC236}">
                <a16:creationId xmlns:a16="http://schemas.microsoft.com/office/drawing/2014/main" id="{E9873D45-7BAE-435D-D6BA-3AA70140C4E9}"/>
              </a:ext>
            </a:extLst>
          </p:cNvPr>
          <p:cNvSpPr txBox="1">
            <a:spLocks/>
          </p:cNvSpPr>
          <p:nvPr/>
        </p:nvSpPr>
        <p:spPr>
          <a:xfrm>
            <a:off x="9429750" y="7480300"/>
            <a:ext cx="3352800" cy="492443"/>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Рост числа поддерживающих принципы новой этики</a:t>
            </a:r>
          </a:p>
        </p:txBody>
      </p:sp>
      <p:sp>
        <p:nvSpPr>
          <p:cNvPr id="27" name="Текст 32">
            <a:extLst>
              <a:ext uri="{FF2B5EF4-FFF2-40B4-BE49-F238E27FC236}">
                <a16:creationId xmlns:a16="http://schemas.microsoft.com/office/drawing/2014/main" id="{20BCDD4F-8D6F-C369-84AC-F61A28BB9E28}"/>
              </a:ext>
            </a:extLst>
          </p:cNvPr>
          <p:cNvSpPr txBox="1">
            <a:spLocks/>
          </p:cNvSpPr>
          <p:nvPr/>
        </p:nvSpPr>
        <p:spPr>
          <a:xfrm>
            <a:off x="7143750" y="9249492"/>
            <a:ext cx="2057400" cy="492443"/>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Доступное обучение всю жизнь</a:t>
            </a:r>
          </a:p>
        </p:txBody>
      </p:sp>
      <p:sp>
        <p:nvSpPr>
          <p:cNvPr id="28" name="Текст 32">
            <a:extLst>
              <a:ext uri="{FF2B5EF4-FFF2-40B4-BE49-F238E27FC236}">
                <a16:creationId xmlns:a16="http://schemas.microsoft.com/office/drawing/2014/main" id="{F485F5C5-E01E-DA61-5F4B-8E857080C8CD}"/>
              </a:ext>
            </a:extLst>
          </p:cNvPr>
          <p:cNvSpPr txBox="1">
            <a:spLocks/>
          </p:cNvSpPr>
          <p:nvPr/>
        </p:nvSpPr>
        <p:spPr>
          <a:xfrm>
            <a:off x="9886950" y="9204724"/>
            <a:ext cx="2286000" cy="492443"/>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Изменение модели управления городом</a:t>
            </a:r>
          </a:p>
        </p:txBody>
      </p:sp>
      <p:sp>
        <p:nvSpPr>
          <p:cNvPr id="40" name="Текст 32">
            <a:extLst>
              <a:ext uri="{FF2B5EF4-FFF2-40B4-BE49-F238E27FC236}">
                <a16:creationId xmlns:a16="http://schemas.microsoft.com/office/drawing/2014/main" id="{E0B1E90F-4895-114E-C461-8ECAC80FF5A4}"/>
              </a:ext>
            </a:extLst>
          </p:cNvPr>
          <p:cNvSpPr txBox="1">
            <a:spLocks/>
          </p:cNvSpPr>
          <p:nvPr/>
        </p:nvSpPr>
        <p:spPr>
          <a:xfrm>
            <a:off x="13087350" y="4412544"/>
            <a:ext cx="2362200" cy="738664"/>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Рост взаимовлияния между Москвой </a:t>
            </a:r>
            <a:br>
              <a:rPr lang="ru-RU" sz="1600" dirty="0">
                <a:latin typeface="Fugue" panose="02000503000000020003" pitchFamily="2" charset="0"/>
              </a:rPr>
            </a:br>
            <a:r>
              <a:rPr lang="ru-RU" sz="1600" dirty="0">
                <a:latin typeface="Fugue" panose="02000503000000020003" pitchFamily="2" charset="0"/>
              </a:rPr>
              <a:t>и соседними регионами</a:t>
            </a:r>
          </a:p>
        </p:txBody>
      </p:sp>
      <p:sp>
        <p:nvSpPr>
          <p:cNvPr id="41" name="Текст 32">
            <a:extLst>
              <a:ext uri="{FF2B5EF4-FFF2-40B4-BE49-F238E27FC236}">
                <a16:creationId xmlns:a16="http://schemas.microsoft.com/office/drawing/2014/main" id="{5F8CE6A5-CA75-D9AF-5AAD-B99119DCA493}"/>
              </a:ext>
            </a:extLst>
          </p:cNvPr>
          <p:cNvSpPr txBox="1">
            <a:spLocks/>
          </p:cNvSpPr>
          <p:nvPr/>
        </p:nvSpPr>
        <p:spPr>
          <a:xfrm>
            <a:off x="15754350" y="4412544"/>
            <a:ext cx="1981200" cy="738664"/>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Повышение эффективности пространства</a:t>
            </a:r>
          </a:p>
        </p:txBody>
      </p:sp>
      <p:sp>
        <p:nvSpPr>
          <p:cNvPr id="42" name="Текст 32">
            <a:extLst>
              <a:ext uri="{FF2B5EF4-FFF2-40B4-BE49-F238E27FC236}">
                <a16:creationId xmlns:a16="http://schemas.microsoft.com/office/drawing/2014/main" id="{63D8141B-73DF-89DB-F5CA-B1A41A77D017}"/>
              </a:ext>
            </a:extLst>
          </p:cNvPr>
          <p:cNvSpPr txBox="1">
            <a:spLocks/>
          </p:cNvSpPr>
          <p:nvPr/>
        </p:nvSpPr>
        <p:spPr>
          <a:xfrm>
            <a:off x="13239750" y="6870700"/>
            <a:ext cx="1981200" cy="738664"/>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Индивидуализация, кастомизация жилья </a:t>
            </a:r>
            <a:br>
              <a:rPr lang="ru-RU" sz="1600" dirty="0">
                <a:latin typeface="Fugue" panose="02000503000000020003" pitchFamily="2" charset="0"/>
              </a:rPr>
            </a:br>
            <a:r>
              <a:rPr lang="ru-RU" sz="1600" dirty="0">
                <a:latin typeface="Fugue" panose="02000503000000020003" pitchFamily="2" charset="0"/>
              </a:rPr>
              <a:t>и городской среды</a:t>
            </a:r>
          </a:p>
        </p:txBody>
      </p:sp>
      <p:sp>
        <p:nvSpPr>
          <p:cNvPr id="43" name="Текст 32">
            <a:extLst>
              <a:ext uri="{FF2B5EF4-FFF2-40B4-BE49-F238E27FC236}">
                <a16:creationId xmlns:a16="http://schemas.microsoft.com/office/drawing/2014/main" id="{5E478724-3C61-8A74-F12F-88C030893868}"/>
              </a:ext>
            </a:extLst>
          </p:cNvPr>
          <p:cNvSpPr txBox="1">
            <a:spLocks/>
          </p:cNvSpPr>
          <p:nvPr/>
        </p:nvSpPr>
        <p:spPr>
          <a:xfrm>
            <a:off x="15906750" y="6870700"/>
            <a:ext cx="1676400" cy="246221"/>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err="1">
                <a:latin typeface="Fugue" panose="02000503000000020003" pitchFamily="2" charset="0"/>
              </a:rPr>
              <a:t>Сверхсвязность</a:t>
            </a:r>
            <a:endParaRPr lang="ru-RU" sz="1600" dirty="0">
              <a:latin typeface="Fugue" panose="02000503000000020003" pitchFamily="2" charset="0"/>
            </a:endParaRPr>
          </a:p>
        </p:txBody>
      </p:sp>
      <p:sp>
        <p:nvSpPr>
          <p:cNvPr id="44" name="Текст 32">
            <a:extLst>
              <a:ext uri="{FF2B5EF4-FFF2-40B4-BE49-F238E27FC236}">
                <a16:creationId xmlns:a16="http://schemas.microsoft.com/office/drawing/2014/main" id="{887F2F77-11B5-2CFC-9E81-E1C246FC59B5}"/>
              </a:ext>
            </a:extLst>
          </p:cNvPr>
          <p:cNvSpPr txBox="1">
            <a:spLocks/>
          </p:cNvSpPr>
          <p:nvPr/>
        </p:nvSpPr>
        <p:spPr>
          <a:xfrm>
            <a:off x="14535150" y="9385300"/>
            <a:ext cx="2133600" cy="246221"/>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err="1">
                <a:latin typeface="Fugue" panose="02000503000000020003" pitchFamily="2" charset="0"/>
              </a:rPr>
              <a:t>Полицентричность</a:t>
            </a:r>
            <a:endParaRPr lang="ru-RU" sz="1600" dirty="0">
              <a:latin typeface="Fugue" panose="02000503000000020003" pitchFamily="2" charset="0"/>
            </a:endParaRPr>
          </a:p>
        </p:txBody>
      </p:sp>
      <p:sp>
        <p:nvSpPr>
          <p:cNvPr id="50" name="object 30">
            <a:extLst>
              <a:ext uri="{FF2B5EF4-FFF2-40B4-BE49-F238E27FC236}">
                <a16:creationId xmlns:a16="http://schemas.microsoft.com/office/drawing/2014/main" id="{ED749A1A-F11B-80F0-FEDA-B3B076990EDB}"/>
              </a:ext>
            </a:extLst>
          </p:cNvPr>
          <p:cNvSpPr txBox="1">
            <a:spLocks/>
          </p:cNvSpPr>
          <p:nvPr/>
        </p:nvSpPr>
        <p:spPr>
          <a:xfrm>
            <a:off x="666749" y="9841090"/>
            <a:ext cx="11122480" cy="382156"/>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z="2400" spc="-10" dirty="0">
                <a:latin typeface="Fugue" panose="02000503000000020003" pitchFamily="2" charset="0"/>
              </a:rPr>
              <a:t>* Форсайт-исследование «Москва-2050», Институт Генплана Москвы (2021).</a:t>
            </a:r>
            <a:endParaRPr lang="ru-RU" sz="2400" spc="-10" baseline="30000" dirty="0">
              <a:latin typeface="Fugue" panose="02000503000000020003" pitchFamily="2" charset="0"/>
            </a:endParaRPr>
          </a:p>
        </p:txBody>
      </p:sp>
    </p:spTree>
    <p:extLst>
      <p:ext uri="{BB962C8B-B14F-4D97-AF65-F5344CB8AC3E}">
        <p14:creationId xmlns:p14="http://schemas.microsoft.com/office/powerpoint/2010/main" val="136722206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37795-8CA9-8E41-1280-899B9D64EC19}"/>
            </a:ext>
          </a:extLst>
        </p:cNvPr>
        <p:cNvGrpSpPr/>
        <p:nvPr/>
      </p:nvGrpSpPr>
      <p:grpSpPr>
        <a:xfrm>
          <a:off x="0" y="0"/>
          <a:ext cx="0" cy="0"/>
          <a:chOff x="0" y="0"/>
          <a:chExt cx="0" cy="0"/>
        </a:xfrm>
      </p:grpSpPr>
      <p:pic>
        <p:nvPicPr>
          <p:cNvPr id="67" name="Рисунок 66">
            <a:extLst>
              <a:ext uri="{FF2B5EF4-FFF2-40B4-BE49-F238E27FC236}">
                <a16:creationId xmlns:a16="http://schemas.microsoft.com/office/drawing/2014/main" id="{B93057FA-5C70-43DF-11CB-6826708636BD}"/>
              </a:ext>
            </a:extLst>
          </p:cNvPr>
          <p:cNvPicPr>
            <a:picLocks noChangeAspect="1"/>
          </p:cNvPicPr>
          <p:nvPr/>
        </p:nvPicPr>
        <p:blipFill>
          <a:blip r:embed="rId2" cstate="print">
            <a:extLst>
              <a:ext uri="{28A0092B-C50C-407E-A947-70E740481C1C}">
                <a14:useLocalDpi xmlns:a14="http://schemas.microsoft.com/office/drawing/2010/main" val="0"/>
              </a:ext>
            </a:extLst>
          </a:blip>
          <a:srcRect l="77917" t="51553" r="3983" b="11384"/>
          <a:stretch/>
        </p:blipFill>
        <p:spPr>
          <a:xfrm>
            <a:off x="14611350" y="6187384"/>
            <a:ext cx="2294164" cy="1834243"/>
          </a:xfrm>
          <a:prstGeom prst="rect">
            <a:avLst/>
          </a:prstGeom>
        </p:spPr>
      </p:pic>
      <p:pic>
        <p:nvPicPr>
          <p:cNvPr id="66" name="Рисунок 65">
            <a:extLst>
              <a:ext uri="{FF2B5EF4-FFF2-40B4-BE49-F238E27FC236}">
                <a16:creationId xmlns:a16="http://schemas.microsoft.com/office/drawing/2014/main" id="{53319049-2A9A-9447-170D-87D8F5384F6F}"/>
              </a:ext>
            </a:extLst>
          </p:cNvPr>
          <p:cNvPicPr>
            <a:picLocks noChangeAspect="1"/>
          </p:cNvPicPr>
          <p:nvPr/>
        </p:nvPicPr>
        <p:blipFill>
          <a:blip r:embed="rId3">
            <a:extLst>
              <a:ext uri="{28A0092B-C50C-407E-A947-70E740481C1C}">
                <a14:useLocalDpi xmlns:a14="http://schemas.microsoft.com/office/drawing/2010/main" val="0"/>
              </a:ext>
            </a:extLst>
          </a:blip>
          <a:srcRect l="57650" t="52726" r="29517" b="15893"/>
          <a:stretch/>
        </p:blipFill>
        <p:spPr>
          <a:xfrm>
            <a:off x="10267950" y="6111184"/>
            <a:ext cx="2057400" cy="1964456"/>
          </a:xfrm>
          <a:prstGeom prst="rect">
            <a:avLst/>
          </a:prstGeom>
        </p:spPr>
      </p:pic>
      <p:pic>
        <p:nvPicPr>
          <p:cNvPr id="64" name="Рисунок 63">
            <a:extLst>
              <a:ext uri="{FF2B5EF4-FFF2-40B4-BE49-F238E27FC236}">
                <a16:creationId xmlns:a16="http://schemas.microsoft.com/office/drawing/2014/main" id="{C0EB849F-A1D9-2FD1-9897-D7B83FE95E77}"/>
              </a:ext>
            </a:extLst>
          </p:cNvPr>
          <p:cNvPicPr>
            <a:picLocks noChangeAspect="1"/>
          </p:cNvPicPr>
          <p:nvPr/>
        </p:nvPicPr>
        <p:blipFill>
          <a:blip r:embed="rId3">
            <a:extLst>
              <a:ext uri="{28A0092B-C50C-407E-A947-70E740481C1C}">
                <a14:useLocalDpi xmlns:a14="http://schemas.microsoft.com/office/drawing/2010/main" val="0"/>
              </a:ext>
            </a:extLst>
          </a:blip>
          <a:srcRect l="33831" t="52726" r="54038" b="10211"/>
          <a:stretch/>
        </p:blipFill>
        <p:spPr>
          <a:xfrm>
            <a:off x="6229350" y="6004141"/>
            <a:ext cx="1878283" cy="2240643"/>
          </a:xfrm>
          <a:prstGeom prst="rect">
            <a:avLst/>
          </a:prstGeom>
        </p:spPr>
      </p:pic>
      <p:pic>
        <p:nvPicPr>
          <p:cNvPr id="55" name="Рисунок 54">
            <a:extLst>
              <a:ext uri="{FF2B5EF4-FFF2-40B4-BE49-F238E27FC236}">
                <a16:creationId xmlns:a16="http://schemas.microsoft.com/office/drawing/2014/main" id="{9D2B2194-14EF-6BB9-F197-D73B14CAA2F0}"/>
              </a:ext>
            </a:extLst>
          </p:cNvPr>
          <p:cNvPicPr>
            <a:picLocks noChangeAspect="1"/>
          </p:cNvPicPr>
          <p:nvPr/>
        </p:nvPicPr>
        <p:blipFill>
          <a:blip r:embed="rId2" cstate="print">
            <a:extLst>
              <a:ext uri="{28A0092B-C50C-407E-A947-70E740481C1C}">
                <a14:useLocalDpi xmlns:a14="http://schemas.microsoft.com/office/drawing/2010/main" val="0"/>
              </a:ext>
            </a:extLst>
          </a:blip>
          <a:srcRect l="1302" t="2099" r="79459" b="63001"/>
          <a:stretch/>
        </p:blipFill>
        <p:spPr>
          <a:xfrm>
            <a:off x="1581150" y="2731042"/>
            <a:ext cx="2438400" cy="1727200"/>
          </a:xfrm>
          <a:prstGeom prst="rect">
            <a:avLst/>
          </a:prstGeom>
        </p:spPr>
      </p:pic>
      <p:pic>
        <p:nvPicPr>
          <p:cNvPr id="56" name="Рисунок 55">
            <a:extLst>
              <a:ext uri="{FF2B5EF4-FFF2-40B4-BE49-F238E27FC236}">
                <a16:creationId xmlns:a16="http://schemas.microsoft.com/office/drawing/2014/main" id="{5C965C45-E079-E346-6970-44EA26AC9675}"/>
              </a:ext>
            </a:extLst>
          </p:cNvPr>
          <p:cNvPicPr>
            <a:picLocks noChangeAspect="1"/>
          </p:cNvPicPr>
          <p:nvPr/>
        </p:nvPicPr>
        <p:blipFill>
          <a:blip r:embed="rId2" cstate="print">
            <a:extLst>
              <a:ext uri="{28A0092B-C50C-407E-A947-70E740481C1C}">
                <a14:useLocalDpi xmlns:a14="http://schemas.microsoft.com/office/drawing/2010/main" val="0"/>
              </a:ext>
            </a:extLst>
          </a:blip>
          <a:srcRect l="31514" t="2099" r="52554" b="61204"/>
          <a:stretch/>
        </p:blipFill>
        <p:spPr>
          <a:xfrm>
            <a:off x="6115050" y="2654842"/>
            <a:ext cx="2019300" cy="1816100"/>
          </a:xfrm>
          <a:prstGeom prst="rect">
            <a:avLst/>
          </a:prstGeom>
        </p:spPr>
      </p:pic>
      <p:pic>
        <p:nvPicPr>
          <p:cNvPr id="57" name="Рисунок 56">
            <a:extLst>
              <a:ext uri="{FF2B5EF4-FFF2-40B4-BE49-F238E27FC236}">
                <a16:creationId xmlns:a16="http://schemas.microsoft.com/office/drawing/2014/main" id="{3E1F1310-1A6F-CF12-9A13-7FEDEEC81B45}"/>
              </a:ext>
            </a:extLst>
          </p:cNvPr>
          <p:cNvPicPr>
            <a:picLocks noChangeAspect="1"/>
          </p:cNvPicPr>
          <p:nvPr/>
        </p:nvPicPr>
        <p:blipFill>
          <a:blip r:embed="rId2" cstate="print">
            <a:extLst>
              <a:ext uri="{28A0092B-C50C-407E-A947-70E740481C1C}">
                <a14:useLocalDpi xmlns:a14="http://schemas.microsoft.com/office/drawing/2010/main" val="0"/>
              </a:ext>
            </a:extLst>
          </a:blip>
          <a:srcRect l="55261" t="-596" r="28807" b="63899"/>
          <a:stretch/>
        </p:blipFill>
        <p:spPr>
          <a:xfrm>
            <a:off x="10344150" y="2654842"/>
            <a:ext cx="2019300" cy="1816100"/>
          </a:xfrm>
          <a:prstGeom prst="rect">
            <a:avLst/>
          </a:prstGeom>
        </p:spPr>
      </p:pic>
      <p:pic>
        <p:nvPicPr>
          <p:cNvPr id="58" name="Рисунок 57">
            <a:extLst>
              <a:ext uri="{FF2B5EF4-FFF2-40B4-BE49-F238E27FC236}">
                <a16:creationId xmlns:a16="http://schemas.microsoft.com/office/drawing/2014/main" id="{6F2C80B8-4973-EC08-55F1-64800070D714}"/>
              </a:ext>
            </a:extLst>
          </p:cNvPr>
          <p:cNvPicPr>
            <a:picLocks noChangeAspect="1"/>
          </p:cNvPicPr>
          <p:nvPr/>
        </p:nvPicPr>
        <p:blipFill>
          <a:blip r:embed="rId2" cstate="print">
            <a:extLst>
              <a:ext uri="{28A0092B-C50C-407E-A947-70E740481C1C}">
                <a14:useLocalDpi xmlns:a14="http://schemas.microsoft.com/office/drawing/2010/main" val="0"/>
              </a:ext>
            </a:extLst>
          </a:blip>
          <a:srcRect l="84119" t="-596" r="-51" b="63899"/>
          <a:stretch/>
        </p:blipFill>
        <p:spPr>
          <a:xfrm>
            <a:off x="14458950" y="2654842"/>
            <a:ext cx="2019300" cy="1816100"/>
          </a:xfrm>
          <a:prstGeom prst="rect">
            <a:avLst/>
          </a:prstGeom>
        </p:spPr>
      </p:pic>
      <p:pic>
        <p:nvPicPr>
          <p:cNvPr id="63" name="Рисунок 62">
            <a:extLst>
              <a:ext uri="{FF2B5EF4-FFF2-40B4-BE49-F238E27FC236}">
                <a16:creationId xmlns:a16="http://schemas.microsoft.com/office/drawing/2014/main" id="{7AAD88E9-C1C2-E675-8858-127521A181CB}"/>
              </a:ext>
            </a:extLst>
          </p:cNvPr>
          <p:cNvPicPr>
            <a:picLocks noChangeAspect="1"/>
          </p:cNvPicPr>
          <p:nvPr/>
        </p:nvPicPr>
        <p:blipFill>
          <a:blip r:embed="rId2" cstate="print">
            <a:extLst>
              <a:ext uri="{28A0092B-C50C-407E-A947-70E740481C1C}">
                <a14:useLocalDpi xmlns:a14="http://schemas.microsoft.com/office/drawing/2010/main" val="0"/>
              </a:ext>
            </a:extLst>
          </a:blip>
          <a:srcRect l="8410" t="52726" r="79459" b="10211"/>
          <a:stretch/>
        </p:blipFill>
        <p:spPr>
          <a:xfrm>
            <a:off x="2038350" y="6004141"/>
            <a:ext cx="1537607" cy="1834243"/>
          </a:xfrm>
          <a:prstGeom prst="rect">
            <a:avLst/>
          </a:prstGeom>
        </p:spPr>
      </p:pic>
      <p:sp>
        <p:nvSpPr>
          <p:cNvPr id="30" name="object 30">
            <a:extLst>
              <a:ext uri="{FF2B5EF4-FFF2-40B4-BE49-F238E27FC236}">
                <a16:creationId xmlns:a16="http://schemas.microsoft.com/office/drawing/2014/main" id="{7F04988A-70C5-CA0D-FDEF-970D1573F7D5}"/>
              </a:ext>
            </a:extLst>
          </p:cNvPr>
          <p:cNvSpPr txBox="1">
            <a:spLocks/>
          </p:cNvSpPr>
          <p:nvPr/>
        </p:nvSpPr>
        <p:spPr>
          <a:xfrm>
            <a:off x="590550" y="469900"/>
            <a:ext cx="14856279"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РЕАЛЬНО МЕНЯЕТСЯ МИР. </a:t>
            </a:r>
            <a:r>
              <a:rPr lang="en-US" spc="-10" dirty="0">
                <a:latin typeface="Fugue" panose="02000503000000020003" pitchFamily="2" charset="0"/>
              </a:rPr>
              <a:t/>
            </a:r>
            <a:br>
              <a:rPr lang="en-US" spc="-10" dirty="0">
                <a:latin typeface="Fugue" panose="02000503000000020003" pitchFamily="2" charset="0"/>
              </a:rPr>
            </a:br>
            <a:r>
              <a:rPr lang="ru-RU" spc="-10" dirty="0">
                <a:latin typeface="Fugue" panose="02000503000000020003" pitchFamily="2" charset="0"/>
              </a:rPr>
              <a:t>ГИПОТЕЗЫ БУДУЩЕГО</a:t>
            </a:r>
          </a:p>
        </p:txBody>
      </p:sp>
      <p:sp>
        <p:nvSpPr>
          <p:cNvPr id="33" name="Текст 32">
            <a:extLst>
              <a:ext uri="{FF2B5EF4-FFF2-40B4-BE49-F238E27FC236}">
                <a16:creationId xmlns:a16="http://schemas.microsoft.com/office/drawing/2014/main" id="{12EDFC84-431E-5655-B4AA-05504510B08C}"/>
              </a:ext>
            </a:extLst>
          </p:cNvPr>
          <p:cNvSpPr txBox="1">
            <a:spLocks/>
          </p:cNvSpPr>
          <p:nvPr/>
        </p:nvSpPr>
        <p:spPr>
          <a:xfrm>
            <a:off x="1047750" y="4483642"/>
            <a:ext cx="3505200" cy="1231106"/>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МОБИЛЬНЫЕ</a:t>
            </a:r>
          </a:p>
          <a:p>
            <a:pPr algn="ctr"/>
            <a:endParaRPr lang="ru-RU" sz="1600" dirty="0">
              <a:latin typeface="Fugue" panose="02000503000000020003" pitchFamily="2" charset="0"/>
            </a:endParaRPr>
          </a:p>
          <a:p>
            <a:pPr algn="ctr"/>
            <a:r>
              <a:rPr lang="ru-RU" sz="1600" dirty="0">
                <a:latin typeface="Fugue" panose="02000503000000020003" pitchFamily="2" charset="0"/>
              </a:rPr>
              <a:t>Эффективно распоряжаются собственным временем, избегают излишних перемещений</a:t>
            </a:r>
          </a:p>
        </p:txBody>
      </p:sp>
      <p:sp>
        <p:nvSpPr>
          <p:cNvPr id="4" name="object 30">
            <a:extLst>
              <a:ext uri="{FF2B5EF4-FFF2-40B4-BE49-F238E27FC236}">
                <a16:creationId xmlns:a16="http://schemas.microsoft.com/office/drawing/2014/main" id="{15283244-F453-4111-5C61-F66B8405F295}"/>
              </a:ext>
            </a:extLst>
          </p:cNvPr>
          <p:cNvSpPr txBox="1">
            <a:spLocks/>
          </p:cNvSpPr>
          <p:nvPr/>
        </p:nvSpPr>
        <p:spPr>
          <a:xfrm>
            <a:off x="1504950" y="1935078"/>
            <a:ext cx="15697200" cy="566822"/>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ctr">
              <a:spcBef>
                <a:spcPts val="100"/>
              </a:spcBef>
            </a:pPr>
            <a:r>
              <a:rPr lang="ru-RU" sz="3600" spc="-10" dirty="0">
                <a:latin typeface="Fugue" panose="02000503000000020003" pitchFamily="2" charset="0"/>
              </a:rPr>
              <a:t>Горожане будущего: какие они?</a:t>
            </a:r>
            <a:endParaRPr lang="ru-RU" sz="3600" spc="-10" baseline="30000" dirty="0">
              <a:latin typeface="Fugue" panose="02000503000000020003" pitchFamily="2" charset="0"/>
            </a:endParaRPr>
          </a:p>
        </p:txBody>
      </p:sp>
      <p:sp>
        <p:nvSpPr>
          <p:cNvPr id="51" name="Текст 32">
            <a:extLst>
              <a:ext uri="{FF2B5EF4-FFF2-40B4-BE49-F238E27FC236}">
                <a16:creationId xmlns:a16="http://schemas.microsoft.com/office/drawing/2014/main" id="{4B3637C8-5E7C-1C82-5EFA-EF99D09D2E96}"/>
              </a:ext>
            </a:extLst>
          </p:cNvPr>
          <p:cNvSpPr txBox="1">
            <a:spLocks/>
          </p:cNvSpPr>
          <p:nvPr/>
        </p:nvSpPr>
        <p:spPr>
          <a:xfrm>
            <a:off x="4827814" y="4483642"/>
            <a:ext cx="4555672" cy="1477328"/>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БОЛЕЕ ПОЖИЛЫЕ </a:t>
            </a:r>
            <a:br>
              <a:rPr lang="ru-RU" sz="1600" dirty="0">
                <a:latin typeface="Fugue" panose="02000503000000020003" pitchFamily="2" charset="0"/>
              </a:rPr>
            </a:br>
            <a:r>
              <a:rPr lang="ru-RU" sz="1600" dirty="0">
                <a:latin typeface="Fugue" panose="02000503000000020003" pitchFamily="2" charset="0"/>
              </a:rPr>
              <a:t>И ОДНОВРЕМЕННО ЮНЫЕ</a:t>
            </a:r>
          </a:p>
          <a:p>
            <a:pPr algn="ctr"/>
            <a:endParaRPr lang="ru-RU" sz="1600" dirty="0">
              <a:latin typeface="Fugue" panose="02000503000000020003" pitchFamily="2" charset="0"/>
            </a:endParaRPr>
          </a:p>
          <a:p>
            <a:pPr algn="ctr"/>
            <a:r>
              <a:rPr lang="ru-RU" sz="1600" dirty="0">
                <a:latin typeface="Fugue" panose="02000503000000020003" pitchFamily="2" charset="0"/>
              </a:rPr>
              <a:t>Возрастные барьеры всё более размываются. Пенсионный и школьный возраст не помеха </a:t>
            </a:r>
            <a:br>
              <a:rPr lang="ru-RU" sz="1600" dirty="0">
                <a:latin typeface="Fugue" panose="02000503000000020003" pitchFamily="2" charset="0"/>
              </a:rPr>
            </a:br>
            <a:r>
              <a:rPr lang="ru-RU" sz="1600" dirty="0">
                <a:latin typeface="Fugue" panose="02000503000000020003" pitchFamily="2" charset="0"/>
              </a:rPr>
              <a:t>для участия в жизни города</a:t>
            </a:r>
          </a:p>
        </p:txBody>
      </p:sp>
      <p:sp>
        <p:nvSpPr>
          <p:cNvPr id="52" name="Текст 32">
            <a:extLst>
              <a:ext uri="{FF2B5EF4-FFF2-40B4-BE49-F238E27FC236}">
                <a16:creationId xmlns:a16="http://schemas.microsoft.com/office/drawing/2014/main" id="{C84A3DCE-F8B3-9DCE-0DFB-035F1CF4D0C7}"/>
              </a:ext>
            </a:extLst>
          </p:cNvPr>
          <p:cNvSpPr txBox="1">
            <a:spLocks/>
          </p:cNvSpPr>
          <p:nvPr/>
        </p:nvSpPr>
        <p:spPr>
          <a:xfrm>
            <a:off x="9582150" y="4483642"/>
            <a:ext cx="3505200" cy="1477328"/>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СПОРТИВНЫЕ И ЗДОРОВЫЕ</a:t>
            </a:r>
          </a:p>
          <a:p>
            <a:pPr algn="ctr"/>
            <a:endParaRPr lang="ru-RU" sz="1600" dirty="0">
              <a:latin typeface="Fugue" panose="02000503000000020003" pitchFamily="2" charset="0"/>
            </a:endParaRPr>
          </a:p>
          <a:p>
            <a:pPr algn="ctr"/>
            <a:r>
              <a:rPr lang="ru-RU" sz="1600" dirty="0">
                <a:latin typeface="Fugue" panose="02000503000000020003" pitchFamily="2" charset="0"/>
              </a:rPr>
              <a:t>Мода на спортивный и здоровый образ жизни. Самоорганизация ЗОЖ</a:t>
            </a:r>
            <a:r>
              <a:rPr lang="en-US" sz="1600" dirty="0">
                <a:latin typeface="Fugue" panose="02000503000000020003" pitchFamily="2" charset="0"/>
              </a:rPr>
              <a:t>-</a:t>
            </a:r>
            <a:r>
              <a:rPr lang="ru-RU" sz="1600" dirty="0">
                <a:latin typeface="Fugue" panose="02000503000000020003" pitchFamily="2" charset="0"/>
              </a:rPr>
              <a:t>активистов. Территория опережающего развития ЗОЖ</a:t>
            </a:r>
          </a:p>
        </p:txBody>
      </p:sp>
      <p:sp>
        <p:nvSpPr>
          <p:cNvPr id="53" name="Текст 32">
            <a:extLst>
              <a:ext uri="{FF2B5EF4-FFF2-40B4-BE49-F238E27FC236}">
                <a16:creationId xmlns:a16="http://schemas.microsoft.com/office/drawing/2014/main" id="{EF9A6B02-5C6E-5F26-E0F0-9C4C002F0E0F}"/>
              </a:ext>
            </a:extLst>
          </p:cNvPr>
          <p:cNvSpPr txBox="1">
            <a:spLocks/>
          </p:cNvSpPr>
          <p:nvPr/>
        </p:nvSpPr>
        <p:spPr>
          <a:xfrm>
            <a:off x="13849350" y="4483642"/>
            <a:ext cx="3505200" cy="984885"/>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БОЛЕЕ АВТОНОМНЫЕ</a:t>
            </a:r>
          </a:p>
          <a:p>
            <a:pPr algn="ctr"/>
            <a:endParaRPr lang="ru-RU" sz="1600" dirty="0">
              <a:latin typeface="Fugue" panose="02000503000000020003" pitchFamily="2" charset="0"/>
            </a:endParaRPr>
          </a:p>
          <a:p>
            <a:pPr algn="ctr"/>
            <a:r>
              <a:rPr lang="ru-RU" sz="1600" dirty="0">
                <a:latin typeface="Fugue" panose="02000503000000020003" pitchFamily="2" charset="0"/>
              </a:rPr>
              <a:t>Институт сообществ становится так же значим, как институт семьи</a:t>
            </a:r>
          </a:p>
        </p:txBody>
      </p:sp>
      <p:sp>
        <p:nvSpPr>
          <p:cNvPr id="59" name="Текст 32">
            <a:extLst>
              <a:ext uri="{FF2B5EF4-FFF2-40B4-BE49-F238E27FC236}">
                <a16:creationId xmlns:a16="http://schemas.microsoft.com/office/drawing/2014/main" id="{2E11265F-5522-0B91-D426-E9F50D0AC481}"/>
              </a:ext>
            </a:extLst>
          </p:cNvPr>
          <p:cNvSpPr txBox="1">
            <a:spLocks/>
          </p:cNvSpPr>
          <p:nvPr/>
        </p:nvSpPr>
        <p:spPr>
          <a:xfrm>
            <a:off x="971550" y="8016184"/>
            <a:ext cx="3733800" cy="1723549"/>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МЕНЯЮТ МОДЕЛЬ УПРАВЛЕНИЯ ГОРОДОМ</a:t>
            </a:r>
          </a:p>
          <a:p>
            <a:pPr algn="ctr"/>
            <a:endParaRPr lang="ru-RU" sz="1600" dirty="0">
              <a:latin typeface="Fugue" panose="02000503000000020003" pitchFamily="2" charset="0"/>
            </a:endParaRPr>
          </a:p>
          <a:p>
            <a:pPr algn="ctr"/>
            <a:r>
              <a:rPr lang="ru-RU" sz="1600" dirty="0">
                <a:latin typeface="Fugue" panose="02000503000000020003" pitchFamily="2" charset="0"/>
              </a:rPr>
              <a:t>Распространены модели государственно-частного партнерства. Новые модели вовлечения горожан. Инициативное бюджетирование</a:t>
            </a:r>
          </a:p>
        </p:txBody>
      </p:sp>
      <p:sp>
        <p:nvSpPr>
          <p:cNvPr id="60" name="Текст 32">
            <a:extLst>
              <a:ext uri="{FF2B5EF4-FFF2-40B4-BE49-F238E27FC236}">
                <a16:creationId xmlns:a16="http://schemas.microsoft.com/office/drawing/2014/main" id="{84976E47-54B1-0CB1-0F90-1E07E35BE13C}"/>
              </a:ext>
            </a:extLst>
          </p:cNvPr>
          <p:cNvSpPr txBox="1">
            <a:spLocks/>
          </p:cNvSpPr>
          <p:nvPr/>
        </p:nvSpPr>
        <p:spPr>
          <a:xfrm>
            <a:off x="5314950" y="8016184"/>
            <a:ext cx="3505200" cy="1477328"/>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КОНСОЛИДИРОВАНЫ </a:t>
            </a:r>
            <a:br>
              <a:rPr lang="ru-RU" sz="1600" dirty="0">
                <a:latin typeface="Fugue" panose="02000503000000020003" pitchFamily="2" charset="0"/>
              </a:rPr>
            </a:br>
            <a:r>
              <a:rPr lang="ru-RU" sz="1600" dirty="0">
                <a:latin typeface="Fugue" panose="02000503000000020003" pitchFamily="2" charset="0"/>
              </a:rPr>
              <a:t>И ПОЛИТИЧЕСКИ АКТИВНЫ</a:t>
            </a:r>
          </a:p>
          <a:p>
            <a:pPr algn="ctr"/>
            <a:endParaRPr lang="ru-RU" sz="1600" dirty="0">
              <a:latin typeface="Fugue" panose="02000503000000020003" pitchFamily="2" charset="0"/>
            </a:endParaRPr>
          </a:p>
          <a:p>
            <a:pPr algn="ctr"/>
            <a:r>
              <a:rPr lang="ru-RU" sz="1600" dirty="0">
                <a:latin typeface="Fugue" panose="02000503000000020003" pitchFamily="2" charset="0"/>
              </a:rPr>
              <a:t>Домовые и дворовые сообщества. Сообщества по интересам. Волонтерские движения</a:t>
            </a:r>
          </a:p>
        </p:txBody>
      </p:sp>
      <p:sp>
        <p:nvSpPr>
          <p:cNvPr id="61" name="Текст 32">
            <a:extLst>
              <a:ext uri="{FF2B5EF4-FFF2-40B4-BE49-F238E27FC236}">
                <a16:creationId xmlns:a16="http://schemas.microsoft.com/office/drawing/2014/main" id="{B56ADEFA-586B-4043-EAAE-380B2B212F5D}"/>
              </a:ext>
            </a:extLst>
          </p:cNvPr>
          <p:cNvSpPr txBox="1">
            <a:spLocks/>
          </p:cNvSpPr>
          <p:nvPr/>
        </p:nvSpPr>
        <p:spPr>
          <a:xfrm>
            <a:off x="9582150" y="8016184"/>
            <a:ext cx="3505200" cy="1231106"/>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ОСОЗНАЮТ НЕРАВЕНСТВО </a:t>
            </a:r>
            <a:br>
              <a:rPr lang="ru-RU" sz="1600" dirty="0">
                <a:latin typeface="Fugue" panose="02000503000000020003" pitchFamily="2" charset="0"/>
              </a:rPr>
            </a:br>
            <a:r>
              <a:rPr lang="ru-RU" sz="1600" dirty="0">
                <a:latin typeface="Fugue" panose="02000503000000020003" pitchFamily="2" charset="0"/>
              </a:rPr>
              <a:t>И СТАРАЮТСЯ ЕГО ПРЕОДОЛЕТЬ</a:t>
            </a:r>
          </a:p>
          <a:p>
            <a:pPr algn="ctr"/>
            <a:endParaRPr lang="ru-RU" sz="1600" dirty="0">
              <a:latin typeface="Fugue" panose="02000503000000020003" pitchFamily="2" charset="0"/>
            </a:endParaRPr>
          </a:p>
          <a:p>
            <a:pPr algn="ctr"/>
            <a:r>
              <a:rPr lang="ru-RU" sz="1600" dirty="0">
                <a:latin typeface="Fugue" panose="02000503000000020003" pitchFamily="2" charset="0"/>
              </a:rPr>
              <a:t>Конкуренция между районами </a:t>
            </a:r>
            <a:br>
              <a:rPr lang="ru-RU" sz="1600" dirty="0">
                <a:latin typeface="Fugue" panose="02000503000000020003" pitchFamily="2" charset="0"/>
              </a:rPr>
            </a:br>
            <a:r>
              <a:rPr lang="ru-RU" sz="1600" dirty="0">
                <a:latin typeface="Fugue" panose="02000503000000020003" pitchFamily="2" charset="0"/>
              </a:rPr>
              <a:t>и между местными и мигрантами</a:t>
            </a:r>
          </a:p>
        </p:txBody>
      </p:sp>
      <p:sp>
        <p:nvSpPr>
          <p:cNvPr id="62" name="Текст 32">
            <a:extLst>
              <a:ext uri="{FF2B5EF4-FFF2-40B4-BE49-F238E27FC236}">
                <a16:creationId xmlns:a16="http://schemas.microsoft.com/office/drawing/2014/main" id="{26FEF9A7-F62F-57CA-11DA-C26F1FC5F87F}"/>
              </a:ext>
            </a:extLst>
          </p:cNvPr>
          <p:cNvSpPr txBox="1">
            <a:spLocks/>
          </p:cNvSpPr>
          <p:nvPr/>
        </p:nvSpPr>
        <p:spPr>
          <a:xfrm>
            <a:off x="13849350" y="8016184"/>
            <a:ext cx="3810000" cy="1477328"/>
          </a:xfrm>
          <a:prstGeom prst="rect">
            <a:avLst/>
          </a:prstGeom>
        </p:spPr>
        <p:txBody>
          <a:bodyPr wrap="square" lIns="0" tIns="0" rIns="0" bIns="0">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ru-RU" sz="1600" dirty="0">
                <a:latin typeface="Fugue" panose="02000503000000020003" pitchFamily="2" charset="0"/>
              </a:rPr>
              <a:t>ПОДДЕРЖИВАЮТ АЛЬТЕНАТИВНУЮ ЭКОНОМИКУ И УЧАТСЯ ВСЮ ЖИЗНЬ</a:t>
            </a:r>
          </a:p>
          <a:p>
            <a:pPr algn="ctr"/>
            <a:endParaRPr lang="ru-RU" sz="1600" dirty="0">
              <a:latin typeface="Fugue" panose="02000503000000020003" pitchFamily="2" charset="0"/>
            </a:endParaRPr>
          </a:p>
          <a:p>
            <a:pPr algn="ctr"/>
            <a:r>
              <a:rPr lang="ru-RU" sz="1600" dirty="0">
                <a:latin typeface="Fugue" panose="02000503000000020003" pitchFamily="2" charset="0"/>
              </a:rPr>
              <a:t>Шеринг, более глубокое разделение труда, ускорение образования. Креативные индустрии</a:t>
            </a:r>
          </a:p>
        </p:txBody>
      </p:sp>
      <p:sp>
        <p:nvSpPr>
          <p:cNvPr id="20" name="object 30">
            <a:extLst>
              <a:ext uri="{FF2B5EF4-FFF2-40B4-BE49-F238E27FC236}">
                <a16:creationId xmlns:a16="http://schemas.microsoft.com/office/drawing/2014/main" id="{ED749A1A-F11B-80F0-FEDA-B3B076990EDB}"/>
              </a:ext>
            </a:extLst>
          </p:cNvPr>
          <p:cNvSpPr txBox="1">
            <a:spLocks/>
          </p:cNvSpPr>
          <p:nvPr/>
        </p:nvSpPr>
        <p:spPr>
          <a:xfrm>
            <a:off x="666749" y="9841090"/>
            <a:ext cx="11182351" cy="382156"/>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z="2400" spc="-10" dirty="0">
                <a:latin typeface="Fugue" panose="02000503000000020003" pitchFamily="2" charset="0"/>
              </a:rPr>
              <a:t>* Форсайт-исследование «Москва-2050», Институт Генплана Москвы (2021).</a:t>
            </a:r>
            <a:endParaRPr lang="ru-RU" sz="2400" spc="-10" baseline="30000" dirty="0">
              <a:latin typeface="Fugue" panose="02000503000000020003" pitchFamily="2" charset="0"/>
            </a:endParaRPr>
          </a:p>
        </p:txBody>
      </p:sp>
    </p:spTree>
    <p:extLst>
      <p:ext uri="{BB962C8B-B14F-4D97-AF65-F5344CB8AC3E}">
        <p14:creationId xmlns:p14="http://schemas.microsoft.com/office/powerpoint/2010/main" val="264428636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rotWithShape="1">
          <a:blip r:embed="rId2"/>
          <a:srcRect t="-97" b="189"/>
          <a:stretch/>
        </p:blipFill>
        <p:spPr>
          <a:xfrm>
            <a:off x="-112780" y="-17686"/>
            <a:ext cx="15469846" cy="10711086"/>
          </a:xfrm>
          <a:prstGeom prst="rect">
            <a:avLst/>
          </a:prstGeom>
        </p:spPr>
      </p:pic>
      <p:sp>
        <p:nvSpPr>
          <p:cNvPr id="7" name="TextBox 6">
            <a:extLst>
              <a:ext uri="{FF2B5EF4-FFF2-40B4-BE49-F238E27FC236}">
                <a16:creationId xmlns:a16="http://schemas.microsoft.com/office/drawing/2014/main" id="{84ACC98D-C3B7-FF49-A800-03DB5D91040E}"/>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29</a:t>
            </a:fld>
            <a:endParaRPr lang="ru-RU" sz="4100" spc="-10" dirty="0">
              <a:solidFill>
                <a:schemeClr val="tx1"/>
              </a:solidFill>
              <a:latin typeface="Fugue" panose="02000503000000020003" pitchFamily="2" charset="0"/>
              <a:ea typeface="+mj-ea"/>
            </a:endParaRPr>
          </a:p>
        </p:txBody>
      </p:sp>
      <p:sp>
        <p:nvSpPr>
          <p:cNvPr id="8" name="TextBox 7">
            <a:extLst>
              <a:ext uri="{FF2B5EF4-FFF2-40B4-BE49-F238E27FC236}">
                <a16:creationId xmlns:a16="http://schemas.microsoft.com/office/drawing/2014/main" id="{68A9121A-0D51-3076-1578-F0AC579356EA}"/>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29</a:t>
            </a:fld>
            <a:endParaRPr lang="ru-RU" sz="4100" spc="-10" dirty="0">
              <a:solidFill>
                <a:schemeClr val="tx1"/>
              </a:solidFill>
              <a:latin typeface="Fugue" panose="02000503000000020003" pitchFamily="2" charset="0"/>
              <a:ea typeface="+mj-ea"/>
            </a:endParaRPr>
          </a:p>
        </p:txBody>
      </p:sp>
      <p:sp>
        <p:nvSpPr>
          <p:cNvPr id="17" name="Должность">
            <a:extLst>
              <a:ext uri="{FF2B5EF4-FFF2-40B4-BE49-F238E27FC236}">
                <a16:creationId xmlns:a16="http://schemas.microsoft.com/office/drawing/2014/main" id="{F1A8CB8D-BF97-858F-3B6E-6E1A6E13B125}"/>
              </a:ext>
            </a:extLst>
          </p:cNvPr>
          <p:cNvSpPr txBox="1"/>
          <p:nvPr/>
        </p:nvSpPr>
        <p:spPr>
          <a:xfrm>
            <a:off x="15493999" y="1993900"/>
            <a:ext cx="3517900" cy="536791"/>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nchor="b">
            <a:noAutofit/>
          </a:bodyPr>
          <a:lstStyle>
            <a:lvl1pPr algn="l" defTabSz="457200">
              <a:lnSpc>
                <a:spcPct val="120000"/>
              </a:lnSpc>
              <a:defRPr b="0" cap="all" spc="600">
                <a:latin typeface="Fugue Regular"/>
                <a:ea typeface="Fugue Regular"/>
                <a:cs typeface="Fugue Regular"/>
                <a:sym typeface="Fugue Regular"/>
              </a:defRPr>
            </a:lvl1pPr>
          </a:lstStyle>
          <a:p>
            <a:pPr marL="72000">
              <a:lnSpc>
                <a:spcPct val="100000"/>
              </a:lnSpc>
            </a:pPr>
            <a:r>
              <a:rPr lang="ru-RU" sz="1400" b="1" spc="300" dirty="0">
                <a:solidFill>
                  <a:schemeClr val="tx1"/>
                </a:solidFill>
              </a:rPr>
              <a:t>Летающие </a:t>
            </a:r>
            <a:r>
              <a:rPr lang="ru-RU" sz="1400" b="1" spc="300" dirty="0" smtClean="0">
                <a:solidFill>
                  <a:schemeClr val="tx1"/>
                </a:solidFill>
              </a:rPr>
              <a:t>автомобили</a:t>
            </a:r>
            <a:endParaRPr lang="ru-RU" sz="1400" b="1" cap="none" spc="300" dirty="0">
              <a:solidFill>
                <a:schemeClr val="tx1"/>
              </a:solidFill>
            </a:endParaRPr>
          </a:p>
        </p:txBody>
      </p:sp>
      <p:sp>
        <p:nvSpPr>
          <p:cNvPr id="19" name="Должность">
            <a:extLst>
              <a:ext uri="{FF2B5EF4-FFF2-40B4-BE49-F238E27FC236}">
                <a16:creationId xmlns:a16="http://schemas.microsoft.com/office/drawing/2014/main" id="{F1A8CB8D-BF97-858F-3B6E-6E1A6E13B125}"/>
              </a:ext>
            </a:extLst>
          </p:cNvPr>
          <p:cNvSpPr txBox="1"/>
          <p:nvPr/>
        </p:nvSpPr>
        <p:spPr>
          <a:xfrm>
            <a:off x="15493999" y="3176265"/>
            <a:ext cx="3517900" cy="55407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nchor="b">
            <a:noAutofit/>
          </a:bodyPr>
          <a:lstStyle>
            <a:lvl1pPr algn="l" defTabSz="457200">
              <a:lnSpc>
                <a:spcPct val="120000"/>
              </a:lnSpc>
              <a:defRPr b="0" cap="all" spc="600">
                <a:latin typeface="Fugue Regular"/>
                <a:ea typeface="Fugue Regular"/>
                <a:cs typeface="Fugue Regular"/>
                <a:sym typeface="Fugue Regular"/>
              </a:defRPr>
            </a:lvl1pPr>
          </a:lstStyle>
          <a:p>
            <a:pPr marL="72000">
              <a:lnSpc>
                <a:spcPct val="100000"/>
              </a:lnSpc>
            </a:pPr>
            <a:r>
              <a:rPr lang="ru-RU" sz="1400" b="1" spc="300" dirty="0">
                <a:solidFill>
                  <a:schemeClr val="tx1"/>
                </a:solidFill>
              </a:rPr>
              <a:t>Цифровое </a:t>
            </a:r>
            <a:r>
              <a:rPr lang="ru-RU" sz="1400" b="1" spc="300" dirty="0" smtClean="0">
                <a:solidFill>
                  <a:schemeClr val="tx1"/>
                </a:solidFill>
              </a:rPr>
              <a:t>образование</a:t>
            </a:r>
            <a:endParaRPr lang="ru-RU" sz="1400" b="1" spc="300" dirty="0">
              <a:solidFill>
                <a:schemeClr val="tx1"/>
              </a:solidFill>
            </a:endParaRPr>
          </a:p>
        </p:txBody>
      </p:sp>
      <p:sp>
        <p:nvSpPr>
          <p:cNvPr id="12" name="object 16"/>
          <p:cNvSpPr txBox="1"/>
          <p:nvPr/>
        </p:nvSpPr>
        <p:spPr>
          <a:xfrm>
            <a:off x="15611476" y="2568028"/>
            <a:ext cx="2962274" cy="393762"/>
          </a:xfrm>
          <a:prstGeom prst="rect">
            <a:avLst/>
          </a:prstGeom>
        </p:spPr>
        <p:txBody>
          <a:bodyPr vert="horz" wrap="square" lIns="0" tIns="45720" rIns="0" bIns="0" rtlCol="0">
            <a:spAutoFit/>
          </a:bodyPr>
          <a:lstStyle/>
          <a:p>
            <a:pPr marL="12700" marR="217170" algn="l">
              <a:lnSpc>
                <a:spcPct val="70000"/>
              </a:lnSpc>
            </a:pPr>
            <a:r>
              <a:rPr lang="ru-RU" sz="1600" dirty="0" smtClean="0">
                <a:latin typeface="Fugue" panose="02000503000000020003"/>
                <a:cs typeface="Circe"/>
              </a:rPr>
              <a:t>В том числе</a:t>
            </a:r>
            <a:br>
              <a:rPr lang="ru-RU" sz="1600" dirty="0" smtClean="0">
                <a:latin typeface="Fugue" panose="02000503000000020003"/>
                <a:cs typeface="Circe"/>
              </a:rPr>
            </a:br>
            <a:r>
              <a:rPr lang="ru-RU" sz="1600" dirty="0" smtClean="0">
                <a:latin typeface="Fugue" panose="02000503000000020003"/>
                <a:cs typeface="Circe"/>
              </a:rPr>
              <a:t>для социальных нужд</a:t>
            </a:r>
          </a:p>
        </p:txBody>
      </p:sp>
      <p:sp>
        <p:nvSpPr>
          <p:cNvPr id="15" name="object 16"/>
          <p:cNvSpPr txBox="1"/>
          <p:nvPr/>
        </p:nvSpPr>
        <p:spPr>
          <a:xfrm>
            <a:off x="15611476" y="3797683"/>
            <a:ext cx="2962274" cy="393762"/>
          </a:xfrm>
          <a:prstGeom prst="rect">
            <a:avLst/>
          </a:prstGeom>
        </p:spPr>
        <p:txBody>
          <a:bodyPr vert="horz" wrap="square" lIns="0" tIns="45720" rIns="0" bIns="0" rtlCol="0">
            <a:spAutoFit/>
          </a:bodyPr>
          <a:lstStyle/>
          <a:p>
            <a:pPr marL="12700" marR="217170" algn="l">
              <a:lnSpc>
                <a:spcPct val="70000"/>
              </a:lnSpc>
            </a:pPr>
            <a:r>
              <a:rPr lang="ru-RU" sz="1600" dirty="0" smtClean="0">
                <a:latin typeface="Fugue" panose="02000503000000020003"/>
                <a:cs typeface="Circe"/>
              </a:rPr>
              <a:t>Город</a:t>
            </a:r>
            <a:br>
              <a:rPr lang="ru-RU" sz="1600" dirty="0" smtClean="0">
                <a:latin typeface="Fugue" panose="02000503000000020003"/>
                <a:cs typeface="Circe"/>
              </a:rPr>
            </a:br>
            <a:r>
              <a:rPr lang="ru-RU" sz="1600" dirty="0" smtClean="0">
                <a:latin typeface="Fugue" panose="02000503000000020003"/>
                <a:cs typeface="Circe"/>
              </a:rPr>
              <a:t>как интерактивная среда</a:t>
            </a:r>
          </a:p>
        </p:txBody>
      </p:sp>
      <p:sp>
        <p:nvSpPr>
          <p:cNvPr id="16" name="Должность">
            <a:extLst>
              <a:ext uri="{FF2B5EF4-FFF2-40B4-BE49-F238E27FC236}">
                <a16:creationId xmlns:a16="http://schemas.microsoft.com/office/drawing/2014/main" id="{F1A8CB8D-BF97-858F-3B6E-6E1A6E13B125}"/>
              </a:ext>
            </a:extLst>
          </p:cNvPr>
          <p:cNvSpPr txBox="1"/>
          <p:nvPr/>
        </p:nvSpPr>
        <p:spPr>
          <a:xfrm>
            <a:off x="15493999" y="4377972"/>
            <a:ext cx="3517900" cy="55407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nchor="b">
            <a:noAutofit/>
          </a:bodyPr>
          <a:lstStyle>
            <a:lvl1pPr algn="l" defTabSz="457200">
              <a:lnSpc>
                <a:spcPct val="120000"/>
              </a:lnSpc>
              <a:defRPr b="0" cap="all" spc="600">
                <a:latin typeface="Fugue Regular"/>
                <a:ea typeface="Fugue Regular"/>
                <a:cs typeface="Fugue Regular"/>
                <a:sym typeface="Fugue Regular"/>
              </a:defRPr>
            </a:lvl1pPr>
          </a:lstStyle>
          <a:p>
            <a:pPr marL="72000">
              <a:lnSpc>
                <a:spcPct val="100000"/>
              </a:lnSpc>
            </a:pPr>
            <a:r>
              <a:rPr lang="ru-RU" sz="1400" b="1" spc="300" dirty="0">
                <a:solidFill>
                  <a:schemeClr val="tx1"/>
                </a:solidFill>
              </a:rPr>
              <a:t>Манипуляции климатом</a:t>
            </a:r>
          </a:p>
        </p:txBody>
      </p:sp>
      <p:sp>
        <p:nvSpPr>
          <p:cNvPr id="21" name="object 16"/>
          <p:cNvSpPr txBox="1"/>
          <p:nvPr/>
        </p:nvSpPr>
        <p:spPr>
          <a:xfrm>
            <a:off x="15611476" y="4999390"/>
            <a:ext cx="2962274" cy="393762"/>
          </a:xfrm>
          <a:prstGeom prst="rect">
            <a:avLst/>
          </a:prstGeom>
        </p:spPr>
        <p:txBody>
          <a:bodyPr vert="horz" wrap="square" lIns="0" tIns="45720" rIns="0" bIns="0" rtlCol="0">
            <a:spAutoFit/>
          </a:bodyPr>
          <a:lstStyle/>
          <a:p>
            <a:pPr marL="12700" marR="217170" algn="l">
              <a:lnSpc>
                <a:spcPct val="70000"/>
              </a:lnSpc>
            </a:pPr>
            <a:r>
              <a:rPr lang="ru-RU" sz="1600" dirty="0" smtClean="0">
                <a:latin typeface="Fugue" panose="02000503000000020003"/>
                <a:cs typeface="Circe"/>
              </a:rPr>
              <a:t>Формирование искусственных облаков</a:t>
            </a:r>
          </a:p>
        </p:txBody>
      </p:sp>
      <p:sp>
        <p:nvSpPr>
          <p:cNvPr id="22" name="Должность">
            <a:extLst>
              <a:ext uri="{FF2B5EF4-FFF2-40B4-BE49-F238E27FC236}">
                <a16:creationId xmlns:a16="http://schemas.microsoft.com/office/drawing/2014/main" id="{F1A8CB8D-BF97-858F-3B6E-6E1A6E13B125}"/>
              </a:ext>
            </a:extLst>
          </p:cNvPr>
          <p:cNvSpPr txBox="1"/>
          <p:nvPr/>
        </p:nvSpPr>
        <p:spPr>
          <a:xfrm>
            <a:off x="15493999" y="5579679"/>
            <a:ext cx="3517900" cy="55407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nchor="b">
            <a:noAutofit/>
          </a:bodyPr>
          <a:lstStyle>
            <a:lvl1pPr algn="l" defTabSz="457200">
              <a:lnSpc>
                <a:spcPct val="120000"/>
              </a:lnSpc>
              <a:defRPr b="0" cap="all" spc="600">
                <a:latin typeface="Fugue Regular"/>
                <a:ea typeface="Fugue Regular"/>
                <a:cs typeface="Fugue Regular"/>
                <a:sym typeface="Fugue Regular"/>
              </a:defRPr>
            </a:lvl1pPr>
          </a:lstStyle>
          <a:p>
            <a:pPr marL="72000">
              <a:lnSpc>
                <a:spcPct val="100000"/>
              </a:lnSpc>
            </a:pPr>
            <a:r>
              <a:rPr lang="ru-RU" sz="1400" b="1" spc="300" dirty="0">
                <a:solidFill>
                  <a:schemeClr val="tx1"/>
                </a:solidFill>
              </a:rPr>
              <a:t>Роботизация</a:t>
            </a:r>
          </a:p>
        </p:txBody>
      </p:sp>
      <p:sp>
        <p:nvSpPr>
          <p:cNvPr id="23" name="object 16"/>
          <p:cNvSpPr txBox="1"/>
          <p:nvPr/>
        </p:nvSpPr>
        <p:spPr>
          <a:xfrm>
            <a:off x="15611476" y="6201097"/>
            <a:ext cx="2962274" cy="566117"/>
          </a:xfrm>
          <a:prstGeom prst="rect">
            <a:avLst/>
          </a:prstGeom>
        </p:spPr>
        <p:txBody>
          <a:bodyPr vert="horz" wrap="square" lIns="0" tIns="45720" rIns="0" bIns="0" rtlCol="0">
            <a:spAutoFit/>
          </a:bodyPr>
          <a:lstStyle/>
          <a:p>
            <a:pPr marL="12700" marR="217170" algn="l">
              <a:lnSpc>
                <a:spcPct val="70000"/>
              </a:lnSpc>
            </a:pPr>
            <a:r>
              <a:rPr lang="ru-RU" sz="1600" dirty="0" smtClean="0">
                <a:latin typeface="Fugue" panose="02000503000000020003"/>
                <a:cs typeface="Circe"/>
              </a:rPr>
              <a:t>Использование машин для повседневных нужд города</a:t>
            </a:r>
          </a:p>
        </p:txBody>
      </p:sp>
      <p:sp>
        <p:nvSpPr>
          <p:cNvPr id="24" name="Должность">
            <a:extLst>
              <a:ext uri="{FF2B5EF4-FFF2-40B4-BE49-F238E27FC236}">
                <a16:creationId xmlns:a16="http://schemas.microsoft.com/office/drawing/2014/main" id="{F1A8CB8D-BF97-858F-3B6E-6E1A6E13B125}"/>
              </a:ext>
            </a:extLst>
          </p:cNvPr>
          <p:cNvSpPr txBox="1"/>
          <p:nvPr/>
        </p:nvSpPr>
        <p:spPr>
          <a:xfrm>
            <a:off x="15493999" y="6836334"/>
            <a:ext cx="3517900" cy="55407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nchor="b">
            <a:noAutofit/>
          </a:bodyPr>
          <a:lstStyle>
            <a:lvl1pPr algn="l" defTabSz="457200">
              <a:lnSpc>
                <a:spcPct val="120000"/>
              </a:lnSpc>
              <a:defRPr b="0" cap="all" spc="600">
                <a:latin typeface="Fugue Regular"/>
                <a:ea typeface="Fugue Regular"/>
                <a:cs typeface="Fugue Regular"/>
                <a:sym typeface="Fugue Regular"/>
              </a:defRPr>
            </a:lvl1pPr>
          </a:lstStyle>
          <a:p>
            <a:pPr marL="72000">
              <a:lnSpc>
                <a:spcPct val="100000"/>
              </a:lnSpc>
            </a:pPr>
            <a:r>
              <a:rPr lang="ru-RU" sz="1400" b="1" spc="300" dirty="0">
                <a:solidFill>
                  <a:schemeClr val="tx1"/>
                </a:solidFill>
              </a:rPr>
              <a:t>Городское фермерство</a:t>
            </a:r>
          </a:p>
        </p:txBody>
      </p:sp>
      <p:sp>
        <p:nvSpPr>
          <p:cNvPr id="25" name="object 16"/>
          <p:cNvSpPr txBox="1"/>
          <p:nvPr/>
        </p:nvSpPr>
        <p:spPr>
          <a:xfrm>
            <a:off x="15611476" y="7457752"/>
            <a:ext cx="2962274" cy="566117"/>
          </a:xfrm>
          <a:prstGeom prst="rect">
            <a:avLst/>
          </a:prstGeom>
        </p:spPr>
        <p:txBody>
          <a:bodyPr vert="horz" wrap="square" lIns="0" tIns="45720" rIns="0" bIns="0" rtlCol="0">
            <a:spAutoFit/>
          </a:bodyPr>
          <a:lstStyle/>
          <a:p>
            <a:pPr marL="12700" marR="217170" algn="l">
              <a:lnSpc>
                <a:spcPct val="70000"/>
              </a:lnSpc>
            </a:pPr>
            <a:r>
              <a:rPr lang="ru-RU" sz="1600" dirty="0" smtClean="0">
                <a:latin typeface="Fugue" panose="02000503000000020003"/>
                <a:cs typeface="Circe"/>
              </a:rPr>
              <a:t>Повышение продовольственной безопасности</a:t>
            </a:r>
          </a:p>
        </p:txBody>
      </p:sp>
      <p:sp>
        <p:nvSpPr>
          <p:cNvPr id="26" name="Должность">
            <a:extLst>
              <a:ext uri="{FF2B5EF4-FFF2-40B4-BE49-F238E27FC236}">
                <a16:creationId xmlns:a16="http://schemas.microsoft.com/office/drawing/2014/main" id="{F1A8CB8D-BF97-858F-3B6E-6E1A6E13B125}"/>
              </a:ext>
            </a:extLst>
          </p:cNvPr>
          <p:cNvSpPr txBox="1"/>
          <p:nvPr/>
        </p:nvSpPr>
        <p:spPr>
          <a:xfrm>
            <a:off x="15493999" y="8303320"/>
            <a:ext cx="3517900" cy="554075"/>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nchor="b">
            <a:noAutofit/>
          </a:bodyPr>
          <a:lstStyle>
            <a:lvl1pPr algn="l" defTabSz="457200">
              <a:lnSpc>
                <a:spcPct val="120000"/>
              </a:lnSpc>
              <a:defRPr b="0" cap="all" spc="600">
                <a:latin typeface="Fugue Regular"/>
                <a:ea typeface="Fugue Regular"/>
                <a:cs typeface="Fugue Regular"/>
                <a:sym typeface="Fugue Regular"/>
              </a:defRPr>
            </a:lvl1pPr>
          </a:lstStyle>
          <a:p>
            <a:pPr marL="72000">
              <a:lnSpc>
                <a:spcPct val="100000"/>
              </a:lnSpc>
            </a:pPr>
            <a:r>
              <a:rPr lang="ru-RU" sz="1400" b="1" spc="300" dirty="0">
                <a:solidFill>
                  <a:schemeClr val="tx1"/>
                </a:solidFill>
              </a:rPr>
              <a:t>Альтернативная энергия</a:t>
            </a:r>
          </a:p>
        </p:txBody>
      </p:sp>
      <p:sp>
        <p:nvSpPr>
          <p:cNvPr id="27" name="object 16"/>
          <p:cNvSpPr txBox="1"/>
          <p:nvPr/>
        </p:nvSpPr>
        <p:spPr>
          <a:xfrm>
            <a:off x="15611476" y="8924738"/>
            <a:ext cx="2962274" cy="393762"/>
          </a:xfrm>
          <a:prstGeom prst="rect">
            <a:avLst/>
          </a:prstGeom>
        </p:spPr>
        <p:txBody>
          <a:bodyPr vert="horz" wrap="square" lIns="0" tIns="45720" rIns="0" bIns="0" rtlCol="0">
            <a:spAutoFit/>
          </a:bodyPr>
          <a:lstStyle/>
          <a:p>
            <a:pPr marL="12700" marR="217170" algn="l">
              <a:lnSpc>
                <a:spcPct val="70000"/>
              </a:lnSpc>
            </a:pPr>
            <a:r>
              <a:rPr lang="ru-RU" sz="1600" dirty="0" smtClean="0">
                <a:latin typeface="Fugue" panose="02000503000000020003"/>
                <a:cs typeface="Circe"/>
              </a:rPr>
              <a:t>Повышение энергетической безопасности</a:t>
            </a:r>
          </a:p>
        </p:txBody>
      </p:sp>
    </p:spTree>
    <p:extLst>
      <p:ext uri="{BB962C8B-B14F-4D97-AF65-F5344CB8AC3E}">
        <p14:creationId xmlns:p14="http://schemas.microsoft.com/office/powerpoint/2010/main" val="355563324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DD2B1-D4DD-0A66-4B9C-94E12DA8D65A}"/>
            </a:ext>
          </a:extLst>
        </p:cNvPr>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18153" b="25373"/>
          <a:stretch/>
        </p:blipFill>
        <p:spPr>
          <a:xfrm>
            <a:off x="0" y="-29498"/>
            <a:ext cx="19011900" cy="10736827"/>
          </a:xfrm>
          <a:prstGeom prst="rect">
            <a:avLst/>
          </a:prstGeom>
        </p:spPr>
      </p:pic>
      <p:sp>
        <p:nvSpPr>
          <p:cNvPr id="9" name="Прямоугольник 8"/>
          <p:cNvSpPr/>
          <p:nvPr/>
        </p:nvSpPr>
        <p:spPr>
          <a:xfrm>
            <a:off x="0" y="0"/>
            <a:ext cx="19011900" cy="1995487"/>
          </a:xfrm>
          <a:prstGeom prst="rect">
            <a:avLst/>
          </a:prstGeom>
          <a:gradFill>
            <a:gsLst>
              <a:gs pos="0">
                <a:schemeClr val="tx1">
                  <a:lumMod val="85000"/>
                  <a:lumOff val="15000"/>
                  <a:alpha val="68000"/>
                </a:schemeClr>
              </a:gs>
              <a:gs pos="57000">
                <a:srgbClr val="3A3A3A">
                  <a:alpha val="50000"/>
                </a:srgbClr>
              </a:gs>
              <a:gs pos="100000">
                <a:schemeClr val="tx1">
                  <a:lumMod val="65000"/>
                  <a:lumOff val="3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object 30">
            <a:extLst>
              <a:ext uri="{FF2B5EF4-FFF2-40B4-BE49-F238E27FC236}">
                <a16:creationId xmlns:a16="http://schemas.microsoft.com/office/drawing/2014/main" id="{F34B94F9-1B26-7D76-8DFD-CF4991DE72D9}"/>
              </a:ext>
            </a:extLst>
          </p:cNvPr>
          <p:cNvSpPr txBox="1">
            <a:spLocks/>
          </p:cNvSpPr>
          <p:nvPr/>
        </p:nvSpPr>
        <p:spPr>
          <a:xfrm>
            <a:off x="0" y="774700"/>
            <a:ext cx="19011900" cy="650875"/>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ctr">
              <a:spcBef>
                <a:spcPts val="100"/>
              </a:spcBef>
            </a:pPr>
            <a:r>
              <a:rPr lang="ru-RU" spc="-10" dirty="0">
                <a:solidFill>
                  <a:schemeClr val="bg1"/>
                </a:solidFill>
                <a:latin typeface="Fugue" panose="02000503000000020003" pitchFamily="2" charset="0"/>
              </a:rPr>
              <a:t>НОВЫЕ ГОРОДА – ГОРОДА БУДУЩЕГО?</a:t>
            </a:r>
          </a:p>
        </p:txBody>
      </p:sp>
      <p:sp>
        <p:nvSpPr>
          <p:cNvPr id="7" name="TextBox 6">
            <a:extLst>
              <a:ext uri="{FF2B5EF4-FFF2-40B4-BE49-F238E27FC236}">
                <a16:creationId xmlns:a16="http://schemas.microsoft.com/office/drawing/2014/main" id="{D24D9E3B-B12A-DF49-5BCD-0415FFF80BE4}"/>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bg1"/>
                </a:solidFill>
                <a:latin typeface="Fugue" panose="02000503000000020003" pitchFamily="2" charset="0"/>
                <a:ea typeface="+mj-ea"/>
              </a:rPr>
              <a:pPr algn="r"/>
              <a:t>3</a:t>
            </a:fld>
            <a:endParaRPr lang="ru-RU" sz="4100" spc="-10" dirty="0">
              <a:solidFill>
                <a:schemeClr val="bg1"/>
              </a:solidFill>
              <a:latin typeface="Fugue" panose="02000503000000020003" pitchFamily="2" charset="0"/>
              <a:ea typeface="+mj-ea"/>
            </a:endParaRPr>
          </a:p>
        </p:txBody>
      </p:sp>
    </p:spTree>
    <p:extLst>
      <p:ext uri="{BB962C8B-B14F-4D97-AF65-F5344CB8AC3E}">
        <p14:creationId xmlns:p14="http://schemas.microsoft.com/office/powerpoint/2010/main" val="227914466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A8C6E-200C-CEA5-2B97-EC3A5EE8A776}"/>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72A60CE1-0431-48BC-ECF3-854C50840CC2}"/>
              </a:ext>
            </a:extLst>
          </p:cNvPr>
          <p:cNvPicPr>
            <a:picLocks noChangeAspect="1"/>
          </p:cNvPicPr>
          <p:nvPr/>
        </p:nvPicPr>
        <p:blipFill rotWithShape="1">
          <a:blip r:embed="rId2"/>
          <a:srcRect r="740"/>
          <a:stretch/>
        </p:blipFill>
        <p:spPr>
          <a:xfrm>
            <a:off x="0" y="-17686"/>
            <a:ext cx="15341600" cy="10711086"/>
          </a:xfrm>
          <a:prstGeom prst="rect">
            <a:avLst/>
          </a:prstGeom>
        </p:spPr>
      </p:pic>
      <p:sp>
        <p:nvSpPr>
          <p:cNvPr id="7" name="TextBox 6">
            <a:extLst>
              <a:ext uri="{FF2B5EF4-FFF2-40B4-BE49-F238E27FC236}">
                <a16:creationId xmlns:a16="http://schemas.microsoft.com/office/drawing/2014/main" id="{95527560-D6A0-3B56-0EF9-564A5A6E57B5}"/>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30</a:t>
            </a:fld>
            <a:endParaRPr lang="ru-RU" sz="4100" spc="-10" dirty="0">
              <a:solidFill>
                <a:schemeClr val="tx1"/>
              </a:solidFill>
              <a:latin typeface="Fugue" panose="02000503000000020003" pitchFamily="2" charset="0"/>
              <a:ea typeface="+mj-ea"/>
            </a:endParaRPr>
          </a:p>
        </p:txBody>
      </p:sp>
      <p:sp>
        <p:nvSpPr>
          <p:cNvPr id="8" name="TextBox 7">
            <a:extLst>
              <a:ext uri="{FF2B5EF4-FFF2-40B4-BE49-F238E27FC236}">
                <a16:creationId xmlns:a16="http://schemas.microsoft.com/office/drawing/2014/main" id="{9440E2D3-F514-48D8-4029-04FECA132E3D}"/>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30</a:t>
            </a:fld>
            <a:endParaRPr lang="ru-RU" sz="4100" spc="-10" dirty="0">
              <a:solidFill>
                <a:schemeClr val="tx1"/>
              </a:solidFill>
              <a:latin typeface="Fugue" panose="02000503000000020003" pitchFamily="2" charset="0"/>
              <a:ea typeface="+mj-ea"/>
            </a:endParaRPr>
          </a:p>
        </p:txBody>
      </p:sp>
      <p:sp>
        <p:nvSpPr>
          <p:cNvPr id="10" name="Должность">
            <a:extLst>
              <a:ext uri="{FF2B5EF4-FFF2-40B4-BE49-F238E27FC236}">
                <a16:creationId xmlns:a16="http://schemas.microsoft.com/office/drawing/2014/main" id="{F1A8CB8D-BF97-858F-3B6E-6E1A6E13B125}"/>
              </a:ext>
            </a:extLst>
          </p:cNvPr>
          <p:cNvSpPr txBox="1"/>
          <p:nvPr/>
        </p:nvSpPr>
        <p:spPr>
          <a:xfrm>
            <a:off x="15493999" y="1993900"/>
            <a:ext cx="3517900" cy="53679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nchor="b">
            <a:noAutofit/>
          </a:bodyPr>
          <a:lstStyle>
            <a:lvl1pPr algn="l" defTabSz="457200">
              <a:lnSpc>
                <a:spcPct val="120000"/>
              </a:lnSpc>
              <a:defRPr b="0" cap="all" spc="600">
                <a:latin typeface="Fugue Regular"/>
                <a:ea typeface="Fugue Regular"/>
                <a:cs typeface="Fugue Regular"/>
                <a:sym typeface="Fugue Regular"/>
              </a:defRPr>
            </a:lvl1pPr>
          </a:lstStyle>
          <a:p>
            <a:pPr marL="72000">
              <a:lnSpc>
                <a:spcPct val="100000"/>
              </a:lnSpc>
            </a:pPr>
            <a:r>
              <a:rPr lang="ru-RU" sz="1400" b="1" spc="300" dirty="0">
                <a:solidFill>
                  <a:schemeClr val="tx1"/>
                </a:solidFill>
              </a:rPr>
              <a:t>Климат-контроль</a:t>
            </a:r>
          </a:p>
        </p:txBody>
      </p:sp>
      <p:sp>
        <p:nvSpPr>
          <p:cNvPr id="15" name="object 16"/>
          <p:cNvSpPr txBox="1"/>
          <p:nvPr/>
        </p:nvSpPr>
        <p:spPr>
          <a:xfrm>
            <a:off x="15611476" y="2568028"/>
            <a:ext cx="2962274" cy="393762"/>
          </a:xfrm>
          <a:prstGeom prst="rect">
            <a:avLst/>
          </a:prstGeom>
        </p:spPr>
        <p:txBody>
          <a:bodyPr vert="horz" wrap="square" lIns="0" tIns="45720" rIns="0" bIns="0" rtlCol="0">
            <a:spAutoFit/>
          </a:bodyPr>
          <a:lstStyle/>
          <a:p>
            <a:pPr marL="12700" marR="217170" algn="l">
              <a:lnSpc>
                <a:spcPct val="70000"/>
              </a:lnSpc>
            </a:pPr>
            <a:r>
              <a:rPr lang="ru-RU" sz="1600" dirty="0" smtClean="0">
                <a:latin typeface="Fugue" panose="02000503000000020003"/>
                <a:cs typeface="Circe"/>
              </a:rPr>
              <a:t>Защита от изменений окружающей среды</a:t>
            </a:r>
          </a:p>
        </p:txBody>
      </p:sp>
      <p:sp>
        <p:nvSpPr>
          <p:cNvPr id="17" name="Должность">
            <a:extLst>
              <a:ext uri="{FF2B5EF4-FFF2-40B4-BE49-F238E27FC236}">
                <a16:creationId xmlns:a16="http://schemas.microsoft.com/office/drawing/2014/main" id="{F1A8CB8D-BF97-858F-3B6E-6E1A6E13B125}"/>
              </a:ext>
            </a:extLst>
          </p:cNvPr>
          <p:cNvSpPr txBox="1"/>
          <p:nvPr/>
        </p:nvSpPr>
        <p:spPr>
          <a:xfrm>
            <a:off x="15493999" y="3355321"/>
            <a:ext cx="3517900" cy="53679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nchor="b">
            <a:noAutofit/>
          </a:bodyPr>
          <a:lstStyle>
            <a:lvl1pPr algn="l" defTabSz="457200">
              <a:lnSpc>
                <a:spcPct val="120000"/>
              </a:lnSpc>
              <a:defRPr b="0" cap="all" spc="600">
                <a:latin typeface="Fugue Regular"/>
                <a:ea typeface="Fugue Regular"/>
                <a:cs typeface="Fugue Regular"/>
                <a:sym typeface="Fugue Regular"/>
              </a:defRPr>
            </a:lvl1pPr>
          </a:lstStyle>
          <a:p>
            <a:pPr marL="72000"/>
            <a:r>
              <a:rPr lang="ru-RU" sz="1400" b="1" spc="300" dirty="0">
                <a:solidFill>
                  <a:schemeClr val="tx1"/>
                </a:solidFill>
              </a:rPr>
              <a:t>Глобализация</a:t>
            </a:r>
            <a:endParaRPr lang="ru-RU" sz="1400" b="1" spc="300" dirty="0">
              <a:solidFill>
                <a:schemeClr val="tx1"/>
              </a:solidFill>
            </a:endParaRPr>
          </a:p>
        </p:txBody>
      </p:sp>
      <p:sp>
        <p:nvSpPr>
          <p:cNvPr id="18" name="object 16"/>
          <p:cNvSpPr txBox="1"/>
          <p:nvPr/>
        </p:nvSpPr>
        <p:spPr>
          <a:xfrm>
            <a:off x="15611476" y="3929449"/>
            <a:ext cx="2962274" cy="393762"/>
          </a:xfrm>
          <a:prstGeom prst="rect">
            <a:avLst/>
          </a:prstGeom>
        </p:spPr>
        <p:txBody>
          <a:bodyPr vert="horz" wrap="square" lIns="0" tIns="45720" rIns="0" bIns="0" rtlCol="0">
            <a:spAutoFit/>
          </a:bodyPr>
          <a:lstStyle/>
          <a:p>
            <a:pPr marL="12700" marR="217170" algn="l">
              <a:lnSpc>
                <a:spcPct val="70000"/>
              </a:lnSpc>
            </a:pPr>
            <a:r>
              <a:rPr lang="ru-RU" sz="1600" dirty="0" smtClean="0">
                <a:latin typeface="Fugue" panose="02000503000000020003"/>
                <a:cs typeface="Circe"/>
              </a:rPr>
              <a:t>Цифровая близость других государств</a:t>
            </a:r>
          </a:p>
        </p:txBody>
      </p:sp>
      <p:sp>
        <p:nvSpPr>
          <p:cNvPr id="19" name="Должность">
            <a:extLst>
              <a:ext uri="{FF2B5EF4-FFF2-40B4-BE49-F238E27FC236}">
                <a16:creationId xmlns:a16="http://schemas.microsoft.com/office/drawing/2014/main" id="{F1A8CB8D-BF97-858F-3B6E-6E1A6E13B125}"/>
              </a:ext>
            </a:extLst>
          </p:cNvPr>
          <p:cNvSpPr txBox="1"/>
          <p:nvPr/>
        </p:nvSpPr>
        <p:spPr>
          <a:xfrm>
            <a:off x="15493999" y="4994041"/>
            <a:ext cx="3517900" cy="53679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nchor="b">
            <a:noAutofit/>
          </a:bodyPr>
          <a:lstStyle>
            <a:lvl1pPr algn="l" defTabSz="457200">
              <a:lnSpc>
                <a:spcPct val="120000"/>
              </a:lnSpc>
              <a:defRPr b="0" cap="all" spc="600">
                <a:latin typeface="Fugue Regular"/>
                <a:ea typeface="Fugue Regular"/>
                <a:cs typeface="Fugue Regular"/>
                <a:sym typeface="Fugue Regular"/>
              </a:defRPr>
            </a:lvl1pPr>
          </a:lstStyle>
          <a:p>
            <a:pPr marL="72000"/>
            <a:r>
              <a:rPr lang="ru-RU" sz="1400" b="1" spc="300" dirty="0">
                <a:solidFill>
                  <a:schemeClr val="tx1"/>
                </a:solidFill>
              </a:rPr>
              <a:t>Виртуальная реальность</a:t>
            </a:r>
          </a:p>
        </p:txBody>
      </p:sp>
      <p:sp>
        <p:nvSpPr>
          <p:cNvPr id="20" name="object 16"/>
          <p:cNvSpPr txBox="1"/>
          <p:nvPr/>
        </p:nvSpPr>
        <p:spPr>
          <a:xfrm>
            <a:off x="15611476" y="5568169"/>
            <a:ext cx="2962274" cy="221407"/>
          </a:xfrm>
          <a:prstGeom prst="rect">
            <a:avLst/>
          </a:prstGeom>
        </p:spPr>
        <p:txBody>
          <a:bodyPr vert="horz" wrap="square" lIns="0" tIns="45720" rIns="0" bIns="0" rtlCol="0">
            <a:spAutoFit/>
          </a:bodyPr>
          <a:lstStyle/>
          <a:p>
            <a:pPr marL="12700" marR="217170" algn="l">
              <a:lnSpc>
                <a:spcPct val="70000"/>
              </a:lnSpc>
            </a:pPr>
            <a:r>
              <a:rPr lang="ru-RU" sz="1600" dirty="0" smtClean="0">
                <a:latin typeface="Fugue" panose="02000503000000020003"/>
                <a:cs typeface="Circe"/>
              </a:rPr>
              <a:t>Новые формы развлечений</a:t>
            </a:r>
          </a:p>
        </p:txBody>
      </p:sp>
      <p:sp>
        <p:nvSpPr>
          <p:cNvPr id="21" name="Должность">
            <a:extLst>
              <a:ext uri="{FF2B5EF4-FFF2-40B4-BE49-F238E27FC236}">
                <a16:creationId xmlns:a16="http://schemas.microsoft.com/office/drawing/2014/main" id="{F1A8CB8D-BF97-858F-3B6E-6E1A6E13B125}"/>
              </a:ext>
            </a:extLst>
          </p:cNvPr>
          <p:cNvSpPr txBox="1"/>
          <p:nvPr/>
        </p:nvSpPr>
        <p:spPr>
          <a:xfrm>
            <a:off x="15493999" y="6225794"/>
            <a:ext cx="3517900" cy="53679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nchor="b">
            <a:noAutofit/>
          </a:bodyPr>
          <a:lstStyle>
            <a:lvl1pPr algn="l" defTabSz="457200">
              <a:lnSpc>
                <a:spcPct val="120000"/>
              </a:lnSpc>
              <a:defRPr b="0" cap="all" spc="600">
                <a:latin typeface="Fugue Regular"/>
                <a:ea typeface="Fugue Regular"/>
                <a:cs typeface="Fugue Regular"/>
                <a:sym typeface="Fugue Regular"/>
              </a:defRPr>
            </a:lvl1pPr>
          </a:lstStyle>
          <a:p>
            <a:pPr marL="72000"/>
            <a:r>
              <a:rPr lang="ru-RU" sz="1400" b="1" spc="300" dirty="0" smtClean="0">
                <a:solidFill>
                  <a:schemeClr val="tx1"/>
                </a:solidFill>
              </a:rPr>
              <a:t>Жизнь в </a:t>
            </a:r>
            <a:r>
              <a:rPr lang="ru-RU" sz="1400" b="1" spc="300" dirty="0">
                <a:solidFill>
                  <a:schemeClr val="tx1"/>
                </a:solidFill>
              </a:rPr>
              <a:t>движении</a:t>
            </a:r>
          </a:p>
        </p:txBody>
      </p:sp>
      <p:sp>
        <p:nvSpPr>
          <p:cNvPr id="22" name="object 16"/>
          <p:cNvSpPr txBox="1"/>
          <p:nvPr/>
        </p:nvSpPr>
        <p:spPr>
          <a:xfrm>
            <a:off x="15611476" y="6799922"/>
            <a:ext cx="2962274" cy="566117"/>
          </a:xfrm>
          <a:prstGeom prst="rect">
            <a:avLst/>
          </a:prstGeom>
        </p:spPr>
        <p:txBody>
          <a:bodyPr vert="horz" wrap="square" lIns="0" tIns="45720" rIns="0" bIns="0" rtlCol="0">
            <a:spAutoFit/>
          </a:bodyPr>
          <a:lstStyle/>
          <a:p>
            <a:pPr marL="12700" marR="217170" algn="l">
              <a:lnSpc>
                <a:spcPct val="70000"/>
              </a:lnSpc>
            </a:pPr>
            <a:r>
              <a:rPr lang="ru-RU" sz="1600" dirty="0" smtClean="0">
                <a:latin typeface="Fugue" panose="02000503000000020003"/>
                <a:cs typeface="Circe"/>
              </a:rPr>
              <a:t>Более эффективное использование времени в дороге</a:t>
            </a:r>
          </a:p>
        </p:txBody>
      </p:sp>
      <p:sp>
        <p:nvSpPr>
          <p:cNvPr id="23" name="Должность">
            <a:extLst>
              <a:ext uri="{FF2B5EF4-FFF2-40B4-BE49-F238E27FC236}">
                <a16:creationId xmlns:a16="http://schemas.microsoft.com/office/drawing/2014/main" id="{F1A8CB8D-BF97-858F-3B6E-6E1A6E13B125}"/>
              </a:ext>
            </a:extLst>
          </p:cNvPr>
          <p:cNvSpPr txBox="1"/>
          <p:nvPr/>
        </p:nvSpPr>
        <p:spPr>
          <a:xfrm>
            <a:off x="15493999" y="7754609"/>
            <a:ext cx="3517900" cy="53679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05" tIns="39605" rIns="39605" bIns="39605" anchor="b">
            <a:noAutofit/>
          </a:bodyPr>
          <a:lstStyle>
            <a:lvl1pPr algn="l" defTabSz="457200">
              <a:lnSpc>
                <a:spcPct val="120000"/>
              </a:lnSpc>
              <a:defRPr b="0" cap="all" spc="600">
                <a:latin typeface="Fugue Regular"/>
                <a:ea typeface="Fugue Regular"/>
                <a:cs typeface="Fugue Regular"/>
                <a:sym typeface="Fugue Regular"/>
              </a:defRPr>
            </a:lvl1pPr>
          </a:lstStyle>
          <a:p>
            <a:pPr marL="72000"/>
            <a:r>
              <a:rPr lang="ru-RU" sz="1400" b="1" spc="300" dirty="0" err="1">
                <a:solidFill>
                  <a:schemeClr val="tx1"/>
                </a:solidFill>
              </a:rPr>
              <a:t>Экологизация</a:t>
            </a:r>
            <a:endParaRPr lang="ru-RU" sz="1400" b="1" spc="300" dirty="0">
              <a:solidFill>
                <a:schemeClr val="tx1"/>
              </a:solidFill>
            </a:endParaRPr>
          </a:p>
        </p:txBody>
      </p:sp>
      <p:sp>
        <p:nvSpPr>
          <p:cNvPr id="24" name="object 16"/>
          <p:cNvSpPr txBox="1"/>
          <p:nvPr/>
        </p:nvSpPr>
        <p:spPr>
          <a:xfrm>
            <a:off x="15611476" y="8328737"/>
            <a:ext cx="2962274" cy="566117"/>
          </a:xfrm>
          <a:prstGeom prst="rect">
            <a:avLst/>
          </a:prstGeom>
        </p:spPr>
        <p:txBody>
          <a:bodyPr vert="horz" wrap="square" lIns="0" tIns="45720" rIns="0" bIns="0" rtlCol="0">
            <a:spAutoFit/>
          </a:bodyPr>
          <a:lstStyle/>
          <a:p>
            <a:pPr marL="12700" marR="217170" algn="l">
              <a:lnSpc>
                <a:spcPct val="70000"/>
              </a:lnSpc>
            </a:pPr>
            <a:r>
              <a:rPr lang="ru-RU" sz="1600" dirty="0" smtClean="0">
                <a:latin typeface="Fugue" panose="02000503000000020003"/>
                <a:cs typeface="Circe"/>
              </a:rPr>
              <a:t>Насыщение городской среды природными элементами</a:t>
            </a:r>
          </a:p>
        </p:txBody>
      </p:sp>
    </p:spTree>
    <p:extLst>
      <p:ext uri="{BB962C8B-B14F-4D97-AF65-F5344CB8AC3E}">
        <p14:creationId xmlns:p14="http://schemas.microsoft.com/office/powerpoint/2010/main" val="338770566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FC984-7001-9302-B494-EBCA2B66F84C}"/>
            </a:ext>
          </a:extLst>
        </p:cNvPr>
        <p:cNvGrpSpPr/>
        <p:nvPr/>
      </p:nvGrpSpPr>
      <p:grpSpPr>
        <a:xfrm>
          <a:off x="0" y="0"/>
          <a:ext cx="0" cy="0"/>
          <a:chOff x="0" y="0"/>
          <a:chExt cx="0" cy="0"/>
        </a:xfrm>
      </p:grpSpPr>
      <p:pic>
        <p:nvPicPr>
          <p:cNvPr id="31" name="Рисунок 30"/>
          <p:cNvPicPr>
            <a:picLocks noChangeAspect="1"/>
          </p:cNvPicPr>
          <p:nvPr/>
        </p:nvPicPr>
        <p:blipFill rotWithShape="1">
          <a:blip r:embed="rId2">
            <a:extLst>
              <a:ext uri="{28A0092B-C50C-407E-A947-70E740481C1C}">
                <a14:useLocalDpi xmlns:a14="http://schemas.microsoft.com/office/drawing/2010/main" val="0"/>
              </a:ext>
            </a:extLst>
          </a:blip>
          <a:srcRect r="4147"/>
          <a:stretch/>
        </p:blipFill>
        <p:spPr>
          <a:xfrm>
            <a:off x="5703293" y="1993900"/>
            <a:ext cx="13308607" cy="7696200"/>
          </a:xfrm>
          <a:prstGeom prst="rect">
            <a:avLst/>
          </a:prstGeom>
        </p:spPr>
      </p:pic>
      <p:pic>
        <p:nvPicPr>
          <p:cNvPr id="34" name="Рисунок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 y="5912693"/>
            <a:ext cx="5036543" cy="3777407"/>
          </a:xfrm>
          <a:prstGeom prst="rect">
            <a:avLst/>
          </a:prstGeom>
        </p:spPr>
      </p:pic>
      <p:sp>
        <p:nvSpPr>
          <p:cNvPr id="5" name="Прямоугольник 4">
            <a:extLst>
              <a:ext uri="{FF2B5EF4-FFF2-40B4-BE49-F238E27FC236}">
                <a16:creationId xmlns:a16="http://schemas.microsoft.com/office/drawing/2014/main" id="{6C93537F-CD5B-B534-2065-E832C9D03198}"/>
              </a:ext>
            </a:extLst>
          </p:cNvPr>
          <p:cNvSpPr/>
          <p:nvPr/>
        </p:nvSpPr>
        <p:spPr>
          <a:xfrm>
            <a:off x="666750" y="1993900"/>
            <a:ext cx="4667250" cy="1569660"/>
          </a:xfrm>
          <a:prstGeom prst="rect">
            <a:avLst/>
          </a:prstGeom>
        </p:spPr>
        <p:txBody>
          <a:bodyPr wrap="square">
            <a:spAutoFit/>
          </a:bodyPr>
          <a:lstStyle/>
          <a:p>
            <a:r>
              <a:rPr lang="ru-RU" sz="2400" dirty="0">
                <a:latin typeface="Fugue" panose="02000503000000020003" pitchFamily="2" charset="0"/>
              </a:rPr>
              <a:t>В 2010 году правительством Татарстана принято решение о создании около Казани </a:t>
            </a:r>
            <a:r>
              <a:rPr lang="en-US" sz="2400" dirty="0">
                <a:latin typeface="Fugue" panose="02000503000000020003" pitchFamily="2" charset="0"/>
              </a:rPr>
              <a:t/>
            </a:r>
            <a:br>
              <a:rPr lang="en-US" sz="2400" dirty="0">
                <a:latin typeface="Fugue" panose="02000503000000020003" pitchFamily="2" charset="0"/>
              </a:rPr>
            </a:br>
            <a:r>
              <a:rPr lang="ru-RU" sz="2400" dirty="0">
                <a:latin typeface="Fugue" panose="02000503000000020003" pitchFamily="2" charset="0"/>
              </a:rPr>
              <a:t>«IT-деревни».</a:t>
            </a:r>
          </a:p>
        </p:txBody>
      </p:sp>
      <p:sp>
        <p:nvSpPr>
          <p:cNvPr id="6" name="object 30">
            <a:extLst>
              <a:ext uri="{FF2B5EF4-FFF2-40B4-BE49-F238E27FC236}">
                <a16:creationId xmlns:a16="http://schemas.microsoft.com/office/drawing/2014/main" id="{4C70E99D-1892-9CFA-A9ED-0D890C1C2399}"/>
              </a:ext>
            </a:extLst>
          </p:cNvPr>
          <p:cNvSpPr txBox="1">
            <a:spLocks/>
          </p:cNvSpPr>
          <p:nvPr/>
        </p:nvSpPr>
        <p:spPr>
          <a:xfrm>
            <a:off x="590550" y="469900"/>
            <a:ext cx="12649200" cy="127470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ОТВЕЧАЮТ НА ВЫЗОВЫ НОВЫЕ ГОРОДА?</a:t>
            </a:r>
            <a:br>
              <a:rPr lang="ru-RU" spc="-10" dirty="0">
                <a:latin typeface="Fugue" panose="02000503000000020003" pitchFamily="2" charset="0"/>
              </a:rPr>
            </a:br>
            <a:r>
              <a:rPr lang="ru-RU" spc="-10" dirty="0" err="1">
                <a:latin typeface="Fugue" panose="02000503000000020003" pitchFamily="2" charset="0"/>
              </a:rPr>
              <a:t>Иннополис</a:t>
            </a:r>
            <a:r>
              <a:rPr lang="ru-RU" spc="-10" dirty="0">
                <a:latin typeface="Fugue" panose="02000503000000020003" pitchFamily="2" charset="0"/>
              </a:rPr>
              <a:t>, Россия</a:t>
            </a:r>
          </a:p>
        </p:txBody>
      </p:sp>
      <p:sp>
        <p:nvSpPr>
          <p:cNvPr id="7" name="TextBox 6">
            <a:extLst>
              <a:ext uri="{FF2B5EF4-FFF2-40B4-BE49-F238E27FC236}">
                <a16:creationId xmlns:a16="http://schemas.microsoft.com/office/drawing/2014/main" id="{9B314271-5930-796F-CEA9-337F5F09E233}"/>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31</a:t>
            </a:fld>
            <a:endParaRPr lang="ru-RU" sz="4100" spc="-10" dirty="0">
              <a:solidFill>
                <a:schemeClr val="tx1"/>
              </a:solidFill>
              <a:latin typeface="Fugue" panose="02000503000000020003" pitchFamily="2" charset="0"/>
              <a:ea typeface="+mj-ea"/>
            </a:endParaRPr>
          </a:p>
        </p:txBody>
      </p:sp>
      <p:sp>
        <p:nvSpPr>
          <p:cNvPr id="8" name="TextBox 7">
            <a:extLst>
              <a:ext uri="{FF2B5EF4-FFF2-40B4-BE49-F238E27FC236}">
                <a16:creationId xmlns:a16="http://schemas.microsoft.com/office/drawing/2014/main" id="{E13B80EE-8D3F-CE91-B1AB-FA6999AFA7B7}"/>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31</a:t>
            </a:fld>
            <a:endParaRPr lang="ru-RU" sz="4100" spc="-10" dirty="0">
              <a:solidFill>
                <a:schemeClr val="tx1"/>
              </a:solidFill>
              <a:latin typeface="Fugue" panose="02000503000000020003" pitchFamily="2" charset="0"/>
              <a:ea typeface="+mj-ea"/>
            </a:endParaRPr>
          </a:p>
        </p:txBody>
      </p:sp>
    </p:spTree>
    <p:extLst>
      <p:ext uri="{BB962C8B-B14F-4D97-AF65-F5344CB8AC3E}">
        <p14:creationId xmlns:p14="http://schemas.microsoft.com/office/powerpoint/2010/main" val="246941731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8395-2B15-EF55-B0B7-0A0E54472421}"/>
            </a:ext>
          </a:extLst>
        </p:cNvPr>
        <p:cNvGrpSpPr/>
        <p:nvPr/>
      </p:nvGrpSpPr>
      <p:grpSpPr>
        <a:xfrm>
          <a:off x="0" y="0"/>
          <a:ext cx="0" cy="0"/>
          <a:chOff x="0" y="0"/>
          <a:chExt cx="0" cy="0"/>
        </a:xfrm>
      </p:grpSpPr>
      <p:pic>
        <p:nvPicPr>
          <p:cNvPr id="1026" name="Picture 2" descr="Фото: IND architects"/>
          <p:cNvPicPr>
            <a:picLocks noChangeAspect="1" noChangeArrowheads="1"/>
          </p:cNvPicPr>
          <p:nvPr/>
        </p:nvPicPr>
        <p:blipFill rotWithShape="1">
          <a:blip r:embed="rId2">
            <a:extLst>
              <a:ext uri="{28A0092B-C50C-407E-A947-70E740481C1C}">
                <a14:useLocalDpi xmlns:a14="http://schemas.microsoft.com/office/drawing/2010/main" val="0"/>
              </a:ext>
            </a:extLst>
          </a:blip>
          <a:srcRect l="3110" t="9418"/>
          <a:stretch/>
        </p:blipFill>
        <p:spPr bwMode="auto">
          <a:xfrm>
            <a:off x="5840361" y="1993900"/>
            <a:ext cx="13171539" cy="7696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Фото: IND architects"/>
          <p:cNvPicPr>
            <a:picLocks noChangeAspect="1" noChangeArrowheads="1"/>
          </p:cNvPicPr>
          <p:nvPr/>
        </p:nvPicPr>
        <p:blipFill rotWithShape="1">
          <a:blip r:embed="rId3">
            <a:extLst>
              <a:ext uri="{28A0092B-C50C-407E-A947-70E740481C1C}">
                <a14:useLocalDpi xmlns:a14="http://schemas.microsoft.com/office/drawing/2010/main" val="0"/>
              </a:ext>
            </a:extLst>
          </a:blip>
          <a:srcRect l="11854" r="4985"/>
          <a:stretch/>
        </p:blipFill>
        <p:spPr bwMode="auto">
          <a:xfrm>
            <a:off x="666750" y="5912693"/>
            <a:ext cx="5022850" cy="3777407"/>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30">
            <a:extLst>
              <a:ext uri="{FF2B5EF4-FFF2-40B4-BE49-F238E27FC236}">
                <a16:creationId xmlns:a16="http://schemas.microsoft.com/office/drawing/2014/main" id="{11654E7D-E9FA-5D19-B14E-D821864EF081}"/>
              </a:ext>
            </a:extLst>
          </p:cNvPr>
          <p:cNvSpPr txBox="1">
            <a:spLocks/>
          </p:cNvSpPr>
          <p:nvPr/>
        </p:nvSpPr>
        <p:spPr>
          <a:xfrm>
            <a:off x="590550" y="469900"/>
            <a:ext cx="12649200" cy="1287532"/>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ОТВЕЧАЮТ НА ВЫЗОВЫ НОВЫЕ ГОРОДА?</a:t>
            </a:r>
          </a:p>
          <a:p>
            <a:pPr marL="12700" algn="l">
              <a:spcBef>
                <a:spcPts val="100"/>
              </a:spcBef>
            </a:pPr>
            <a:r>
              <a:rPr lang="ru-RU" spc="-10" dirty="0" err="1">
                <a:latin typeface="Fugue" panose="02000503000000020003" pitchFamily="2" charset="0"/>
              </a:rPr>
              <a:t>Экополис</a:t>
            </a:r>
            <a:r>
              <a:rPr lang="ru-RU" spc="-10" dirty="0">
                <a:latin typeface="Fugue" panose="02000503000000020003" pitchFamily="2" charset="0"/>
              </a:rPr>
              <a:t>, Россия</a:t>
            </a:r>
          </a:p>
        </p:txBody>
      </p:sp>
      <p:sp>
        <p:nvSpPr>
          <p:cNvPr id="7" name="TextBox 6">
            <a:extLst>
              <a:ext uri="{FF2B5EF4-FFF2-40B4-BE49-F238E27FC236}">
                <a16:creationId xmlns:a16="http://schemas.microsoft.com/office/drawing/2014/main" id="{A178FEA9-A153-347D-39C6-7F4CD9DC732B}"/>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32</a:t>
            </a:fld>
            <a:endParaRPr lang="ru-RU" sz="4100" spc="-10" dirty="0">
              <a:solidFill>
                <a:schemeClr val="tx1"/>
              </a:solidFill>
              <a:latin typeface="Fugue" panose="02000503000000020003" pitchFamily="2" charset="0"/>
              <a:ea typeface="+mj-ea"/>
            </a:endParaRPr>
          </a:p>
        </p:txBody>
      </p:sp>
      <p:sp>
        <p:nvSpPr>
          <p:cNvPr id="8" name="TextBox 7">
            <a:extLst>
              <a:ext uri="{FF2B5EF4-FFF2-40B4-BE49-F238E27FC236}">
                <a16:creationId xmlns:a16="http://schemas.microsoft.com/office/drawing/2014/main" id="{94F35A70-1BB9-6C97-0BC6-43EE6ECEC438}"/>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32</a:t>
            </a:fld>
            <a:endParaRPr lang="ru-RU" sz="4100" spc="-10" dirty="0">
              <a:solidFill>
                <a:schemeClr val="tx1"/>
              </a:solidFill>
              <a:latin typeface="Fugue" panose="02000503000000020003" pitchFamily="2" charset="0"/>
              <a:ea typeface="+mj-ea"/>
            </a:endParaRPr>
          </a:p>
        </p:txBody>
      </p:sp>
      <p:sp>
        <p:nvSpPr>
          <p:cNvPr id="12" name="Прямоугольник 11">
            <a:extLst>
              <a:ext uri="{FF2B5EF4-FFF2-40B4-BE49-F238E27FC236}">
                <a16:creationId xmlns:a16="http://schemas.microsoft.com/office/drawing/2014/main" id="{6C93537F-CD5B-B534-2065-E832C9D03198}"/>
              </a:ext>
            </a:extLst>
          </p:cNvPr>
          <p:cNvSpPr/>
          <p:nvPr/>
        </p:nvSpPr>
        <p:spPr>
          <a:xfrm>
            <a:off x="666750" y="1993900"/>
            <a:ext cx="4667250" cy="3785652"/>
          </a:xfrm>
          <a:prstGeom prst="rect">
            <a:avLst/>
          </a:prstGeom>
        </p:spPr>
        <p:txBody>
          <a:bodyPr wrap="square">
            <a:spAutoFit/>
          </a:bodyPr>
          <a:lstStyle/>
          <a:p>
            <a:r>
              <a:rPr lang="ru-RU" sz="2400" dirty="0">
                <a:latin typeface="Fugue" panose="02000503000000020003" pitchFamily="2" charset="0"/>
              </a:rPr>
              <a:t>Город на Сахалине строится по инициативе правительства региона в 35 км от Южно-Сахалинска. </a:t>
            </a:r>
            <a:r>
              <a:rPr lang="en-US" sz="2400" dirty="0">
                <a:latin typeface="Fugue" panose="02000503000000020003" pitchFamily="2" charset="0"/>
              </a:rPr>
              <a:t/>
            </a:r>
            <a:br>
              <a:rPr lang="en-US" sz="2400" dirty="0">
                <a:latin typeface="Fugue" panose="02000503000000020003" pitchFamily="2" charset="0"/>
              </a:rPr>
            </a:br>
            <a:r>
              <a:rPr lang="ru-RU" sz="2400" dirty="0">
                <a:latin typeface="Fugue" panose="02000503000000020003" pitchFamily="2" charset="0"/>
              </a:rPr>
              <a:t>В основе проекта — повсеместное внедрение «устойчивых» принципов и технологий и стремление максимально сохранить существующий ландшафт. </a:t>
            </a:r>
          </a:p>
        </p:txBody>
      </p:sp>
    </p:spTree>
    <p:extLst>
      <p:ext uri="{BB962C8B-B14F-4D97-AF65-F5344CB8AC3E}">
        <p14:creationId xmlns:p14="http://schemas.microsoft.com/office/powerpoint/2010/main" val="183474543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19BC4-06C4-213A-EF85-C81B2AA881A4}"/>
            </a:ext>
          </a:extLst>
        </p:cNvPr>
        <p:cNvGrpSpPr/>
        <p:nvPr/>
      </p:nvGrpSpPr>
      <p:grpSpPr>
        <a:xfrm>
          <a:off x="0" y="0"/>
          <a:ext cx="0" cy="0"/>
          <a:chOff x="0" y="0"/>
          <a:chExt cx="0" cy="0"/>
        </a:xfrm>
      </p:grpSpPr>
      <p:pic>
        <p:nvPicPr>
          <p:cNvPr id="31" name="Рисунок 30"/>
          <p:cNvPicPr>
            <a:picLocks noChangeAspect="1"/>
          </p:cNvPicPr>
          <p:nvPr/>
        </p:nvPicPr>
        <p:blipFill rotWithShape="1">
          <a:blip r:embed="rId2">
            <a:extLst>
              <a:ext uri="{28A0092B-C50C-407E-A947-70E740481C1C}">
                <a14:useLocalDpi xmlns:a14="http://schemas.microsoft.com/office/drawing/2010/main" val="0"/>
              </a:ext>
            </a:extLst>
          </a:blip>
          <a:srcRect l="6452" r="27355"/>
          <a:stretch/>
        </p:blipFill>
        <p:spPr>
          <a:xfrm>
            <a:off x="674297" y="5912693"/>
            <a:ext cx="5000790" cy="3777407"/>
          </a:xfrm>
          <a:prstGeom prst="rect">
            <a:avLst/>
          </a:prstGeom>
        </p:spPr>
      </p:pic>
      <p:pic>
        <p:nvPicPr>
          <p:cNvPr id="34" name="Рисунок 33"/>
          <p:cNvPicPr>
            <a:picLocks noChangeAspect="1"/>
          </p:cNvPicPr>
          <p:nvPr/>
        </p:nvPicPr>
        <p:blipFill rotWithShape="1">
          <a:blip r:embed="rId3">
            <a:extLst>
              <a:ext uri="{28A0092B-C50C-407E-A947-70E740481C1C}">
                <a14:useLocalDpi xmlns:a14="http://schemas.microsoft.com/office/drawing/2010/main" val="0"/>
              </a:ext>
            </a:extLst>
          </a:blip>
          <a:srcRect t="9012" r="144" b="8562"/>
          <a:stretch/>
        </p:blipFill>
        <p:spPr>
          <a:xfrm>
            <a:off x="5836847" y="1993900"/>
            <a:ext cx="13194103" cy="7696200"/>
          </a:xfrm>
          <a:prstGeom prst="rect">
            <a:avLst/>
          </a:prstGeom>
        </p:spPr>
      </p:pic>
      <p:sp>
        <p:nvSpPr>
          <p:cNvPr id="6" name="object 30">
            <a:extLst>
              <a:ext uri="{FF2B5EF4-FFF2-40B4-BE49-F238E27FC236}">
                <a16:creationId xmlns:a16="http://schemas.microsoft.com/office/drawing/2014/main" id="{A1116335-B8D3-4ECD-F26B-BD7FBA98244B}"/>
              </a:ext>
            </a:extLst>
          </p:cNvPr>
          <p:cNvSpPr txBox="1">
            <a:spLocks/>
          </p:cNvSpPr>
          <p:nvPr/>
        </p:nvSpPr>
        <p:spPr>
          <a:xfrm>
            <a:off x="590550" y="469900"/>
            <a:ext cx="12649200" cy="1287532"/>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ОТВЕЧАЮТ НА ВЫЗОВЫ НОВЫЕ ГОРОДА?</a:t>
            </a:r>
          </a:p>
          <a:p>
            <a:pPr marL="12700" algn="l">
              <a:spcBef>
                <a:spcPts val="100"/>
              </a:spcBef>
            </a:pPr>
            <a:r>
              <a:rPr lang="ru-RU" spc="-10" dirty="0" err="1">
                <a:latin typeface="Fugue" panose="02000503000000020003" pitchFamily="2" charset="0"/>
              </a:rPr>
              <a:t>Доброград</a:t>
            </a:r>
            <a:r>
              <a:rPr lang="ru-RU" spc="-10" dirty="0">
                <a:latin typeface="Fugue" panose="02000503000000020003" pitchFamily="2" charset="0"/>
              </a:rPr>
              <a:t>, Россия</a:t>
            </a:r>
          </a:p>
        </p:txBody>
      </p:sp>
      <p:sp>
        <p:nvSpPr>
          <p:cNvPr id="7" name="TextBox 6">
            <a:extLst>
              <a:ext uri="{FF2B5EF4-FFF2-40B4-BE49-F238E27FC236}">
                <a16:creationId xmlns:a16="http://schemas.microsoft.com/office/drawing/2014/main" id="{92F3EE1D-7F45-06D0-9209-3061ADAFBD67}"/>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33</a:t>
            </a:fld>
            <a:endParaRPr lang="ru-RU" sz="4100" spc="-10" dirty="0">
              <a:solidFill>
                <a:schemeClr val="tx1"/>
              </a:solidFill>
              <a:latin typeface="Fugue" panose="02000503000000020003" pitchFamily="2" charset="0"/>
              <a:ea typeface="+mj-ea"/>
            </a:endParaRPr>
          </a:p>
        </p:txBody>
      </p:sp>
      <p:sp>
        <p:nvSpPr>
          <p:cNvPr id="8" name="TextBox 7">
            <a:extLst>
              <a:ext uri="{FF2B5EF4-FFF2-40B4-BE49-F238E27FC236}">
                <a16:creationId xmlns:a16="http://schemas.microsoft.com/office/drawing/2014/main" id="{10A64297-7685-4DEC-0FF5-77551FF513FB}"/>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33</a:t>
            </a:fld>
            <a:endParaRPr lang="ru-RU" sz="4100" spc="-10" dirty="0">
              <a:solidFill>
                <a:schemeClr val="tx1"/>
              </a:solidFill>
              <a:latin typeface="Fugue" panose="02000503000000020003" pitchFamily="2" charset="0"/>
              <a:ea typeface="+mj-ea"/>
            </a:endParaRPr>
          </a:p>
        </p:txBody>
      </p:sp>
      <p:sp>
        <p:nvSpPr>
          <p:cNvPr id="14" name="Прямоугольник 13">
            <a:extLst>
              <a:ext uri="{FF2B5EF4-FFF2-40B4-BE49-F238E27FC236}">
                <a16:creationId xmlns:a16="http://schemas.microsoft.com/office/drawing/2014/main" id="{6C93537F-CD5B-B534-2065-E832C9D03198}"/>
              </a:ext>
            </a:extLst>
          </p:cNvPr>
          <p:cNvSpPr/>
          <p:nvPr/>
        </p:nvSpPr>
        <p:spPr>
          <a:xfrm>
            <a:off x="666750" y="1993900"/>
            <a:ext cx="4667250" cy="3231654"/>
          </a:xfrm>
          <a:prstGeom prst="rect">
            <a:avLst/>
          </a:prstGeom>
        </p:spPr>
        <p:txBody>
          <a:bodyPr wrap="square">
            <a:spAutoFit/>
          </a:bodyPr>
          <a:lstStyle/>
          <a:p>
            <a:r>
              <a:rPr lang="ru-RU" sz="2400" dirty="0" err="1">
                <a:latin typeface="Fugue" panose="02000503000000020003" pitchFamily="2" charset="0"/>
              </a:rPr>
              <a:t>Доброград</a:t>
            </a:r>
            <a:r>
              <a:rPr lang="ru-RU" sz="2400" dirty="0">
                <a:latin typeface="Fugue" panose="02000503000000020003" pitchFamily="2" charset="0"/>
              </a:rPr>
              <a:t>* — это новый город </a:t>
            </a:r>
            <a:br>
              <a:rPr lang="ru-RU" sz="2400" dirty="0">
                <a:latin typeface="Fugue" panose="02000503000000020003" pitchFamily="2" charset="0"/>
              </a:rPr>
            </a:br>
            <a:r>
              <a:rPr lang="ru-RU" sz="2400" dirty="0">
                <a:latin typeface="Fugue" panose="02000503000000020003" pitchFamily="2" charset="0"/>
              </a:rPr>
              <a:t>во Владимирской области, </a:t>
            </a:r>
            <a:br>
              <a:rPr lang="ru-RU" sz="2400" dirty="0">
                <a:latin typeface="Fugue" panose="02000503000000020003" pitchFamily="2" charset="0"/>
              </a:rPr>
            </a:br>
            <a:r>
              <a:rPr lang="ru-RU" sz="2400" dirty="0">
                <a:latin typeface="Fugue" panose="02000503000000020003" pitchFamily="2" charset="0"/>
              </a:rPr>
              <a:t>где соединились современные технологии, живописная природа </a:t>
            </a:r>
            <a:r>
              <a:rPr lang="en-US" sz="2400" dirty="0">
                <a:latin typeface="Fugue" panose="02000503000000020003" pitchFamily="2" charset="0"/>
              </a:rPr>
              <a:t/>
            </a:r>
            <a:br>
              <a:rPr lang="en-US" sz="2400" dirty="0">
                <a:latin typeface="Fugue" panose="02000503000000020003" pitchFamily="2" charset="0"/>
              </a:rPr>
            </a:br>
            <a:r>
              <a:rPr lang="ru-RU" sz="2400" dirty="0">
                <a:latin typeface="Fugue" panose="02000503000000020003" pitchFamily="2" charset="0"/>
              </a:rPr>
              <a:t>и мультифункциональная среда, способная адаптироваться под потребности человека. </a:t>
            </a:r>
          </a:p>
          <a:p>
            <a:endParaRPr lang="ru-RU" dirty="0">
              <a:latin typeface="Fugue" panose="02000503000000020003" pitchFamily="2" charset="0"/>
            </a:endParaRPr>
          </a:p>
          <a:p>
            <a:r>
              <a:rPr lang="ru-RU" dirty="0">
                <a:latin typeface="Fugue" panose="02000503000000020003" pitchFamily="2" charset="0"/>
              </a:rPr>
              <a:t>* Информация на сайте проекта.</a:t>
            </a:r>
          </a:p>
        </p:txBody>
      </p:sp>
    </p:spTree>
    <p:extLst>
      <p:ext uri="{BB962C8B-B14F-4D97-AF65-F5344CB8AC3E}">
        <p14:creationId xmlns:p14="http://schemas.microsoft.com/office/powerpoint/2010/main" val="212950903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B80E4-12CE-5199-75A2-8416DEC6B443}"/>
            </a:ext>
          </a:extLst>
        </p:cNvPr>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10530" t="-1" b="432"/>
          <a:stretch/>
        </p:blipFill>
        <p:spPr>
          <a:xfrm>
            <a:off x="5836847" y="1993900"/>
            <a:ext cx="13175053" cy="7702550"/>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153" r="25382" b="6779"/>
          <a:stretch/>
        </p:blipFill>
        <p:spPr>
          <a:xfrm>
            <a:off x="674297" y="5912693"/>
            <a:ext cx="4983553" cy="3777408"/>
          </a:xfrm>
          <a:prstGeom prst="rect">
            <a:avLst/>
          </a:prstGeom>
        </p:spPr>
      </p:pic>
      <p:sp>
        <p:nvSpPr>
          <p:cNvPr id="6" name="object 30">
            <a:extLst>
              <a:ext uri="{FF2B5EF4-FFF2-40B4-BE49-F238E27FC236}">
                <a16:creationId xmlns:a16="http://schemas.microsoft.com/office/drawing/2014/main" id="{6A0FD6BA-B8F3-BE86-9F34-6E9F1F6A101C}"/>
              </a:ext>
            </a:extLst>
          </p:cNvPr>
          <p:cNvSpPr txBox="1">
            <a:spLocks/>
          </p:cNvSpPr>
          <p:nvPr/>
        </p:nvSpPr>
        <p:spPr>
          <a:xfrm>
            <a:off x="590550" y="469900"/>
            <a:ext cx="12649200" cy="133369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ОТВЕЧАЮТ НА ВЫЗОВЫ НОВЫЕ ГОРОДА?</a:t>
            </a:r>
          </a:p>
          <a:p>
            <a:pPr marL="12700" algn="l">
              <a:spcBef>
                <a:spcPts val="100"/>
              </a:spcBef>
            </a:pPr>
            <a:r>
              <a:rPr lang="ru-RU" spc="-10" dirty="0" err="1">
                <a:latin typeface="Fugue" panose="02000503000000020003" pitchFamily="2" charset="0"/>
              </a:rPr>
              <a:t>Сюнъань</a:t>
            </a:r>
            <a:r>
              <a:rPr lang="ru-RU" spc="-10" dirty="0">
                <a:latin typeface="Fugue" panose="02000503000000020003" pitchFamily="2" charset="0"/>
              </a:rPr>
              <a:t>, </a:t>
            </a:r>
            <a:r>
              <a:rPr lang="ru-RU" sz="4400" spc="-10" dirty="0">
                <a:latin typeface="Fugue" panose="02000503000000020003" pitchFamily="2" charset="0"/>
              </a:rPr>
              <a:t>мировая практика</a:t>
            </a:r>
          </a:p>
        </p:txBody>
      </p:sp>
      <p:sp>
        <p:nvSpPr>
          <p:cNvPr id="7" name="TextBox 6">
            <a:extLst>
              <a:ext uri="{FF2B5EF4-FFF2-40B4-BE49-F238E27FC236}">
                <a16:creationId xmlns:a16="http://schemas.microsoft.com/office/drawing/2014/main" id="{86FE4EB7-5250-6E30-8D38-849CDFC7710A}"/>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34</a:t>
            </a:fld>
            <a:endParaRPr lang="ru-RU" sz="4100" spc="-10" dirty="0">
              <a:solidFill>
                <a:schemeClr val="tx1"/>
              </a:solidFill>
              <a:latin typeface="Fugue" panose="02000503000000020003" pitchFamily="2" charset="0"/>
              <a:ea typeface="+mj-ea"/>
            </a:endParaRPr>
          </a:p>
        </p:txBody>
      </p:sp>
      <p:sp>
        <p:nvSpPr>
          <p:cNvPr id="8" name="TextBox 7">
            <a:extLst>
              <a:ext uri="{FF2B5EF4-FFF2-40B4-BE49-F238E27FC236}">
                <a16:creationId xmlns:a16="http://schemas.microsoft.com/office/drawing/2014/main" id="{39982BFF-91AF-EC9B-538B-675AB65BAAD3}"/>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34</a:t>
            </a:fld>
            <a:endParaRPr lang="ru-RU" sz="4100" spc="-10" dirty="0">
              <a:solidFill>
                <a:schemeClr val="tx1"/>
              </a:solidFill>
              <a:latin typeface="Fugue" panose="02000503000000020003" pitchFamily="2" charset="0"/>
              <a:ea typeface="+mj-ea"/>
            </a:endParaRPr>
          </a:p>
        </p:txBody>
      </p:sp>
      <p:sp>
        <p:nvSpPr>
          <p:cNvPr id="14" name="Прямоугольник 13">
            <a:extLst>
              <a:ext uri="{FF2B5EF4-FFF2-40B4-BE49-F238E27FC236}">
                <a16:creationId xmlns:a16="http://schemas.microsoft.com/office/drawing/2014/main" id="{6C93537F-CD5B-B534-2065-E832C9D03198}"/>
              </a:ext>
            </a:extLst>
          </p:cNvPr>
          <p:cNvSpPr/>
          <p:nvPr/>
        </p:nvSpPr>
        <p:spPr>
          <a:xfrm>
            <a:off x="666750" y="1993900"/>
            <a:ext cx="4991100" cy="3416320"/>
          </a:xfrm>
          <a:prstGeom prst="rect">
            <a:avLst/>
          </a:prstGeom>
        </p:spPr>
        <p:txBody>
          <a:bodyPr wrap="square">
            <a:spAutoFit/>
          </a:bodyPr>
          <a:lstStyle/>
          <a:p>
            <a:r>
              <a:rPr lang="ru-RU" sz="2400" dirty="0">
                <a:latin typeface="Fugue" panose="02000503000000020003" pitchFamily="2" charset="0"/>
              </a:rPr>
              <a:t>КНР с 2017 года реализует проект нового города, который частично возьмет на себя функции государственной столицы, но также станет одним из крупнейших городов мира, построенного рамках концепции «умного города», обслуживаемого исключительно беспилотными автомобилями.</a:t>
            </a:r>
          </a:p>
        </p:txBody>
      </p:sp>
    </p:spTree>
    <p:extLst>
      <p:ext uri="{BB962C8B-B14F-4D97-AF65-F5344CB8AC3E}">
        <p14:creationId xmlns:p14="http://schemas.microsoft.com/office/powerpoint/2010/main" val="112164457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6475C-BCFC-A862-5AF6-83B8EDB5F853}"/>
            </a:ext>
          </a:extLst>
        </p:cNvPr>
        <p:cNvGrpSpPr/>
        <p:nvPr/>
      </p:nvGrpSpPr>
      <p:grpSpPr>
        <a:xfrm>
          <a:off x="0" y="0"/>
          <a:ext cx="0" cy="0"/>
          <a:chOff x="0" y="0"/>
          <a:chExt cx="0" cy="0"/>
        </a:xfrm>
      </p:grpSpPr>
      <p:pic>
        <p:nvPicPr>
          <p:cNvPr id="37" name="Рисунок 36"/>
          <p:cNvPicPr>
            <a:picLocks noChangeAspect="1"/>
          </p:cNvPicPr>
          <p:nvPr/>
        </p:nvPicPr>
        <p:blipFill rotWithShape="1">
          <a:blip r:embed="rId2" cstate="print">
            <a:extLst>
              <a:ext uri="{28A0092B-C50C-407E-A947-70E740481C1C}">
                <a14:useLocalDpi xmlns:a14="http://schemas.microsoft.com/office/drawing/2010/main" val="0"/>
              </a:ext>
            </a:extLst>
          </a:blip>
          <a:srcRect l="-170" r="16657"/>
          <a:stretch/>
        </p:blipFill>
        <p:spPr>
          <a:xfrm>
            <a:off x="674296" y="5912693"/>
            <a:ext cx="4971761" cy="3783758"/>
          </a:xfrm>
          <a:prstGeom prst="rect">
            <a:avLst/>
          </a:prstGeom>
        </p:spPr>
      </p:pic>
      <p:pic>
        <p:nvPicPr>
          <p:cNvPr id="36" name="Рисунок 35"/>
          <p:cNvPicPr>
            <a:picLocks noChangeAspect="1"/>
          </p:cNvPicPr>
          <p:nvPr/>
        </p:nvPicPr>
        <p:blipFill rotWithShape="1">
          <a:blip r:embed="rId3">
            <a:extLst>
              <a:ext uri="{28A0092B-C50C-407E-A947-70E740481C1C}">
                <a14:useLocalDpi xmlns:a14="http://schemas.microsoft.com/office/drawing/2010/main" val="0"/>
              </a:ext>
            </a:extLst>
          </a:blip>
          <a:srcRect b="10604"/>
          <a:stretch/>
        </p:blipFill>
        <p:spPr>
          <a:xfrm>
            <a:off x="5836848" y="1993901"/>
            <a:ext cx="13159076" cy="7702550"/>
          </a:xfrm>
          <a:prstGeom prst="rect">
            <a:avLst/>
          </a:prstGeom>
        </p:spPr>
      </p:pic>
      <p:sp>
        <p:nvSpPr>
          <p:cNvPr id="6" name="object 30">
            <a:extLst>
              <a:ext uri="{FF2B5EF4-FFF2-40B4-BE49-F238E27FC236}">
                <a16:creationId xmlns:a16="http://schemas.microsoft.com/office/drawing/2014/main" id="{D8D0E2CD-3006-C834-3DCD-3F7D88B098AB}"/>
              </a:ext>
            </a:extLst>
          </p:cNvPr>
          <p:cNvSpPr txBox="1">
            <a:spLocks/>
          </p:cNvSpPr>
          <p:nvPr/>
        </p:nvSpPr>
        <p:spPr>
          <a:xfrm>
            <a:off x="590550" y="469900"/>
            <a:ext cx="12649200" cy="133369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ОТВЕЧАЮТ НА ВЫЗОВЫ НОВЫЕ ГОРОДА?</a:t>
            </a:r>
          </a:p>
          <a:p>
            <a:pPr marL="12700" algn="l">
              <a:spcBef>
                <a:spcPts val="100"/>
              </a:spcBef>
            </a:pPr>
            <a:r>
              <a:rPr lang="en-US" spc="-10" dirty="0">
                <a:latin typeface="Fugue" panose="02000503000000020003" pitchFamily="2" charset="0"/>
              </a:rPr>
              <a:t>The Line</a:t>
            </a:r>
            <a:r>
              <a:rPr lang="ru-RU" spc="-10" dirty="0">
                <a:latin typeface="Fugue" panose="02000503000000020003" pitchFamily="2" charset="0"/>
              </a:rPr>
              <a:t>, </a:t>
            </a:r>
            <a:r>
              <a:rPr lang="ru-RU" sz="4400" spc="-10" dirty="0">
                <a:latin typeface="Fugue" panose="02000503000000020003" pitchFamily="2" charset="0"/>
              </a:rPr>
              <a:t>мировая практика</a:t>
            </a:r>
          </a:p>
        </p:txBody>
      </p:sp>
      <p:sp>
        <p:nvSpPr>
          <p:cNvPr id="7" name="TextBox 6">
            <a:extLst>
              <a:ext uri="{FF2B5EF4-FFF2-40B4-BE49-F238E27FC236}">
                <a16:creationId xmlns:a16="http://schemas.microsoft.com/office/drawing/2014/main" id="{97AE6B6F-AB80-C620-C889-8C5D0C449536}"/>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35</a:t>
            </a:fld>
            <a:endParaRPr lang="ru-RU" sz="4100" spc="-10" dirty="0">
              <a:solidFill>
                <a:schemeClr val="tx1"/>
              </a:solidFill>
              <a:latin typeface="Fugue" panose="02000503000000020003" pitchFamily="2" charset="0"/>
              <a:ea typeface="+mj-ea"/>
            </a:endParaRPr>
          </a:p>
        </p:txBody>
      </p:sp>
      <p:sp>
        <p:nvSpPr>
          <p:cNvPr id="8" name="TextBox 7">
            <a:extLst>
              <a:ext uri="{FF2B5EF4-FFF2-40B4-BE49-F238E27FC236}">
                <a16:creationId xmlns:a16="http://schemas.microsoft.com/office/drawing/2014/main" id="{0D1523B6-7555-1A12-E8A0-694FF4DBF93C}"/>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35</a:t>
            </a:fld>
            <a:endParaRPr lang="ru-RU" sz="4100" spc="-10" dirty="0">
              <a:solidFill>
                <a:schemeClr val="tx1"/>
              </a:solidFill>
              <a:latin typeface="Fugue" panose="02000503000000020003" pitchFamily="2" charset="0"/>
              <a:ea typeface="+mj-ea"/>
            </a:endParaRPr>
          </a:p>
        </p:txBody>
      </p:sp>
      <p:sp>
        <p:nvSpPr>
          <p:cNvPr id="14" name="Прямоугольник 13">
            <a:extLst>
              <a:ext uri="{FF2B5EF4-FFF2-40B4-BE49-F238E27FC236}">
                <a16:creationId xmlns:a16="http://schemas.microsoft.com/office/drawing/2014/main" id="{6C93537F-CD5B-B534-2065-E832C9D03198}"/>
              </a:ext>
            </a:extLst>
          </p:cNvPr>
          <p:cNvSpPr/>
          <p:nvPr/>
        </p:nvSpPr>
        <p:spPr>
          <a:xfrm>
            <a:off x="666750" y="1993900"/>
            <a:ext cx="4991100" cy="3416320"/>
          </a:xfrm>
          <a:prstGeom prst="rect">
            <a:avLst/>
          </a:prstGeom>
        </p:spPr>
        <p:txBody>
          <a:bodyPr wrap="square">
            <a:spAutoFit/>
          </a:bodyPr>
          <a:lstStyle/>
          <a:p>
            <a:r>
              <a:rPr lang="ru-RU" sz="2400" dirty="0">
                <a:latin typeface="Fugue" panose="02000503000000020003" pitchFamily="2" charset="0"/>
              </a:rPr>
              <a:t>Саудовская Аравия. Самый дорогой футуристический проект в истории. Стеклянный город будущего </a:t>
            </a:r>
            <a:br>
              <a:rPr lang="ru-RU" sz="2400" dirty="0">
                <a:latin typeface="Fugue" panose="02000503000000020003" pitchFamily="2" charset="0"/>
              </a:rPr>
            </a:br>
            <a:r>
              <a:rPr lang="ru-RU" sz="2400" dirty="0">
                <a:latin typeface="Fugue" panose="02000503000000020003" pitchFamily="2" charset="0"/>
              </a:rPr>
              <a:t>в безжизненной пустыне. Заявленная цель — перейти </a:t>
            </a:r>
            <a:br>
              <a:rPr lang="ru-RU" sz="2400" dirty="0">
                <a:latin typeface="Fugue" panose="02000503000000020003" pitchFamily="2" charset="0"/>
              </a:rPr>
            </a:br>
            <a:r>
              <a:rPr lang="ru-RU" sz="2400" dirty="0">
                <a:latin typeface="Fugue" panose="02000503000000020003" pitchFamily="2" charset="0"/>
              </a:rPr>
              <a:t>от нефти к высоким технологиям </a:t>
            </a:r>
            <a:br>
              <a:rPr lang="ru-RU" sz="2400" dirty="0">
                <a:latin typeface="Fugue" panose="02000503000000020003" pitchFamily="2" charset="0"/>
              </a:rPr>
            </a:br>
            <a:r>
              <a:rPr lang="ru-RU" sz="2400" dirty="0">
                <a:latin typeface="Fugue" panose="02000503000000020003" pitchFamily="2" charset="0"/>
              </a:rPr>
              <a:t>и поставить Саудовское королевство в авангарде технологических достижений.</a:t>
            </a:r>
          </a:p>
        </p:txBody>
      </p:sp>
    </p:spTree>
    <p:extLst>
      <p:ext uri="{BB962C8B-B14F-4D97-AF65-F5344CB8AC3E}">
        <p14:creationId xmlns:p14="http://schemas.microsoft.com/office/powerpoint/2010/main" val="233296643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E2688-603F-0D85-81A4-D3367AE96867}"/>
            </a:ext>
          </a:extLst>
        </p:cNvPr>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8124" r="187"/>
          <a:stretch/>
        </p:blipFill>
        <p:spPr>
          <a:xfrm>
            <a:off x="674296" y="5912693"/>
            <a:ext cx="4945454" cy="3795936"/>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t="12505" r="288"/>
          <a:stretch/>
        </p:blipFill>
        <p:spPr>
          <a:xfrm>
            <a:off x="5825055" y="1993899"/>
            <a:ext cx="13186845" cy="7702551"/>
          </a:xfrm>
          <a:prstGeom prst="rect">
            <a:avLst/>
          </a:prstGeom>
        </p:spPr>
      </p:pic>
      <p:sp>
        <p:nvSpPr>
          <p:cNvPr id="6" name="object 30">
            <a:extLst>
              <a:ext uri="{FF2B5EF4-FFF2-40B4-BE49-F238E27FC236}">
                <a16:creationId xmlns:a16="http://schemas.microsoft.com/office/drawing/2014/main" id="{6D6A13BE-EE10-B435-6B5F-3BBEBCF72201}"/>
              </a:ext>
            </a:extLst>
          </p:cNvPr>
          <p:cNvSpPr txBox="1">
            <a:spLocks/>
          </p:cNvSpPr>
          <p:nvPr/>
        </p:nvSpPr>
        <p:spPr>
          <a:xfrm>
            <a:off x="590550" y="469900"/>
            <a:ext cx="12649200" cy="1333698"/>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КАК ОТВЕЧАЮТ НА ВЫЗОВЫ НОВЫЕ ГОРОДА?</a:t>
            </a:r>
          </a:p>
          <a:p>
            <a:pPr marL="12700" algn="l">
              <a:spcBef>
                <a:spcPts val="100"/>
              </a:spcBef>
            </a:pPr>
            <a:r>
              <a:rPr lang="ru-RU" spc="-10" dirty="0" err="1">
                <a:latin typeface="Fugue" panose="02000503000000020003" pitchFamily="2" charset="0"/>
              </a:rPr>
              <a:t>Путраджая</a:t>
            </a:r>
            <a:r>
              <a:rPr lang="ru-RU" spc="-10" dirty="0">
                <a:latin typeface="Fugue" panose="02000503000000020003" pitchFamily="2" charset="0"/>
              </a:rPr>
              <a:t>,</a:t>
            </a:r>
            <a:r>
              <a:rPr lang="ru-RU" sz="4400" spc="-10" dirty="0">
                <a:latin typeface="Fugue" panose="02000503000000020003" pitchFamily="2" charset="0"/>
              </a:rPr>
              <a:t> мировая практика</a:t>
            </a:r>
          </a:p>
        </p:txBody>
      </p:sp>
      <p:sp>
        <p:nvSpPr>
          <p:cNvPr id="7" name="TextBox 6">
            <a:extLst>
              <a:ext uri="{FF2B5EF4-FFF2-40B4-BE49-F238E27FC236}">
                <a16:creationId xmlns:a16="http://schemas.microsoft.com/office/drawing/2014/main" id="{4BC85907-04F8-5137-CA0F-774EFF8413E5}"/>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36</a:t>
            </a:fld>
            <a:endParaRPr lang="ru-RU" sz="4100" spc="-10" dirty="0">
              <a:solidFill>
                <a:schemeClr val="tx1"/>
              </a:solidFill>
              <a:latin typeface="Fugue" panose="02000503000000020003" pitchFamily="2" charset="0"/>
              <a:ea typeface="+mj-ea"/>
            </a:endParaRPr>
          </a:p>
        </p:txBody>
      </p:sp>
      <p:sp>
        <p:nvSpPr>
          <p:cNvPr id="8" name="TextBox 7">
            <a:extLst>
              <a:ext uri="{FF2B5EF4-FFF2-40B4-BE49-F238E27FC236}">
                <a16:creationId xmlns:a16="http://schemas.microsoft.com/office/drawing/2014/main" id="{6AFE19DF-9D59-B620-4CD1-F924D0123FF8}"/>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36</a:t>
            </a:fld>
            <a:endParaRPr lang="ru-RU" sz="4100" spc="-10" dirty="0">
              <a:solidFill>
                <a:schemeClr val="tx1"/>
              </a:solidFill>
              <a:latin typeface="Fugue" panose="02000503000000020003" pitchFamily="2" charset="0"/>
              <a:ea typeface="+mj-ea"/>
            </a:endParaRPr>
          </a:p>
        </p:txBody>
      </p:sp>
      <p:sp>
        <p:nvSpPr>
          <p:cNvPr id="14" name="Прямоугольник 13">
            <a:extLst>
              <a:ext uri="{FF2B5EF4-FFF2-40B4-BE49-F238E27FC236}">
                <a16:creationId xmlns:a16="http://schemas.microsoft.com/office/drawing/2014/main" id="{6C93537F-CD5B-B534-2065-E832C9D03198}"/>
              </a:ext>
            </a:extLst>
          </p:cNvPr>
          <p:cNvSpPr/>
          <p:nvPr/>
        </p:nvSpPr>
        <p:spPr>
          <a:xfrm>
            <a:off x="666750" y="1993900"/>
            <a:ext cx="4991100" cy="3785652"/>
          </a:xfrm>
          <a:prstGeom prst="rect">
            <a:avLst/>
          </a:prstGeom>
        </p:spPr>
        <p:txBody>
          <a:bodyPr wrap="square">
            <a:spAutoFit/>
          </a:bodyPr>
          <a:lstStyle/>
          <a:p>
            <a:r>
              <a:rPr lang="ru-RU" sz="2400" dirty="0">
                <a:latin typeface="Fugue" panose="02000503000000020003" pitchFamily="2" charset="0"/>
              </a:rPr>
              <a:t>В Малайзии в 1995 году было решено построить новый административный город </a:t>
            </a:r>
            <a:br>
              <a:rPr lang="ru-RU" sz="2400" dirty="0">
                <a:latin typeface="Fugue" panose="02000503000000020003" pitchFamily="2" charset="0"/>
              </a:rPr>
            </a:br>
            <a:r>
              <a:rPr lang="ru-RU" sz="2400" dirty="0">
                <a:latin typeface="Fugue" panose="02000503000000020003" pitchFamily="2" charset="0"/>
              </a:rPr>
              <a:t>и перевести туда все государственные учреждения страны и министерства вместе </a:t>
            </a:r>
            <a:br>
              <a:rPr lang="ru-RU" sz="2400" dirty="0">
                <a:latin typeface="Fugue" panose="02000503000000020003" pitchFamily="2" charset="0"/>
              </a:rPr>
            </a:br>
            <a:r>
              <a:rPr lang="ru-RU" sz="2400" dirty="0">
                <a:latin typeface="Fugue" panose="02000503000000020003" pitchFamily="2" charset="0"/>
              </a:rPr>
              <a:t>с чиновниками. Более трети площади города занимают парки </a:t>
            </a:r>
            <a:br>
              <a:rPr lang="ru-RU" sz="2400" dirty="0">
                <a:latin typeface="Fugue" panose="02000503000000020003" pitchFamily="2" charset="0"/>
              </a:rPr>
            </a:br>
            <a:r>
              <a:rPr lang="ru-RU" sz="2400" dirty="0">
                <a:latin typeface="Fugue" panose="02000503000000020003" pitchFamily="2" charset="0"/>
              </a:rPr>
              <a:t>и сады. Но там практически нет людей.</a:t>
            </a:r>
          </a:p>
        </p:txBody>
      </p:sp>
    </p:spTree>
    <p:extLst>
      <p:ext uri="{BB962C8B-B14F-4D97-AF65-F5344CB8AC3E}">
        <p14:creationId xmlns:p14="http://schemas.microsoft.com/office/powerpoint/2010/main" val="233623339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81E6D-0664-8764-041B-552A44812BC3}"/>
            </a:ext>
          </a:extLst>
        </p:cNvPr>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6BB9AED1-F4B2-FDC3-E010-CBED6DD1A534}"/>
              </a:ext>
            </a:extLst>
          </p:cNvPr>
          <p:cNvSpPr/>
          <p:nvPr/>
        </p:nvSpPr>
        <p:spPr>
          <a:xfrm>
            <a:off x="2647950" y="2527300"/>
            <a:ext cx="6324600" cy="2585323"/>
          </a:xfrm>
          <a:prstGeom prst="rect">
            <a:avLst/>
          </a:prstGeom>
        </p:spPr>
        <p:txBody>
          <a:bodyPr wrap="square">
            <a:spAutoFit/>
          </a:bodyPr>
          <a:lstStyle/>
          <a:p>
            <a:pPr>
              <a:spcBef>
                <a:spcPts val="1200"/>
              </a:spcBef>
            </a:pPr>
            <a:r>
              <a:rPr lang="ru-RU" sz="2800" b="1" dirty="0">
                <a:latin typeface="Fugue" panose="02000503000000020003" pitchFamily="2" charset="0"/>
              </a:rPr>
              <a:t>Недостаточное количество квалифицированных кадров</a:t>
            </a:r>
          </a:p>
          <a:p>
            <a:pPr>
              <a:spcBef>
                <a:spcPts val="1200"/>
              </a:spcBef>
            </a:pPr>
            <a:r>
              <a:rPr lang="ru-RU" sz="2400" dirty="0">
                <a:latin typeface="Fugue" panose="02000503000000020003" pitchFamily="2" charset="0"/>
              </a:rPr>
              <a:t>При реализации такого масштабного </a:t>
            </a:r>
            <a:br>
              <a:rPr lang="ru-RU" sz="2400" dirty="0">
                <a:latin typeface="Fugue" panose="02000503000000020003" pitchFamily="2" charset="0"/>
              </a:rPr>
            </a:br>
            <a:r>
              <a:rPr lang="ru-RU" sz="2400" dirty="0">
                <a:latin typeface="Fugue" panose="02000503000000020003" pitchFamily="2" charset="0"/>
              </a:rPr>
              <a:t>и разностороннего проекта возможна нехватка квалифицированных кадров </a:t>
            </a:r>
            <a:br>
              <a:rPr lang="ru-RU" sz="2400" dirty="0">
                <a:latin typeface="Fugue" panose="02000503000000020003" pitchFamily="2" charset="0"/>
              </a:rPr>
            </a:br>
            <a:r>
              <a:rPr lang="ru-RU" sz="2400" dirty="0">
                <a:latin typeface="Fugue" panose="02000503000000020003" pitchFamily="2" charset="0"/>
              </a:rPr>
              <a:t>на разных этапах его реализации.</a:t>
            </a:r>
          </a:p>
        </p:txBody>
      </p:sp>
      <p:sp>
        <p:nvSpPr>
          <p:cNvPr id="6" name="object 30">
            <a:extLst>
              <a:ext uri="{FF2B5EF4-FFF2-40B4-BE49-F238E27FC236}">
                <a16:creationId xmlns:a16="http://schemas.microsoft.com/office/drawing/2014/main" id="{D6E70B3F-8631-C4F0-9645-9D207AA93404}"/>
              </a:ext>
            </a:extLst>
          </p:cNvPr>
          <p:cNvSpPr txBox="1">
            <a:spLocks/>
          </p:cNvSpPr>
          <p:nvPr/>
        </p:nvSpPr>
        <p:spPr>
          <a:xfrm>
            <a:off x="590550" y="469900"/>
            <a:ext cx="12649200" cy="643766"/>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РИСКИ РЕАЛИЗАЦИИ НОВОГО ГОРОДА </a:t>
            </a:r>
          </a:p>
        </p:txBody>
      </p:sp>
      <p:sp>
        <p:nvSpPr>
          <p:cNvPr id="9" name="Прямоугольник 8">
            <a:extLst>
              <a:ext uri="{FF2B5EF4-FFF2-40B4-BE49-F238E27FC236}">
                <a16:creationId xmlns:a16="http://schemas.microsoft.com/office/drawing/2014/main" id="{094149D7-8E8E-4AE3-BC64-1FA8F4AC9F1E}"/>
              </a:ext>
            </a:extLst>
          </p:cNvPr>
          <p:cNvSpPr/>
          <p:nvPr/>
        </p:nvSpPr>
        <p:spPr>
          <a:xfrm>
            <a:off x="11029950" y="2527300"/>
            <a:ext cx="7010400" cy="2523768"/>
          </a:xfrm>
          <a:prstGeom prst="rect">
            <a:avLst/>
          </a:prstGeom>
        </p:spPr>
        <p:txBody>
          <a:bodyPr wrap="square">
            <a:spAutoFit/>
          </a:bodyPr>
          <a:lstStyle/>
          <a:p>
            <a:pPr>
              <a:spcAft>
                <a:spcPts val="1200"/>
              </a:spcAft>
            </a:pPr>
            <a:r>
              <a:rPr lang="ru-RU" sz="2800" b="1" dirty="0">
                <a:latin typeface="Fugue" panose="02000503000000020003" pitchFamily="2" charset="0"/>
              </a:rPr>
              <a:t>Увеличение сроков/затрат на реализацию</a:t>
            </a:r>
          </a:p>
          <a:p>
            <a:r>
              <a:rPr lang="ru-RU" sz="2400" dirty="0">
                <a:latin typeface="Fugue" panose="02000503000000020003" pitchFamily="2" charset="0"/>
              </a:rPr>
              <a:t>Возможность превышения стоимости работ, затягивания сроков выполнения работ, поставок оборудования, недостижения качественных параметров, необходимых для достижения заложенных целей.</a:t>
            </a:r>
          </a:p>
        </p:txBody>
      </p:sp>
      <p:sp>
        <p:nvSpPr>
          <p:cNvPr id="12" name="Прямоугольник 11">
            <a:extLst>
              <a:ext uri="{FF2B5EF4-FFF2-40B4-BE49-F238E27FC236}">
                <a16:creationId xmlns:a16="http://schemas.microsoft.com/office/drawing/2014/main" id="{6B3D0C9C-B139-CE9B-D83D-4CF48DC3B576}"/>
              </a:ext>
            </a:extLst>
          </p:cNvPr>
          <p:cNvSpPr/>
          <p:nvPr/>
        </p:nvSpPr>
        <p:spPr>
          <a:xfrm>
            <a:off x="2647950" y="6413500"/>
            <a:ext cx="6477000" cy="2893100"/>
          </a:xfrm>
          <a:prstGeom prst="rect">
            <a:avLst/>
          </a:prstGeom>
        </p:spPr>
        <p:txBody>
          <a:bodyPr wrap="square">
            <a:spAutoFit/>
          </a:bodyPr>
          <a:lstStyle/>
          <a:p>
            <a:pPr>
              <a:spcAft>
                <a:spcPts val="1200"/>
              </a:spcAft>
            </a:pPr>
            <a:r>
              <a:rPr lang="ru-RU" sz="2800" b="1" dirty="0">
                <a:latin typeface="Fugue" panose="02000503000000020003" pitchFamily="2" charset="0"/>
              </a:rPr>
              <a:t>Отсутствие спроса/интереса </a:t>
            </a:r>
          </a:p>
          <a:p>
            <a:r>
              <a:rPr lang="ru-RU" sz="2400" dirty="0">
                <a:latin typeface="Fugue" panose="02000503000000020003" pitchFamily="2" charset="0"/>
              </a:rPr>
              <a:t>Возможность недостатка спроса на фоне нехватки платежеспособного спроса или интереса. Для реализации города должен быть очень мощный стартовый толчок, из-за которого там появится первое население (иначе в пустой город никто не приедет).</a:t>
            </a:r>
          </a:p>
        </p:txBody>
      </p:sp>
      <p:sp>
        <p:nvSpPr>
          <p:cNvPr id="13" name="Прямоугольник 12">
            <a:extLst>
              <a:ext uri="{FF2B5EF4-FFF2-40B4-BE49-F238E27FC236}">
                <a16:creationId xmlns:a16="http://schemas.microsoft.com/office/drawing/2014/main" id="{DD995998-F1A6-0669-7D9E-32580F5F282C}"/>
              </a:ext>
            </a:extLst>
          </p:cNvPr>
          <p:cNvSpPr/>
          <p:nvPr/>
        </p:nvSpPr>
        <p:spPr>
          <a:xfrm>
            <a:off x="11029950" y="6413500"/>
            <a:ext cx="6629400" cy="3323987"/>
          </a:xfrm>
          <a:prstGeom prst="rect">
            <a:avLst/>
          </a:prstGeom>
        </p:spPr>
        <p:txBody>
          <a:bodyPr wrap="square">
            <a:spAutoFit/>
          </a:bodyPr>
          <a:lstStyle/>
          <a:p>
            <a:pPr>
              <a:spcAft>
                <a:spcPts val="1200"/>
              </a:spcAft>
            </a:pPr>
            <a:r>
              <a:rPr lang="ru-RU" sz="2800" b="1" dirty="0">
                <a:latin typeface="Fugue" panose="02000503000000020003" pitchFamily="2" charset="0"/>
              </a:rPr>
              <a:t>Недостижение заданных параметров проекта </a:t>
            </a:r>
            <a:endParaRPr lang="ru-RU" sz="2400" b="1" dirty="0">
              <a:latin typeface="Fugue" panose="02000503000000020003" pitchFamily="2" charset="0"/>
            </a:endParaRPr>
          </a:p>
          <a:p>
            <a:r>
              <a:rPr lang="ru-RU" sz="2400" dirty="0">
                <a:latin typeface="Fugue" panose="02000503000000020003" pitchFamily="2" charset="0"/>
              </a:rPr>
              <a:t>После старта реализации существенный риск невыхода на заданные КПЭ по развитию </a:t>
            </a:r>
            <a:br>
              <a:rPr lang="ru-RU" sz="2400" dirty="0">
                <a:latin typeface="Fugue" panose="02000503000000020003" pitchFamily="2" charset="0"/>
              </a:rPr>
            </a:br>
            <a:r>
              <a:rPr lang="ru-RU" sz="2400" dirty="0">
                <a:latin typeface="Fugue" panose="02000503000000020003" pitchFamily="2" charset="0"/>
              </a:rPr>
              <a:t>и сворачивание проекта до стандартного </a:t>
            </a:r>
            <a:br>
              <a:rPr lang="ru-RU" sz="2400" dirty="0">
                <a:latin typeface="Fugue" panose="02000503000000020003" pitchFamily="2" charset="0"/>
              </a:rPr>
            </a:br>
            <a:r>
              <a:rPr lang="ru-RU" sz="2400" dirty="0">
                <a:latin typeface="Fugue" panose="02000503000000020003" pitchFamily="2" charset="0"/>
              </a:rPr>
              <a:t>(вместо города — пригород или район большого города). </a:t>
            </a:r>
          </a:p>
          <a:p>
            <a:endParaRPr lang="ru-RU" sz="2400" dirty="0">
              <a:latin typeface="Fugue" panose="02000503000000020003" pitchFamily="2" charset="0"/>
            </a:endParaRPr>
          </a:p>
        </p:txBody>
      </p:sp>
      <p:pic>
        <p:nvPicPr>
          <p:cNvPr id="15" name="Рисунок 14">
            <a:extLst>
              <a:ext uri="{FF2B5EF4-FFF2-40B4-BE49-F238E27FC236}">
                <a16:creationId xmlns:a16="http://schemas.microsoft.com/office/drawing/2014/main" id="{2C57DE57-A85F-A554-AB6F-0190AAA34B32}"/>
              </a:ext>
            </a:extLst>
          </p:cNvPr>
          <p:cNvPicPr>
            <a:picLocks noChangeAspect="1"/>
          </p:cNvPicPr>
          <p:nvPr/>
        </p:nvPicPr>
        <p:blipFill>
          <a:blip r:embed="rId2"/>
          <a:stretch>
            <a:fillRect/>
          </a:stretch>
        </p:blipFill>
        <p:spPr>
          <a:xfrm>
            <a:off x="895350" y="2451100"/>
            <a:ext cx="1666875" cy="2320918"/>
          </a:xfrm>
          <a:prstGeom prst="rect">
            <a:avLst/>
          </a:prstGeom>
        </p:spPr>
      </p:pic>
      <p:pic>
        <p:nvPicPr>
          <p:cNvPr id="17" name="Рисунок 16">
            <a:extLst>
              <a:ext uri="{FF2B5EF4-FFF2-40B4-BE49-F238E27FC236}">
                <a16:creationId xmlns:a16="http://schemas.microsoft.com/office/drawing/2014/main" id="{544FB1E3-A6C7-5C82-BC67-75F40CAA4427}"/>
              </a:ext>
            </a:extLst>
          </p:cNvPr>
          <p:cNvPicPr>
            <a:picLocks noChangeAspect="1"/>
          </p:cNvPicPr>
          <p:nvPr/>
        </p:nvPicPr>
        <p:blipFill>
          <a:blip r:embed="rId3"/>
          <a:stretch>
            <a:fillRect/>
          </a:stretch>
        </p:blipFill>
        <p:spPr>
          <a:xfrm>
            <a:off x="9810750" y="2603500"/>
            <a:ext cx="955640" cy="981075"/>
          </a:xfrm>
          <a:prstGeom prst="rect">
            <a:avLst/>
          </a:prstGeom>
        </p:spPr>
      </p:pic>
      <p:pic>
        <p:nvPicPr>
          <p:cNvPr id="21" name="Рисунок 20">
            <a:extLst>
              <a:ext uri="{FF2B5EF4-FFF2-40B4-BE49-F238E27FC236}">
                <a16:creationId xmlns:a16="http://schemas.microsoft.com/office/drawing/2014/main" id="{C10ED8A5-6F36-6641-3822-BC67C47C1579}"/>
              </a:ext>
            </a:extLst>
          </p:cNvPr>
          <p:cNvPicPr>
            <a:picLocks noChangeAspect="1"/>
          </p:cNvPicPr>
          <p:nvPr/>
        </p:nvPicPr>
        <p:blipFill>
          <a:blip r:embed="rId4"/>
          <a:stretch>
            <a:fillRect/>
          </a:stretch>
        </p:blipFill>
        <p:spPr>
          <a:xfrm>
            <a:off x="9886950" y="6261100"/>
            <a:ext cx="917500" cy="1219200"/>
          </a:xfrm>
          <a:prstGeom prst="rect">
            <a:avLst/>
          </a:prstGeom>
        </p:spPr>
      </p:pic>
      <p:pic>
        <p:nvPicPr>
          <p:cNvPr id="23" name="Рисунок 22">
            <a:extLst>
              <a:ext uri="{FF2B5EF4-FFF2-40B4-BE49-F238E27FC236}">
                <a16:creationId xmlns:a16="http://schemas.microsoft.com/office/drawing/2014/main" id="{F2F0915D-D84C-1823-6E77-3A7D4C52CF62}"/>
              </a:ext>
            </a:extLst>
          </p:cNvPr>
          <p:cNvPicPr>
            <a:picLocks noChangeAspect="1"/>
          </p:cNvPicPr>
          <p:nvPr/>
        </p:nvPicPr>
        <p:blipFill>
          <a:blip r:embed="rId5"/>
          <a:stretch>
            <a:fillRect/>
          </a:stretch>
        </p:blipFill>
        <p:spPr>
          <a:xfrm>
            <a:off x="1217936" y="6489701"/>
            <a:ext cx="1296663" cy="1524000"/>
          </a:xfrm>
          <a:prstGeom prst="rect">
            <a:avLst/>
          </a:prstGeom>
        </p:spPr>
      </p:pic>
    </p:spTree>
    <p:extLst>
      <p:ext uri="{BB962C8B-B14F-4D97-AF65-F5344CB8AC3E}">
        <p14:creationId xmlns:p14="http://schemas.microsoft.com/office/powerpoint/2010/main" val="390009472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7A59E-7617-9CD5-8DBD-0FBA2D0F4BC3}"/>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B4623009-2F10-98FA-59B9-0DFD21535F89}"/>
              </a:ext>
            </a:extLst>
          </p:cNvPr>
          <p:cNvPicPr>
            <a:picLocks noChangeAspect="1"/>
          </p:cNvPicPr>
          <p:nvPr/>
        </p:nvPicPr>
        <p:blipFill>
          <a:blip r:embed="rId2">
            <a:biLevel thresh="75000"/>
          </a:blip>
          <a:stretch>
            <a:fillRect/>
          </a:stretch>
        </p:blipFill>
        <p:spPr>
          <a:xfrm>
            <a:off x="2266950" y="3321434"/>
            <a:ext cx="1828800" cy="1882391"/>
          </a:xfrm>
          <a:prstGeom prst="rect">
            <a:avLst/>
          </a:prstGeom>
        </p:spPr>
      </p:pic>
      <p:pic>
        <p:nvPicPr>
          <p:cNvPr id="10" name="Рисунок 9">
            <a:extLst>
              <a:ext uri="{FF2B5EF4-FFF2-40B4-BE49-F238E27FC236}">
                <a16:creationId xmlns:a16="http://schemas.microsoft.com/office/drawing/2014/main" id="{3AE39779-9C6A-9EB8-2E81-A76794C34E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3000"/>
                    </a14:imgEffect>
                  </a14:imgLayer>
                </a14:imgProps>
              </a:ext>
            </a:extLst>
          </a:blip>
          <a:stretch>
            <a:fillRect/>
          </a:stretch>
        </p:blipFill>
        <p:spPr>
          <a:xfrm>
            <a:off x="14011342" y="3254785"/>
            <a:ext cx="1809616" cy="2006164"/>
          </a:xfrm>
          <a:prstGeom prst="rect">
            <a:avLst/>
          </a:prstGeom>
        </p:spPr>
      </p:pic>
      <p:pic>
        <p:nvPicPr>
          <p:cNvPr id="14" name="Рисунок 13">
            <a:extLst>
              <a:ext uri="{FF2B5EF4-FFF2-40B4-BE49-F238E27FC236}">
                <a16:creationId xmlns:a16="http://schemas.microsoft.com/office/drawing/2014/main" id="{C4B73087-B6D3-841A-9888-A15B93E2335B}"/>
              </a:ext>
            </a:extLst>
          </p:cNvPr>
          <p:cNvPicPr>
            <a:picLocks noChangeAspect="1"/>
          </p:cNvPicPr>
          <p:nvPr/>
        </p:nvPicPr>
        <p:blipFill>
          <a:blip r:embed="rId5"/>
          <a:stretch>
            <a:fillRect/>
          </a:stretch>
        </p:blipFill>
        <p:spPr>
          <a:xfrm>
            <a:off x="7829550" y="3441700"/>
            <a:ext cx="1946772" cy="1704975"/>
          </a:xfrm>
          <a:prstGeom prst="rect">
            <a:avLst/>
          </a:prstGeom>
        </p:spPr>
      </p:pic>
      <p:sp>
        <p:nvSpPr>
          <p:cNvPr id="5" name="Прямоугольник 4">
            <a:extLst>
              <a:ext uri="{FF2B5EF4-FFF2-40B4-BE49-F238E27FC236}">
                <a16:creationId xmlns:a16="http://schemas.microsoft.com/office/drawing/2014/main" id="{4A8F96C1-EA7B-0E59-B69C-4C4A0EB865C1}"/>
              </a:ext>
            </a:extLst>
          </p:cNvPr>
          <p:cNvSpPr/>
          <p:nvPr/>
        </p:nvSpPr>
        <p:spPr>
          <a:xfrm>
            <a:off x="1885950" y="5194300"/>
            <a:ext cx="2590800" cy="1323439"/>
          </a:xfrm>
          <a:prstGeom prst="rect">
            <a:avLst/>
          </a:prstGeom>
        </p:spPr>
        <p:txBody>
          <a:bodyPr wrap="square">
            <a:spAutoFit/>
          </a:bodyPr>
          <a:lstStyle/>
          <a:p>
            <a:pPr algn="ctr">
              <a:spcBef>
                <a:spcPts val="1200"/>
              </a:spcBef>
            </a:pPr>
            <a:r>
              <a:rPr lang="ru-RU" sz="8000" dirty="0">
                <a:latin typeface="Fugue" panose="02000503000000020003" pitchFamily="2" charset="0"/>
              </a:rPr>
              <a:t>да</a:t>
            </a:r>
          </a:p>
        </p:txBody>
      </p:sp>
      <p:sp>
        <p:nvSpPr>
          <p:cNvPr id="6" name="object 30">
            <a:extLst>
              <a:ext uri="{FF2B5EF4-FFF2-40B4-BE49-F238E27FC236}">
                <a16:creationId xmlns:a16="http://schemas.microsoft.com/office/drawing/2014/main" id="{6189CDD4-3640-2564-6B78-E7ACEA2A8B49}"/>
              </a:ext>
            </a:extLst>
          </p:cNvPr>
          <p:cNvSpPr txBox="1">
            <a:spLocks/>
          </p:cNvSpPr>
          <p:nvPr/>
        </p:nvSpPr>
        <p:spPr>
          <a:xfrm>
            <a:off x="590550" y="469900"/>
            <a:ext cx="15392400" cy="643766"/>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ОТВЕЧАЮТ ЛИ НА ВЫЗОВЫ БУДУЩЕГО НОВЫЕ ГОРОДА?</a:t>
            </a:r>
          </a:p>
        </p:txBody>
      </p:sp>
      <p:sp>
        <p:nvSpPr>
          <p:cNvPr id="2" name="Прямоугольник 1">
            <a:extLst>
              <a:ext uri="{FF2B5EF4-FFF2-40B4-BE49-F238E27FC236}">
                <a16:creationId xmlns:a16="http://schemas.microsoft.com/office/drawing/2014/main" id="{1B470AA9-B176-B859-E950-6D1039435DEE}"/>
              </a:ext>
            </a:extLst>
          </p:cNvPr>
          <p:cNvSpPr/>
          <p:nvPr/>
        </p:nvSpPr>
        <p:spPr>
          <a:xfrm>
            <a:off x="6534150" y="5194300"/>
            <a:ext cx="4648200" cy="1323439"/>
          </a:xfrm>
          <a:prstGeom prst="rect">
            <a:avLst/>
          </a:prstGeom>
        </p:spPr>
        <p:txBody>
          <a:bodyPr wrap="square">
            <a:spAutoFit/>
          </a:bodyPr>
          <a:lstStyle/>
          <a:p>
            <a:pPr algn="ctr">
              <a:spcBef>
                <a:spcPts val="1200"/>
              </a:spcBef>
            </a:pPr>
            <a:r>
              <a:rPr lang="ru-RU" sz="8000" dirty="0">
                <a:latin typeface="Fugue" panose="02000503000000020003" pitchFamily="2" charset="0"/>
              </a:rPr>
              <a:t>частично </a:t>
            </a:r>
          </a:p>
        </p:txBody>
      </p:sp>
      <p:sp>
        <p:nvSpPr>
          <p:cNvPr id="3" name="Прямоугольник 2">
            <a:extLst>
              <a:ext uri="{FF2B5EF4-FFF2-40B4-BE49-F238E27FC236}">
                <a16:creationId xmlns:a16="http://schemas.microsoft.com/office/drawing/2014/main" id="{0FF1D61F-D716-A06C-7B5D-151A512D5542}"/>
              </a:ext>
            </a:extLst>
          </p:cNvPr>
          <p:cNvSpPr/>
          <p:nvPr/>
        </p:nvSpPr>
        <p:spPr>
          <a:xfrm>
            <a:off x="13354050" y="5194300"/>
            <a:ext cx="3124200" cy="1323439"/>
          </a:xfrm>
          <a:prstGeom prst="rect">
            <a:avLst/>
          </a:prstGeom>
        </p:spPr>
        <p:txBody>
          <a:bodyPr wrap="square">
            <a:spAutoFit/>
          </a:bodyPr>
          <a:lstStyle/>
          <a:p>
            <a:pPr algn="ctr">
              <a:spcBef>
                <a:spcPts val="1200"/>
              </a:spcBef>
            </a:pPr>
            <a:r>
              <a:rPr lang="ru-RU" sz="8000" dirty="0">
                <a:solidFill>
                  <a:srgbClr val="F04C5C"/>
                </a:solidFill>
                <a:latin typeface="Fugue" panose="02000503000000020003" pitchFamily="2" charset="0"/>
              </a:rPr>
              <a:t>нет</a:t>
            </a:r>
          </a:p>
        </p:txBody>
      </p:sp>
    </p:spTree>
    <p:extLst>
      <p:ext uri="{BB962C8B-B14F-4D97-AF65-F5344CB8AC3E}">
        <p14:creationId xmlns:p14="http://schemas.microsoft.com/office/powerpoint/2010/main" val="192626425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7C675-3D8E-7E71-0021-63EF18303BC5}"/>
            </a:ext>
          </a:extLst>
        </p:cNvPr>
        <p:cNvGrpSpPr/>
        <p:nvPr/>
      </p:nvGrpSpPr>
      <p:grpSpPr>
        <a:xfrm>
          <a:off x="0" y="0"/>
          <a:ext cx="0" cy="0"/>
          <a:chOff x="0" y="0"/>
          <a:chExt cx="0" cy="0"/>
        </a:xfrm>
      </p:grpSpPr>
      <p:sp>
        <p:nvSpPr>
          <p:cNvPr id="6" name="object 30">
            <a:extLst>
              <a:ext uri="{FF2B5EF4-FFF2-40B4-BE49-F238E27FC236}">
                <a16:creationId xmlns:a16="http://schemas.microsoft.com/office/drawing/2014/main" id="{77FA17B5-5496-62DC-B040-A3FF75763A52}"/>
              </a:ext>
            </a:extLst>
          </p:cNvPr>
          <p:cNvSpPr txBox="1">
            <a:spLocks/>
          </p:cNvSpPr>
          <p:nvPr/>
        </p:nvSpPr>
        <p:spPr>
          <a:xfrm>
            <a:off x="590550" y="469900"/>
            <a:ext cx="15392400" cy="643766"/>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А ЧТО ДЕЛАТЬ? </a:t>
            </a:r>
          </a:p>
        </p:txBody>
      </p:sp>
      <p:sp>
        <p:nvSpPr>
          <p:cNvPr id="2" name="Прямоугольник 1">
            <a:extLst>
              <a:ext uri="{FF2B5EF4-FFF2-40B4-BE49-F238E27FC236}">
                <a16:creationId xmlns:a16="http://schemas.microsoft.com/office/drawing/2014/main" id="{D047D134-8587-3A87-D706-5F459D2B6F50}"/>
              </a:ext>
            </a:extLst>
          </p:cNvPr>
          <p:cNvSpPr/>
          <p:nvPr/>
        </p:nvSpPr>
        <p:spPr>
          <a:xfrm>
            <a:off x="1692519" y="5921130"/>
            <a:ext cx="4648200" cy="707886"/>
          </a:xfrm>
          <a:prstGeom prst="rect">
            <a:avLst/>
          </a:prstGeom>
        </p:spPr>
        <p:txBody>
          <a:bodyPr wrap="square">
            <a:spAutoFit/>
          </a:bodyPr>
          <a:lstStyle/>
          <a:p>
            <a:pPr algn="ctr">
              <a:spcBef>
                <a:spcPts val="1200"/>
              </a:spcBef>
            </a:pPr>
            <a:r>
              <a:rPr lang="ru-RU" sz="4000" dirty="0">
                <a:latin typeface="Fugue" panose="02000503000000020003" pitchFamily="2" charset="0"/>
              </a:rPr>
              <a:t>Приспособление</a:t>
            </a:r>
          </a:p>
        </p:txBody>
      </p:sp>
      <p:sp>
        <p:nvSpPr>
          <p:cNvPr id="4" name="Прямоугольник 3">
            <a:extLst>
              <a:ext uri="{FF2B5EF4-FFF2-40B4-BE49-F238E27FC236}">
                <a16:creationId xmlns:a16="http://schemas.microsoft.com/office/drawing/2014/main" id="{1687E868-1F9A-D730-5BE2-87A8F0B82287}"/>
              </a:ext>
            </a:extLst>
          </p:cNvPr>
          <p:cNvSpPr/>
          <p:nvPr/>
        </p:nvSpPr>
        <p:spPr>
          <a:xfrm>
            <a:off x="4588119" y="3517900"/>
            <a:ext cx="9525000" cy="707886"/>
          </a:xfrm>
          <a:prstGeom prst="rect">
            <a:avLst/>
          </a:prstGeom>
        </p:spPr>
        <p:txBody>
          <a:bodyPr wrap="square">
            <a:spAutoFit/>
          </a:bodyPr>
          <a:lstStyle/>
          <a:p>
            <a:pPr algn="ctr">
              <a:spcBef>
                <a:spcPts val="1200"/>
              </a:spcBef>
            </a:pPr>
            <a:r>
              <a:rPr lang="ru-RU" sz="4000" dirty="0">
                <a:latin typeface="Fugue" panose="02000503000000020003" pitchFamily="2" charset="0"/>
              </a:rPr>
              <a:t>Работа с существующими городами</a:t>
            </a:r>
          </a:p>
        </p:txBody>
      </p:sp>
      <p:sp>
        <p:nvSpPr>
          <p:cNvPr id="8" name="Прямоугольник 7">
            <a:extLst>
              <a:ext uri="{FF2B5EF4-FFF2-40B4-BE49-F238E27FC236}">
                <a16:creationId xmlns:a16="http://schemas.microsoft.com/office/drawing/2014/main" id="{D010A9FB-1882-EA9C-7D65-C5789FB1B32B}"/>
              </a:ext>
            </a:extLst>
          </p:cNvPr>
          <p:cNvSpPr/>
          <p:nvPr/>
        </p:nvSpPr>
        <p:spPr>
          <a:xfrm>
            <a:off x="7255119" y="5921130"/>
            <a:ext cx="4648200" cy="707886"/>
          </a:xfrm>
          <a:prstGeom prst="rect">
            <a:avLst/>
          </a:prstGeom>
        </p:spPr>
        <p:txBody>
          <a:bodyPr wrap="square">
            <a:spAutoFit/>
          </a:bodyPr>
          <a:lstStyle/>
          <a:p>
            <a:pPr algn="ctr">
              <a:spcBef>
                <a:spcPts val="1200"/>
              </a:spcBef>
            </a:pPr>
            <a:r>
              <a:rPr lang="ru-RU" sz="4000" dirty="0">
                <a:latin typeface="Fugue" panose="02000503000000020003" pitchFamily="2" charset="0"/>
              </a:rPr>
              <a:t>Эволюция</a:t>
            </a:r>
          </a:p>
        </p:txBody>
      </p:sp>
      <p:sp>
        <p:nvSpPr>
          <p:cNvPr id="9" name="Прямоугольник 8">
            <a:extLst>
              <a:ext uri="{FF2B5EF4-FFF2-40B4-BE49-F238E27FC236}">
                <a16:creationId xmlns:a16="http://schemas.microsoft.com/office/drawing/2014/main" id="{67CAF33A-894C-EB20-328F-E5519BD48E5C}"/>
              </a:ext>
            </a:extLst>
          </p:cNvPr>
          <p:cNvSpPr/>
          <p:nvPr/>
        </p:nvSpPr>
        <p:spPr>
          <a:xfrm>
            <a:off x="12893919" y="5921130"/>
            <a:ext cx="4648200" cy="707886"/>
          </a:xfrm>
          <a:prstGeom prst="rect">
            <a:avLst/>
          </a:prstGeom>
        </p:spPr>
        <p:txBody>
          <a:bodyPr wrap="square">
            <a:spAutoFit/>
          </a:bodyPr>
          <a:lstStyle/>
          <a:p>
            <a:pPr algn="ctr">
              <a:spcBef>
                <a:spcPts val="1200"/>
              </a:spcBef>
            </a:pPr>
            <a:r>
              <a:rPr lang="ru-RU" sz="4000" dirty="0">
                <a:latin typeface="Fugue" panose="02000503000000020003" pitchFamily="2" charset="0"/>
              </a:rPr>
              <a:t>Адаптация</a:t>
            </a:r>
          </a:p>
        </p:txBody>
      </p:sp>
      <p:pic>
        <p:nvPicPr>
          <p:cNvPr id="11" name="Рисунок 10">
            <a:extLst>
              <a:ext uri="{FF2B5EF4-FFF2-40B4-BE49-F238E27FC236}">
                <a16:creationId xmlns:a16="http://schemas.microsoft.com/office/drawing/2014/main" id="{91F880CF-CBC2-F044-AB43-5EDD501FC5AE}"/>
              </a:ext>
            </a:extLst>
          </p:cNvPr>
          <p:cNvPicPr>
            <a:picLocks noChangeAspect="1"/>
          </p:cNvPicPr>
          <p:nvPr/>
        </p:nvPicPr>
        <p:blipFill>
          <a:blip r:embed="rId2">
            <a:biLevel thresh="75000"/>
          </a:blip>
          <a:stretch>
            <a:fillRect/>
          </a:stretch>
        </p:blipFill>
        <p:spPr>
          <a:xfrm>
            <a:off x="8708780" y="1844780"/>
            <a:ext cx="1466850" cy="1509834"/>
          </a:xfrm>
          <a:prstGeom prst="rect">
            <a:avLst/>
          </a:prstGeom>
        </p:spPr>
      </p:pic>
      <p:cxnSp>
        <p:nvCxnSpPr>
          <p:cNvPr id="13" name="Прямая соединительная линия 12">
            <a:extLst>
              <a:ext uri="{FF2B5EF4-FFF2-40B4-BE49-F238E27FC236}">
                <a16:creationId xmlns:a16="http://schemas.microsoft.com/office/drawing/2014/main" id="{81F60802-3DBB-B7C6-3DBC-6A25CEC81912}"/>
              </a:ext>
            </a:extLst>
          </p:cNvPr>
          <p:cNvCxnSpPr/>
          <p:nvPr/>
        </p:nvCxnSpPr>
        <p:spPr>
          <a:xfrm>
            <a:off x="3826119" y="4789854"/>
            <a:ext cx="1135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Стрелка: вниз 14">
            <a:extLst>
              <a:ext uri="{FF2B5EF4-FFF2-40B4-BE49-F238E27FC236}">
                <a16:creationId xmlns:a16="http://schemas.microsoft.com/office/drawing/2014/main" id="{3666C0CA-4A7B-BB68-1BEB-A3A23FE12662}"/>
              </a:ext>
            </a:extLst>
          </p:cNvPr>
          <p:cNvSpPr/>
          <p:nvPr/>
        </p:nvSpPr>
        <p:spPr>
          <a:xfrm>
            <a:off x="3422259" y="4789854"/>
            <a:ext cx="838200" cy="914400"/>
          </a:xfrm>
          <a:prstGeom prst="downArrow">
            <a:avLst>
              <a:gd name="adj1" fmla="val 4091"/>
              <a:gd name="adj2"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низ 15">
            <a:extLst>
              <a:ext uri="{FF2B5EF4-FFF2-40B4-BE49-F238E27FC236}">
                <a16:creationId xmlns:a16="http://schemas.microsoft.com/office/drawing/2014/main" id="{D1E1849C-6F8E-CA96-ADEA-E2BD463DD83A}"/>
              </a:ext>
            </a:extLst>
          </p:cNvPr>
          <p:cNvSpPr/>
          <p:nvPr/>
        </p:nvSpPr>
        <p:spPr>
          <a:xfrm>
            <a:off x="9091539" y="4789854"/>
            <a:ext cx="838200" cy="914400"/>
          </a:xfrm>
          <a:prstGeom prst="downArrow">
            <a:avLst>
              <a:gd name="adj1" fmla="val 4091"/>
              <a:gd name="adj2"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низ 16">
            <a:extLst>
              <a:ext uri="{FF2B5EF4-FFF2-40B4-BE49-F238E27FC236}">
                <a16:creationId xmlns:a16="http://schemas.microsoft.com/office/drawing/2014/main" id="{39F0CDD6-7D63-4C78-28B5-373B38CEB941}"/>
              </a:ext>
            </a:extLst>
          </p:cNvPr>
          <p:cNvSpPr/>
          <p:nvPr/>
        </p:nvSpPr>
        <p:spPr>
          <a:xfrm>
            <a:off x="14760819" y="4789854"/>
            <a:ext cx="838200" cy="914400"/>
          </a:xfrm>
          <a:prstGeom prst="downArrow">
            <a:avLst>
              <a:gd name="adj1" fmla="val 4091"/>
              <a:gd name="adj2"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22">
            <a:extLst>
              <a:ext uri="{FF2B5EF4-FFF2-40B4-BE49-F238E27FC236}">
                <a16:creationId xmlns:a16="http://schemas.microsoft.com/office/drawing/2014/main" id="{9144802D-A7B8-1262-E9E9-4C3FC4C25675}"/>
              </a:ext>
            </a:extLst>
          </p:cNvPr>
          <p:cNvPicPr>
            <a:picLocks noChangeAspect="1"/>
          </p:cNvPicPr>
          <p:nvPr/>
        </p:nvPicPr>
        <p:blipFill>
          <a:blip r:embed="rId3"/>
          <a:stretch>
            <a:fillRect/>
          </a:stretch>
        </p:blipFill>
        <p:spPr>
          <a:xfrm>
            <a:off x="14512332" y="6836026"/>
            <a:ext cx="1701522" cy="1638503"/>
          </a:xfrm>
          <a:prstGeom prst="rect">
            <a:avLst/>
          </a:prstGeom>
        </p:spPr>
      </p:pic>
      <p:pic>
        <p:nvPicPr>
          <p:cNvPr id="25" name="Рисунок 24">
            <a:extLst>
              <a:ext uri="{FF2B5EF4-FFF2-40B4-BE49-F238E27FC236}">
                <a16:creationId xmlns:a16="http://schemas.microsoft.com/office/drawing/2014/main" id="{C8C1DF71-0D90-3932-3DFA-AE71D7C5B496}"/>
              </a:ext>
            </a:extLst>
          </p:cNvPr>
          <p:cNvPicPr>
            <a:picLocks noChangeAspect="1"/>
          </p:cNvPicPr>
          <p:nvPr/>
        </p:nvPicPr>
        <p:blipFill>
          <a:blip r:embed="rId4"/>
          <a:stretch>
            <a:fillRect/>
          </a:stretch>
        </p:blipFill>
        <p:spPr>
          <a:xfrm>
            <a:off x="8694755" y="7235430"/>
            <a:ext cx="1905000" cy="1241461"/>
          </a:xfrm>
          <a:prstGeom prst="rect">
            <a:avLst/>
          </a:prstGeom>
        </p:spPr>
      </p:pic>
      <p:pic>
        <p:nvPicPr>
          <p:cNvPr id="27" name="Рисунок 26">
            <a:extLst>
              <a:ext uri="{FF2B5EF4-FFF2-40B4-BE49-F238E27FC236}">
                <a16:creationId xmlns:a16="http://schemas.microsoft.com/office/drawing/2014/main" id="{1DF8F8AA-37ED-3C50-0D5F-F883FDA22802}"/>
              </a:ext>
            </a:extLst>
          </p:cNvPr>
          <p:cNvPicPr>
            <a:picLocks noChangeAspect="1"/>
          </p:cNvPicPr>
          <p:nvPr/>
        </p:nvPicPr>
        <p:blipFill>
          <a:blip r:embed="rId5"/>
          <a:stretch>
            <a:fillRect/>
          </a:stretch>
        </p:blipFill>
        <p:spPr>
          <a:xfrm>
            <a:off x="3083169" y="6868740"/>
            <a:ext cx="1736271" cy="1773610"/>
          </a:xfrm>
          <a:prstGeom prst="rect">
            <a:avLst/>
          </a:prstGeom>
        </p:spPr>
      </p:pic>
    </p:spTree>
    <p:extLst>
      <p:ext uri="{BB962C8B-B14F-4D97-AF65-F5344CB8AC3E}">
        <p14:creationId xmlns:p14="http://schemas.microsoft.com/office/powerpoint/2010/main" val="24093929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FF7-80AB-4660-B5B0-2CCA90DF14A0}"/>
            </a:ext>
          </a:extLst>
        </p:cNvPr>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 y="0"/>
            <a:ext cx="19010489" cy="10693400"/>
          </a:xfrm>
          <a:prstGeom prst="rect">
            <a:avLst/>
          </a:prstGeom>
        </p:spPr>
      </p:pic>
      <p:sp>
        <p:nvSpPr>
          <p:cNvPr id="6" name="Прямоугольник 5"/>
          <p:cNvSpPr/>
          <p:nvPr/>
        </p:nvSpPr>
        <p:spPr>
          <a:xfrm>
            <a:off x="3568700" y="4209143"/>
            <a:ext cx="11874498" cy="2503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2">
            <a:extLst>
              <a:ext uri="{FF2B5EF4-FFF2-40B4-BE49-F238E27FC236}">
                <a16:creationId xmlns:a16="http://schemas.microsoft.com/office/drawing/2014/main" id="{BEC5DE94-4055-6F21-A00C-85FFA90CC2C5}"/>
              </a:ext>
            </a:extLst>
          </p:cNvPr>
          <p:cNvSpPr txBox="1">
            <a:spLocks/>
          </p:cNvSpPr>
          <p:nvPr/>
        </p:nvSpPr>
        <p:spPr>
          <a:xfrm>
            <a:off x="2285996" y="4792823"/>
            <a:ext cx="14439904" cy="1335750"/>
          </a:xfrm>
          <a:prstGeom prst="rect">
            <a:avLst/>
          </a:prstGeom>
        </p:spPr>
        <p:txBody>
          <a:bodyPr wrap="square" lIns="0" tIns="0" rIns="0" bIns="0" anchor="ctr">
            <a:spAutoFit/>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80000"/>
              </a:lnSpc>
              <a:spcAft>
                <a:spcPts val="1200"/>
              </a:spcAft>
            </a:pPr>
            <a:r>
              <a:rPr lang="ru-RU" sz="4800" dirty="0">
                <a:solidFill>
                  <a:schemeClr val="bg1"/>
                </a:solidFill>
                <a:latin typeface="Fugue" panose="02000503000000020003" pitchFamily="2" charset="0"/>
              </a:rPr>
              <a:t>Как думали </a:t>
            </a:r>
            <a:r>
              <a:rPr lang="ru-RU" sz="4800" dirty="0" smtClean="0">
                <a:solidFill>
                  <a:schemeClr val="bg1"/>
                </a:solidFill>
                <a:latin typeface="Fugue" panose="02000503000000020003" pitchFamily="2" charset="0"/>
              </a:rPr>
              <a:t>о новых городах будущего</a:t>
            </a:r>
          </a:p>
          <a:p>
            <a:pPr algn="ctr">
              <a:lnSpc>
                <a:spcPct val="80000"/>
              </a:lnSpc>
              <a:spcAft>
                <a:spcPts val="1200"/>
              </a:spcAft>
            </a:pPr>
            <a:r>
              <a:rPr lang="ru-RU" sz="4800" dirty="0" smtClean="0">
                <a:solidFill>
                  <a:schemeClr val="bg1"/>
                </a:solidFill>
                <a:latin typeface="Fugue" panose="02000503000000020003" pitchFamily="2" charset="0"/>
              </a:rPr>
              <a:t>великие градостроители прошлого</a:t>
            </a:r>
            <a:r>
              <a:rPr lang="ru-RU" sz="4800" dirty="0">
                <a:solidFill>
                  <a:schemeClr val="bg1"/>
                </a:solidFill>
                <a:latin typeface="Fugue" panose="02000503000000020003" pitchFamily="2" charset="0"/>
              </a:rPr>
              <a:t>? </a:t>
            </a:r>
          </a:p>
        </p:txBody>
      </p:sp>
      <p:sp>
        <p:nvSpPr>
          <p:cNvPr id="8" name="TextBox 7">
            <a:extLst>
              <a:ext uri="{FF2B5EF4-FFF2-40B4-BE49-F238E27FC236}">
                <a16:creationId xmlns:a16="http://schemas.microsoft.com/office/drawing/2014/main" id="{87070A8B-9F37-5297-3C05-3D427849148D}"/>
              </a:ext>
            </a:extLst>
          </p:cNvPr>
          <p:cNvSpPr txBox="1"/>
          <p:nvPr/>
        </p:nvSpPr>
        <p:spPr>
          <a:xfrm>
            <a:off x="17735550" y="9690100"/>
            <a:ext cx="914400" cy="723275"/>
          </a:xfrm>
          <a:prstGeom prst="rect">
            <a:avLst/>
          </a:prstGeom>
          <a:noFill/>
        </p:spPr>
        <p:txBody>
          <a:bodyPr wrap="square" rtlCol="0">
            <a:spAutoFit/>
          </a:bodyPr>
          <a:lstStyle/>
          <a:p>
            <a:pPr algn="r"/>
            <a:fld id="{2CBE3D38-D97C-48E9-B243-0F9A5D71C397}" type="slidenum">
              <a:rPr lang="ru-RU" sz="4100" spc="-10">
                <a:solidFill>
                  <a:schemeClr val="tx1"/>
                </a:solidFill>
                <a:latin typeface="Fugue" panose="02000503000000020003" pitchFamily="2" charset="0"/>
                <a:ea typeface="+mj-ea"/>
              </a:rPr>
              <a:pPr algn="r"/>
              <a:t>4</a:t>
            </a:fld>
            <a:endParaRPr lang="ru-RU" sz="4100" spc="-10" dirty="0">
              <a:solidFill>
                <a:schemeClr val="tx1"/>
              </a:solidFill>
              <a:latin typeface="Fugue" panose="02000503000000020003" pitchFamily="2" charset="0"/>
              <a:ea typeface="+mj-ea"/>
            </a:endParaRPr>
          </a:p>
        </p:txBody>
      </p:sp>
    </p:spTree>
    <p:extLst>
      <p:ext uri="{BB962C8B-B14F-4D97-AF65-F5344CB8AC3E}">
        <p14:creationId xmlns:p14="http://schemas.microsoft.com/office/powerpoint/2010/main" val="284957085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Текст 32">
            <a:extLst>
              <a:ext uri="{FF2B5EF4-FFF2-40B4-BE49-F238E27FC236}">
                <a16:creationId xmlns:a16="http://schemas.microsoft.com/office/drawing/2014/main" id="{23E13DE1-BEF9-863D-627B-4704FF6B2A58}"/>
              </a:ext>
            </a:extLst>
          </p:cNvPr>
          <p:cNvSpPr txBox="1">
            <a:spLocks/>
          </p:cNvSpPr>
          <p:nvPr/>
        </p:nvSpPr>
        <p:spPr>
          <a:xfrm>
            <a:off x="666750" y="4584700"/>
            <a:ext cx="6743700" cy="2245783"/>
          </a:xfrm>
          <a:prstGeom prst="rect">
            <a:avLst/>
          </a:prstGeom>
        </p:spPr>
        <p:txBody>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ru-RU" dirty="0">
                <a:latin typeface="Fugue" panose="02000503000000020003" pitchFamily="2" charset="0"/>
              </a:rPr>
              <a:t>Структура древнеримского военного лагеря </a:t>
            </a:r>
            <a:r>
              <a:rPr lang="ru-RU" dirty="0" err="1">
                <a:latin typeface="Fugue" panose="02000503000000020003" pitchFamily="2" charset="0"/>
              </a:rPr>
              <a:t>Каструм</a:t>
            </a:r>
            <a:r>
              <a:rPr lang="ru-RU" dirty="0">
                <a:latin typeface="Fugue" panose="02000503000000020003" pitchFamily="2" charset="0"/>
              </a:rPr>
              <a:t>:</a:t>
            </a:r>
          </a:p>
          <a:p>
            <a:pPr marL="342900" indent="-342900">
              <a:buFont typeface="Arial" panose="020B0604020202020204" pitchFamily="34" charset="0"/>
              <a:buChar char="•"/>
            </a:pPr>
            <a:r>
              <a:rPr lang="ru-RU" dirty="0">
                <a:latin typeface="Fugue" panose="02000503000000020003" pitchFamily="2" charset="0"/>
              </a:rPr>
              <a:t>центр — </a:t>
            </a:r>
            <a:r>
              <a:rPr lang="ru-RU" dirty="0" err="1">
                <a:latin typeface="Fugue" panose="02000503000000020003" pitchFamily="2" charset="0"/>
              </a:rPr>
              <a:t>Principia</a:t>
            </a:r>
            <a:r>
              <a:rPr lang="ru-RU" dirty="0">
                <a:latin typeface="Fugue" panose="02000503000000020003" pitchFamily="2" charset="0"/>
              </a:rPr>
              <a:t>; Форум</a:t>
            </a:r>
          </a:p>
          <a:p>
            <a:pPr marL="342900" indent="-342900">
              <a:buFont typeface="Arial" panose="020B0604020202020204" pitchFamily="34" charset="0"/>
              <a:buChar char="•"/>
            </a:pPr>
            <a:r>
              <a:rPr lang="ru-RU" dirty="0">
                <a:latin typeface="Fugue" panose="02000503000000020003" pitchFamily="2" charset="0"/>
              </a:rPr>
              <a:t>ось север — юг: </a:t>
            </a:r>
            <a:r>
              <a:rPr lang="ru-RU" dirty="0" err="1">
                <a:latin typeface="Fugue" panose="02000503000000020003" pitchFamily="2" charset="0"/>
              </a:rPr>
              <a:t>Via</a:t>
            </a:r>
            <a:r>
              <a:rPr lang="ru-RU" dirty="0">
                <a:latin typeface="Fugue" panose="02000503000000020003" pitchFamily="2" charset="0"/>
              </a:rPr>
              <a:t> </a:t>
            </a:r>
            <a:r>
              <a:rPr lang="ru-RU" dirty="0" err="1">
                <a:latin typeface="Fugue" panose="02000503000000020003" pitchFamily="2" charset="0"/>
              </a:rPr>
              <a:t>Praetoria</a:t>
            </a:r>
            <a:r>
              <a:rPr lang="ru-RU" dirty="0">
                <a:latin typeface="Fugue" panose="02000503000000020003" pitchFamily="2" charset="0"/>
              </a:rPr>
              <a:t>, Кардо</a:t>
            </a:r>
          </a:p>
          <a:p>
            <a:pPr marL="342900" indent="-342900">
              <a:buFont typeface="Arial" panose="020B0604020202020204" pitchFamily="34" charset="0"/>
              <a:buChar char="•"/>
            </a:pPr>
            <a:r>
              <a:rPr lang="ru-RU" dirty="0">
                <a:latin typeface="Fugue" panose="02000503000000020003" pitchFamily="2" charset="0"/>
              </a:rPr>
              <a:t>ось запад — восток:  </a:t>
            </a:r>
            <a:r>
              <a:rPr lang="ru-RU" dirty="0" err="1">
                <a:latin typeface="Fugue" panose="02000503000000020003" pitchFamily="2" charset="0"/>
              </a:rPr>
              <a:t>Via</a:t>
            </a:r>
            <a:r>
              <a:rPr lang="ru-RU" dirty="0">
                <a:latin typeface="Fugue" panose="02000503000000020003" pitchFamily="2" charset="0"/>
              </a:rPr>
              <a:t> </a:t>
            </a:r>
            <a:r>
              <a:rPr lang="ru-RU" dirty="0" err="1">
                <a:latin typeface="Fugue" panose="02000503000000020003" pitchFamily="2" charset="0"/>
              </a:rPr>
              <a:t>Principalis</a:t>
            </a:r>
            <a:r>
              <a:rPr lang="ru-RU" dirty="0">
                <a:latin typeface="Fugue" panose="02000503000000020003" pitchFamily="2" charset="0"/>
              </a:rPr>
              <a:t>, </a:t>
            </a:r>
            <a:r>
              <a:rPr lang="ru-RU" dirty="0" err="1">
                <a:latin typeface="Fugue" panose="02000503000000020003" pitchFamily="2" charset="0"/>
              </a:rPr>
              <a:t>Декумен</a:t>
            </a:r>
            <a:endParaRPr lang="ru-RU" dirty="0">
              <a:latin typeface="Fugue" panose="02000503000000020003" pitchFamily="2" charset="0"/>
            </a:endParaRPr>
          </a:p>
          <a:p>
            <a:pPr marL="342900" indent="-342900">
              <a:buFont typeface="Arial" panose="020B0604020202020204" pitchFamily="34" charset="0"/>
              <a:buChar char="•"/>
            </a:pPr>
            <a:r>
              <a:rPr lang="ru-RU" dirty="0">
                <a:latin typeface="Fugue" panose="02000503000000020003" pitchFamily="2" charset="0"/>
              </a:rPr>
              <a:t>ворота на границах — </a:t>
            </a:r>
            <a:r>
              <a:rPr lang="ru-RU" dirty="0" err="1">
                <a:latin typeface="Fugue" panose="02000503000000020003" pitchFamily="2" charset="0"/>
              </a:rPr>
              <a:t>Porta</a:t>
            </a:r>
            <a:endParaRPr lang="ru-RU" dirty="0">
              <a:latin typeface="Fugue" panose="02000503000000020003" pitchFamily="2" charset="0"/>
            </a:endParaRPr>
          </a:p>
        </p:txBody>
      </p:sp>
      <p:sp>
        <p:nvSpPr>
          <p:cNvPr id="3" name="object 30">
            <a:extLst>
              <a:ext uri="{FF2B5EF4-FFF2-40B4-BE49-F238E27FC236}">
                <a16:creationId xmlns:a16="http://schemas.microsoft.com/office/drawing/2014/main" id="{D924A1A0-6DFC-4CEF-E032-565258528A78}"/>
              </a:ext>
            </a:extLst>
          </p:cNvPr>
          <p:cNvSpPr txBox="1">
            <a:spLocks/>
          </p:cNvSpPr>
          <p:nvPr/>
        </p:nvSpPr>
        <p:spPr>
          <a:xfrm>
            <a:off x="590550" y="469900"/>
            <a:ext cx="17633950" cy="650875"/>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1. ИДЕАЛЬНЫЙ ГОРОД ДОИНДУСТРИАЛЬНОЙ ЭПОХИ</a:t>
            </a:r>
          </a:p>
        </p:txBody>
      </p:sp>
      <p:pic>
        <p:nvPicPr>
          <p:cNvPr id="11" name="Рисунок 10"/>
          <p:cNvPicPr>
            <a:picLocks noChangeAspect="1"/>
          </p:cNvPicPr>
          <p:nvPr/>
        </p:nvPicPr>
        <p:blipFill rotWithShape="1">
          <a:blip r:embed="rId2" cstate="print">
            <a:extLst>
              <a:ext uri="{28A0092B-C50C-407E-A947-70E740481C1C}">
                <a14:useLocalDpi xmlns:a14="http://schemas.microsoft.com/office/drawing/2010/main" val="0"/>
              </a:ext>
            </a:extLst>
          </a:blip>
          <a:srcRect l="6604"/>
          <a:stretch/>
        </p:blipFill>
        <p:spPr>
          <a:xfrm>
            <a:off x="7669161" y="1993900"/>
            <a:ext cx="10904589" cy="7696200"/>
          </a:xfrm>
          <a:prstGeom prst="rect">
            <a:avLst/>
          </a:prstGeom>
        </p:spPr>
      </p:pic>
      <p:sp>
        <p:nvSpPr>
          <p:cNvPr id="15" name="Прямоугольник 14"/>
          <p:cNvSpPr/>
          <p:nvPr/>
        </p:nvSpPr>
        <p:spPr>
          <a:xfrm>
            <a:off x="666750" y="2018441"/>
            <a:ext cx="6602237" cy="15586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Текст 32">
            <a:extLst>
              <a:ext uri="{FF2B5EF4-FFF2-40B4-BE49-F238E27FC236}">
                <a16:creationId xmlns:a16="http://schemas.microsoft.com/office/drawing/2014/main" id="{E1A98217-1C44-D1B8-2F3D-57E886B550B5}"/>
              </a:ext>
            </a:extLst>
          </p:cNvPr>
          <p:cNvSpPr txBox="1">
            <a:spLocks/>
          </p:cNvSpPr>
          <p:nvPr/>
        </p:nvSpPr>
        <p:spPr>
          <a:xfrm>
            <a:off x="776650" y="2079996"/>
            <a:ext cx="6121450" cy="1558622"/>
          </a:xfrm>
          <a:prstGeom prst="rect">
            <a:avLst/>
          </a:prstGeom>
        </p:spPr>
        <p:txBody>
          <a:bodyPr/>
          <a:lstStyle>
            <a:lvl1pPr marL="0">
              <a:defRPr sz="2400">
                <a:latin typeface="Circe" panose="020B0502020203020203" pitchFamily="34" charset="-52"/>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ru-RU" sz="2800" dirty="0">
                <a:solidFill>
                  <a:schemeClr val="bg1"/>
                </a:solidFill>
                <a:latin typeface="Fugue" panose="02000503000000020003" pitchFamily="2" charset="0"/>
              </a:rPr>
              <a:t>Моделирует человеческий космос </a:t>
            </a:r>
            <a:br>
              <a:rPr lang="ru-RU" sz="2800" dirty="0">
                <a:solidFill>
                  <a:schemeClr val="bg1"/>
                </a:solidFill>
                <a:latin typeface="Fugue" panose="02000503000000020003" pitchFamily="2" charset="0"/>
              </a:rPr>
            </a:br>
            <a:r>
              <a:rPr lang="ru-RU" sz="2800" dirty="0">
                <a:solidFill>
                  <a:schemeClr val="bg1"/>
                </a:solidFill>
                <a:latin typeface="Fugue" panose="02000503000000020003" pitchFamily="2" charset="0"/>
              </a:rPr>
              <a:t>и основные элементы ориентации человека в пространстве города</a:t>
            </a:r>
            <a:r>
              <a:rPr lang="en-US" sz="2800" dirty="0">
                <a:solidFill>
                  <a:schemeClr val="bg1"/>
                </a:solidFill>
                <a:latin typeface="Fugue" panose="02000503000000020003" pitchFamily="2" charset="0"/>
              </a:rPr>
              <a:t>.</a:t>
            </a:r>
            <a:endParaRPr lang="ru-RU" sz="2800" dirty="0">
              <a:solidFill>
                <a:schemeClr val="bg1"/>
              </a:solidFill>
              <a:latin typeface="Fugue" panose="02000503000000020003" pitchFamily="2" charset="0"/>
            </a:endParaRPr>
          </a:p>
        </p:txBody>
      </p:sp>
    </p:spTree>
    <p:extLst>
      <p:ext uri="{BB962C8B-B14F-4D97-AF65-F5344CB8AC3E}">
        <p14:creationId xmlns:p14="http://schemas.microsoft.com/office/powerpoint/2010/main" val="319308499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0">
            <a:extLst>
              <a:ext uri="{FF2B5EF4-FFF2-40B4-BE49-F238E27FC236}">
                <a16:creationId xmlns:a16="http://schemas.microsoft.com/office/drawing/2014/main" id="{D924A1A0-6DFC-4CEF-E032-565258528A78}"/>
              </a:ext>
            </a:extLst>
          </p:cNvPr>
          <p:cNvSpPr txBox="1">
            <a:spLocks/>
          </p:cNvSpPr>
          <p:nvPr/>
        </p:nvSpPr>
        <p:spPr>
          <a:xfrm>
            <a:off x="590550" y="469900"/>
            <a:ext cx="17633950" cy="1320874"/>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ГОРОД ДОИНДУСТРИАЛЬНОЙ ЭПОХИ.</a:t>
            </a:r>
            <a:br>
              <a:rPr lang="ru-RU" spc="-10" dirty="0">
                <a:latin typeface="Fugue" panose="02000503000000020003" pitchFamily="2" charset="0"/>
              </a:rPr>
            </a:br>
            <a:r>
              <a:rPr lang="ru-RU" sz="4400" dirty="0">
                <a:latin typeface="Fugue" panose="02000503000000020003" pitchFamily="2" charset="0"/>
              </a:rPr>
              <a:t>СФОРЦИНДА, ФИЛАРЕТЕ, </a:t>
            </a:r>
            <a:r>
              <a:rPr lang="en-US" sz="4400" dirty="0">
                <a:latin typeface="Fugue" panose="02000503000000020003" pitchFamily="2" charset="0"/>
              </a:rPr>
              <a:t>XV </a:t>
            </a:r>
            <a:r>
              <a:rPr lang="ru-RU" sz="4400" dirty="0">
                <a:latin typeface="Fugue" panose="02000503000000020003" pitchFamily="2" charset="0"/>
              </a:rPr>
              <a:t>В.</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3900"/>
            <a:ext cx="11521113" cy="8699500"/>
          </a:xfrm>
          <a:prstGeom prst="rect">
            <a:avLst/>
          </a:prstGeom>
        </p:spPr>
      </p:pic>
      <p:pic>
        <p:nvPicPr>
          <p:cNvPr id="9" name="Рисунок 8"/>
          <p:cNvPicPr>
            <a:picLocks noChangeAspect="1"/>
          </p:cNvPicPr>
          <p:nvPr/>
        </p:nvPicPr>
        <p:blipFill>
          <a:blip r:embed="rId3"/>
          <a:stretch>
            <a:fillRect/>
          </a:stretch>
        </p:blipFill>
        <p:spPr>
          <a:xfrm>
            <a:off x="12257314" y="2302531"/>
            <a:ext cx="6316436" cy="6263394"/>
          </a:xfrm>
          <a:prstGeom prst="rect">
            <a:avLst/>
          </a:prstGeom>
        </p:spPr>
      </p:pic>
    </p:spTree>
    <p:extLst>
      <p:ext uri="{BB962C8B-B14F-4D97-AF65-F5344CB8AC3E}">
        <p14:creationId xmlns:p14="http://schemas.microsoft.com/office/powerpoint/2010/main" val="159670901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0">
            <a:extLst>
              <a:ext uri="{FF2B5EF4-FFF2-40B4-BE49-F238E27FC236}">
                <a16:creationId xmlns:a16="http://schemas.microsoft.com/office/drawing/2014/main" id="{D924A1A0-6DFC-4CEF-E032-565258528A78}"/>
              </a:ext>
            </a:extLst>
          </p:cNvPr>
          <p:cNvSpPr txBox="1">
            <a:spLocks/>
          </p:cNvSpPr>
          <p:nvPr/>
        </p:nvSpPr>
        <p:spPr>
          <a:xfrm>
            <a:off x="590550" y="469900"/>
            <a:ext cx="17633950" cy="1320874"/>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ГОРОД ДОИНДУСТРИАЛЬНОЙ ЭПОХИ.</a:t>
            </a:r>
            <a:br>
              <a:rPr lang="ru-RU" spc="-10" dirty="0">
                <a:latin typeface="Fugue" panose="02000503000000020003" pitchFamily="2" charset="0"/>
              </a:rPr>
            </a:br>
            <a:r>
              <a:rPr lang="ru-RU" sz="4400" dirty="0">
                <a:latin typeface="Fugue" panose="02000503000000020003" pitchFamily="2" charset="0"/>
              </a:rPr>
              <a:t>ХРИСТИАНОПОЛИС, 1619 Г.  </a:t>
            </a: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48366" t="2607" r="1658" b="2544"/>
          <a:stretch/>
        </p:blipFill>
        <p:spPr>
          <a:xfrm>
            <a:off x="666750" y="1993900"/>
            <a:ext cx="8997900" cy="8699500"/>
          </a:xfrm>
          <a:prstGeom prst="rect">
            <a:avLst/>
          </a:prstGeom>
        </p:spPr>
      </p:pic>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206" t="2607" r="52798" b="2821"/>
          <a:stretch/>
        </p:blipFill>
        <p:spPr>
          <a:xfrm>
            <a:off x="10180865" y="1993900"/>
            <a:ext cx="7347690" cy="7696200"/>
          </a:xfrm>
          <a:prstGeom prst="rect">
            <a:avLst/>
          </a:prstGeom>
        </p:spPr>
      </p:pic>
    </p:spTree>
    <p:extLst>
      <p:ext uri="{BB962C8B-B14F-4D97-AF65-F5344CB8AC3E}">
        <p14:creationId xmlns:p14="http://schemas.microsoft.com/office/powerpoint/2010/main" val="30723161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0">
            <a:extLst>
              <a:ext uri="{FF2B5EF4-FFF2-40B4-BE49-F238E27FC236}">
                <a16:creationId xmlns:a16="http://schemas.microsoft.com/office/drawing/2014/main" id="{D924A1A0-6DFC-4CEF-E032-565258528A78}"/>
              </a:ext>
            </a:extLst>
          </p:cNvPr>
          <p:cNvSpPr txBox="1">
            <a:spLocks/>
          </p:cNvSpPr>
          <p:nvPr/>
        </p:nvSpPr>
        <p:spPr>
          <a:xfrm>
            <a:off x="590550" y="469900"/>
            <a:ext cx="17633950" cy="1320874"/>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ГОРОД ДОИНДУСТРИАЛЬНОЙ ЭПОХИ.</a:t>
            </a:r>
            <a:br>
              <a:rPr lang="ru-RU" spc="-10" dirty="0">
                <a:latin typeface="Fugue" panose="02000503000000020003" pitchFamily="2" charset="0"/>
              </a:rPr>
            </a:br>
            <a:r>
              <a:rPr lang="ru-RU" sz="4400" dirty="0">
                <a:latin typeface="Fugue" panose="02000503000000020003" pitchFamily="2" charset="0"/>
              </a:rPr>
              <a:t>НОВАЯ ГАРМОНИЯ, ОУЭН, 1838 Г.  </a:t>
            </a: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376" r="11659"/>
          <a:stretch/>
        </p:blipFill>
        <p:spPr>
          <a:xfrm>
            <a:off x="-43544" y="1991450"/>
            <a:ext cx="12866915" cy="870195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8861" y="2034992"/>
            <a:ext cx="5571347" cy="5749630"/>
          </a:xfrm>
          <a:prstGeom prst="rect">
            <a:avLst/>
          </a:prstGeom>
        </p:spPr>
      </p:pic>
    </p:spTree>
    <p:extLst>
      <p:ext uri="{BB962C8B-B14F-4D97-AF65-F5344CB8AC3E}">
        <p14:creationId xmlns:p14="http://schemas.microsoft.com/office/powerpoint/2010/main" val="30996629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0">
            <a:extLst>
              <a:ext uri="{FF2B5EF4-FFF2-40B4-BE49-F238E27FC236}">
                <a16:creationId xmlns:a16="http://schemas.microsoft.com/office/drawing/2014/main" id="{D924A1A0-6DFC-4CEF-E032-565258528A78}"/>
              </a:ext>
            </a:extLst>
          </p:cNvPr>
          <p:cNvSpPr txBox="1">
            <a:spLocks/>
          </p:cNvSpPr>
          <p:nvPr/>
        </p:nvSpPr>
        <p:spPr>
          <a:xfrm>
            <a:off x="590550" y="469900"/>
            <a:ext cx="17633950" cy="1320874"/>
          </a:xfrm>
          <a:prstGeom prst="rect">
            <a:avLst/>
          </a:prstGeom>
        </p:spPr>
        <p:txBody>
          <a:bodyPr vert="horz" wrap="square" lIns="0" tIns="12700" rIns="0" bIns="0" rtlCol="0">
            <a:spAutoFit/>
          </a:bodyPr>
          <a:lstStyle>
            <a:lvl1pPr>
              <a:defRPr sz="4100" b="0" i="0">
                <a:solidFill>
                  <a:schemeClr val="tx1"/>
                </a:solidFill>
                <a:latin typeface="Circe"/>
                <a:ea typeface="+mj-ea"/>
                <a:cs typeface="Circe"/>
              </a:defRPr>
            </a:lvl1pPr>
          </a:lstStyle>
          <a:p>
            <a:pPr marL="12700" algn="l">
              <a:spcBef>
                <a:spcPts val="100"/>
              </a:spcBef>
            </a:pPr>
            <a:r>
              <a:rPr lang="ru-RU" spc="-10" dirty="0">
                <a:latin typeface="Fugue" panose="02000503000000020003" pitchFamily="2" charset="0"/>
              </a:rPr>
              <a:t>ГОРОД ДОИНДУСТРИАЛЬНОЙ ЭПОХИ.</a:t>
            </a:r>
            <a:br>
              <a:rPr lang="ru-RU" spc="-10" dirty="0">
                <a:latin typeface="Fugue" panose="02000503000000020003" pitchFamily="2" charset="0"/>
              </a:rPr>
            </a:br>
            <a:r>
              <a:rPr lang="ru-RU" sz="4400" dirty="0">
                <a:latin typeface="Fugue" panose="02000503000000020003" pitchFamily="2" charset="0"/>
              </a:rPr>
              <a:t>ГОРОД ШО, КЛОД ЛЕДУ, 1804 Г. </a:t>
            </a: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29975" r="22387"/>
          <a:stretch/>
        </p:blipFill>
        <p:spPr>
          <a:xfrm>
            <a:off x="12366170" y="1991449"/>
            <a:ext cx="6207580" cy="6082260"/>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8996" t="2668" r="3284" b="7205"/>
          <a:stretch/>
        </p:blipFill>
        <p:spPr>
          <a:xfrm>
            <a:off x="0" y="2017864"/>
            <a:ext cx="12099391" cy="8675536"/>
          </a:xfrm>
          <a:prstGeom prst="rect">
            <a:avLst/>
          </a:prstGeom>
        </p:spPr>
      </p:pic>
    </p:spTree>
    <p:extLst>
      <p:ext uri="{BB962C8B-B14F-4D97-AF65-F5344CB8AC3E}">
        <p14:creationId xmlns:p14="http://schemas.microsoft.com/office/powerpoint/2010/main" val="3568486257"/>
      </p:ext>
    </p:extLst>
  </p:cSld>
  <p:clrMapOvr>
    <a:masterClrMapping/>
  </p:clrMapOvr>
  <p:transition spd="med"/>
</p:sld>
</file>

<file path=ppt/theme/theme1.xml><?xml version="1.0" encoding="utf-8"?>
<a:theme xmlns:a="http://schemas.openxmlformats.org/drawingml/2006/main" name="Основной слайд">
  <a:themeElements>
    <a:clrScheme name="ИГП ony">
      <a:dk1>
        <a:sysClr val="windowText" lastClr="000000"/>
      </a:dk1>
      <a:lt1>
        <a:sysClr val="window" lastClr="FFFFFF"/>
      </a:lt1>
      <a:dk2>
        <a:srgbClr val="25253B"/>
      </a:dk2>
      <a:lt2>
        <a:srgbClr val="EDEDED"/>
      </a:lt2>
      <a:accent1>
        <a:srgbClr val="1678E2"/>
      </a:accent1>
      <a:accent2>
        <a:srgbClr val="EDDAC4"/>
      </a:accent2>
      <a:accent3>
        <a:srgbClr val="F13D53"/>
      </a:accent3>
      <a:accent4>
        <a:srgbClr val="FFC000"/>
      </a:accent4>
      <a:accent5>
        <a:srgbClr val="66ABD6"/>
      </a:accent5>
      <a:accent6>
        <a:srgbClr val="DAE856"/>
      </a:accent6>
      <a:hlink>
        <a:srgbClr val="0563C1"/>
      </a:hlink>
      <a:folHlink>
        <a:srgbClr val="954F72"/>
      </a:folHlink>
    </a:clrScheme>
    <a:fontScheme name="Институт Генплана Москвы">
      <a:majorFont>
        <a:latin typeface="Circe Bol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2697</TotalTime>
  <Words>1887</Words>
  <Application>Microsoft Office PowerPoint</Application>
  <PresentationFormat>Произвольный</PresentationFormat>
  <Paragraphs>257</Paragraphs>
  <Slides>39</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39</vt:i4>
      </vt:variant>
    </vt:vector>
  </HeadingPairs>
  <TitlesOfParts>
    <vt:vector size="47" baseType="lpstr">
      <vt:lpstr>Arial</vt:lpstr>
      <vt:lpstr>Calibri</vt:lpstr>
      <vt:lpstr>Circe</vt:lpstr>
      <vt:lpstr>Fugue</vt:lpstr>
      <vt:lpstr>Fugue Regular</vt:lpstr>
      <vt:lpstr>FugueMono</vt:lpstr>
      <vt:lpstr>Helvetica Neue</vt:lpstr>
      <vt:lpstr>Основной слайд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 ПРЕЗЕНТАЦИИ</dc:title>
  <dc:creator>Гнездилова Екатерина Александровна</dc:creator>
  <cp:lastModifiedBy>Зотин Николай Алексеевич</cp:lastModifiedBy>
  <cp:revision>117</cp:revision>
  <dcterms:created xsi:type="dcterms:W3CDTF">2022-11-22T08:46:48Z</dcterms:created>
  <dcterms:modified xsi:type="dcterms:W3CDTF">2024-11-02T14:16:38Z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2022-11-22T00:00:00Z</vt:filetime>
  </property>
  <property fmtid="{D5CDD505-2E9C-101B-9397-08002B2CF9AE}" pid="3" name="Creator">
    <vt:lpwstr>Adobe InDesign 17.0 (Windows)</vt:lpwstr>
  </property>
  <property fmtid="{D5CDD505-2E9C-101B-9397-08002B2CF9AE}" pid="4" name="LastSaved">
    <vt:filetime>2022-11-22T00:00:00Z</vt:filetime>
  </property>
  <property fmtid="{D5CDD505-2E9C-101B-9397-08002B2CF9AE}" pid="5" name="Producer">
    <vt:lpwstr>Adobe PDF Library 16.0.3</vt:lpwstr>
  </property>
</Properties>
</file>