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758" r:id="rId4"/>
    <p:sldId id="757" r:id="rId5"/>
    <p:sldId id="257" r:id="rId6"/>
    <p:sldId id="302" r:id="rId7"/>
    <p:sldId id="280" r:id="rId8"/>
    <p:sldId id="393" r:id="rId9"/>
    <p:sldId id="258" r:id="rId10"/>
    <p:sldId id="259" r:id="rId11"/>
    <p:sldId id="452" r:id="rId12"/>
    <p:sldId id="266" r:id="rId13"/>
    <p:sldId id="756" r:id="rId14"/>
    <p:sldId id="7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>
        <p:scale>
          <a:sx n="120" d="100"/>
          <a:sy n="120" d="100"/>
        </p:scale>
        <p:origin x="8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46AC0-CD86-40E0-B9B3-09B3F4489F59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E2C5A-D813-4655-AC1E-76BE37B22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21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F643DB-DEB1-4F19-879A-B84E84D13F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56131E-C57E-4EEE-B46A-6AF9B8FBD1C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D4541E6-C9DA-4D0C-801B-7A02E05DE0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5320CAB-3D12-431F-9018-EAEDC6EE6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0BE36-F45B-4D24-A77D-CC0DEC115FE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9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2D9ACB-8AA1-4528-8439-1F809AD8D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D5338-A6D1-4AB2-A55D-CA287AD1998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09072FBA-6AEA-4A0E-80DF-43518F78C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FDFD618-E8B0-4F3F-9AD2-3ECB9490C4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60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4C56C-6A00-4E0B-B9E7-33E5E7208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4231B8-FDA5-4B82-8BCC-B56F2D50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06464-C397-411E-B842-A5B932F0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97017D-0566-47B8-B650-CB0A4B8E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6E6E1-28C3-476A-9CD1-F72DBBB4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4C70F-0C3C-4EFF-BFAA-B389733F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0FB4F4-FA04-4F26-B5D9-46A63FE8A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071FF-8333-4BC3-825B-C58EEE7A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2C120B-A9E8-4E8A-965C-B971B388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7A96B0-15F8-4A3F-877C-5FE4F110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44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9BAFEB-D024-4724-8ED9-8E335D179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4197B1-1FEC-4C6F-BB67-C3E2AFF81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F4CECF-4595-4099-886F-46B2683C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9B5D0C-AFCA-48E4-8E5A-12F1CA87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1E2A83-D478-494D-8479-D13564A4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9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28C2D-444B-4D67-B9E6-25FD19EAD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296624-8706-4165-B0E2-24B0DC23A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E444D-9C23-4068-8A17-C68B2AF6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CAD1C-608B-4E7A-B126-A0E4E244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6E30E-E0D4-4D0E-915A-F38E32EC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40378-D8AF-44E9-8AFB-FDFE3BC3E6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044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CBC5C-045E-4DB1-B5DE-8BC7CF2E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5E4A4-D092-49E6-921E-EB1BAF8B4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749152-FFEA-4F23-BB06-8F0D0AFD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3E060-4B51-4B57-85D3-B1D9A9A8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8B110F-2498-4FB2-A120-AB94A7A3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93705-606C-469D-A79F-CA91D65240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9426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95E7F-A91F-4736-8723-CAB98475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BE54E6-E933-4602-A337-6BCF4C46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2E19F-5D25-4CB8-9965-AE6353C6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DB0A4-1443-4916-AB58-77AE809B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19DF9-0C8C-4D4A-BEEA-C247AB2B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77C0D-54EA-4D11-A3A6-5A71B355F6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410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B87E0-34B6-46DD-B0A0-BDF4A234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D6EAC-C812-478D-8DEF-2CE92CE9A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4AEF71-8DED-442B-8668-F9A6F2F72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677C2B-4D8A-4D8D-8C85-EEA6BD5F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1443A1-25DB-4EB0-ADEA-B14E503B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4FC101-AA46-4FC0-B363-82BEC716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217B1-462A-4171-90AF-2BD4ABFC78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3413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31F7-26C5-4F77-8BE6-B4EFB013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C80F6-B4A7-45E9-86A7-25D88B8D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06C6A6-DAC6-4043-A34D-C4A1E0AFB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0DA5DD-4DFC-417A-9788-23B351C1A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8181A6-1D4D-4C0C-813C-116BA764B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6C7C4F-0539-47C8-9EF2-CECBA0B8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65BEF1-A5ED-48AE-873D-9F243EB2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B59893-70C5-4C70-A076-60B9FBFD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AFCC8-FF24-4B61-B83E-6F07792F5E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873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25655-4F68-4C12-9C3C-BE4E8BE1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CD0694-4763-4A52-A990-530CD21C9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17B6BF-DA3C-45D1-828B-4531A170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BA9349-F41B-471A-B4C9-18A17267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916FD-D490-4030-8EB2-6341E54C16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883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703428-B81F-4DBA-BFE6-0B3FC8B1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4889C5-D804-43E5-B8DE-F9D79B78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2A7EE2-1D72-4AB7-BE96-FCA43C2E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6A426-F9C5-4818-9CCD-28344255FC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2174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F0F63-217D-48DA-8836-41BF7AE8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88ABD6-A873-42F0-9DAD-233A8DF2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DA049F-2698-4859-A3EE-B8B2CE833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7F9F21-387D-41D7-AC3E-8B50DDB2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1DC2AD-7BAC-478E-9924-027EB4B9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26FDD3-7409-4DE9-92B0-0E7ED94B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79C77-7DEF-4F0B-B72D-6929896C51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250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1FC2-4470-489B-A098-F6711FBB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238D4-FBF2-4840-BA7E-8B733C807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80777-33C6-489A-A61C-8E3D3816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D8C26-140C-42B0-97B5-D61802EE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DC0DB-4A23-43FC-AC2B-FE26D43A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209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5A524-F1CB-4079-A7A3-E78EC402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C07C8A-95C5-4CBB-A127-EBD993DBC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806BBF-A5F9-4CC0-AFC7-3BC41305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0EF728-A094-4E9E-938C-2740A76A7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E1A1D2-5A6D-43C4-A32D-D22496F6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0E43AD-0525-44C0-8876-A5041573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0FBF1-C87D-4AEF-A2EE-AB242D4077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421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FA5F5-2534-4362-A892-4AF04677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AA967E-FF5B-414E-8492-B58EC4509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383C52-562C-4948-8EBF-D9F1D77B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DAEAC8-3705-498F-B8B2-D84657C5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6E372-AB34-46FB-96A4-0599FCE6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5AE57-5D82-43BD-900F-F267ADD4CF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04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E7322A-6C39-47BE-80AB-1D8A93832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2DE65B-3398-46ED-AAEA-A862496E6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8CADA-7B64-48D0-9188-B4B6DBC0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C8B5A-AF07-4238-B7D7-3EC42849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A0E3A-73CD-46CC-AF0E-D9A2CCD9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064C7-A3E1-424C-87B3-2BD1F3EA19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340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40096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460500" y="165100"/>
            <a:ext cx="9271000" cy="4603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79568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87405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4008438" y="-31750"/>
            <a:ext cx="9915525" cy="6610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95206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82484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idx="13"/>
          </p:nvPr>
        </p:nvSpPr>
        <p:spPr>
          <a:xfrm>
            <a:off x="4986338" y="1062566"/>
            <a:ext cx="8201025" cy="5467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buClrTx/>
              <a:defRPr sz="1900"/>
            </a:lvl1pPr>
            <a:lvl2pPr marL="558800" indent="-279400">
              <a:spcBef>
                <a:spcPts val="2250"/>
              </a:spcBef>
              <a:buClrTx/>
              <a:defRPr sz="1900"/>
            </a:lvl2pPr>
            <a:lvl3pPr marL="838200" indent="-279400">
              <a:spcBef>
                <a:spcPts val="2250"/>
              </a:spcBef>
              <a:buClrTx/>
              <a:defRPr sz="1900"/>
            </a:lvl3pPr>
            <a:lvl4pPr marL="1117600" indent="-279400">
              <a:spcBef>
                <a:spcPts val="2250"/>
              </a:spcBef>
              <a:buClrTx/>
              <a:defRPr sz="1900"/>
            </a:lvl4pPr>
            <a:lvl5pPr marL="1397000" indent="-279400">
              <a:spcBef>
                <a:spcPts val="2250"/>
              </a:spcBef>
              <a:buClrTx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97361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9218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92CC4-B6A1-429E-9857-04C673516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3CA0B4-44A4-4182-BCC2-7E6A57990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01021-BDA8-4775-84DC-A146FC90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F6855-4C0B-463A-9D98-0D336FDD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7792D-560E-4252-9BD9-43986B0C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984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45400" y="3435350"/>
            <a:ext cx="4171950" cy="2781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7658100" y="476250"/>
            <a:ext cx="4152900" cy="276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869950" y="-129117"/>
            <a:ext cx="10033000" cy="66886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1201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5535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-645790"/>
            <a:ext cx="14630400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43352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4302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A5D7E-EE9A-4D56-BE84-32A69C21A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5E42E-1202-430B-9A24-2B6F005F6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FE668D-2530-4615-8D64-6EC062AD1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BADCE3-5B0A-4AED-9922-FFDABAE7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9DA4A3-2826-44DF-BFBA-87F7C955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E43F7-3640-45FB-B73E-81A87860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87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AD78A-6C29-42F3-9D01-348A8F72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AA73CA-E619-4414-89D3-A19787CA6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9E0CE7-C246-45CE-A5DF-BB6E99BD3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42FC73-332B-4ECA-ADF4-36399B8FE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D15A72-96C8-4672-9E7F-A67AD0541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DD7153-CEF0-4C17-8559-FE5F97AB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179DC7-E0A2-49A0-83B2-C6277C9B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2BCBA2-54DA-4187-B43B-AE6281A5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82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EF177-8EB3-46E5-AF96-B31BA5D2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A76EFD-8DDE-4456-8D81-68F120B8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3DCAB6-B9D5-4A98-BBAF-521369EB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CE58A7-91FE-4B4A-B6CA-73EE0454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0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320EFD0-60F4-4AAC-831E-63D4B0AA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2DC2AD-615F-492C-B063-34252F4E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DE935B-452F-4FEC-AC6A-4A9CE481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5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6F32D-66C0-4662-83D9-FC0CD41D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AF3463-5482-414E-B5D2-7276FAB27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FB0DAF-9CBD-410F-A288-6C431405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28C90C-684A-4DFD-9397-7777941D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CBB359-009A-46F1-9B1E-1DE7951B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19ACED-C2FD-478E-B43B-49BD41FB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3DFB7-CBDB-43CD-9A85-7FF02FB2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C39F04-CD91-4F5F-8272-919E9754C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C2A34C-E934-4EFD-A9A6-95253BC6A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F0D5DC-3DE5-476F-94A1-B08108C2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CDA1F1-CA31-4EF3-BBF7-C0A81E47E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E98C8-BE63-4BAA-B0A8-D6C19B60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0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C662D-F2EB-4638-806C-E32BDC3F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B2F4C3-090C-452F-BE30-600657A3D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8C03CD-B77B-4A7B-A58D-387595F40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7E83B-8093-434A-B68E-C7CA2E4685C7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AC002-7CD7-481A-96CE-EE9FF2D61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10119-1934-4776-B629-BE50148E2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6F4E-3372-48C4-BF21-A78AB4177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8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E0BCC16-E0CC-4485-BCD1-B4CC5AD71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CC7E97-076E-4162-8890-99453C953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7E195D-B0C9-45A8-A27C-7672E326322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1FB3FF0-9F58-4547-80CE-FF91C37569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67F1CC-FFE1-429C-97E4-B13F10B881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CD0DD9-6358-42F7-9F87-83759345C1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416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933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МЕЖДУНАРОДНЫЙ СИМПОЗИУМ «СОЗДАВАЯ БУДУЩЕЕ»"/>
          <p:cNvSpPr txBox="1"/>
          <p:nvPr/>
        </p:nvSpPr>
        <p:spPr>
          <a:xfrm>
            <a:off x="8035947" y="606184"/>
            <a:ext cx="2873923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 defTabSz="228600" hangingPunct="0">
              <a:lnSpc>
                <a:spcPct val="120000"/>
              </a:lnSpc>
              <a:defRPr sz="2400" b="0" cap="all" spc="480">
                <a:latin typeface="FugueMono"/>
                <a:ea typeface="FugueMono"/>
                <a:cs typeface="FugueMono"/>
                <a:sym typeface="FugueMono"/>
              </a:defRPr>
            </a:pPr>
            <a:r>
              <a:rPr sz="1200" kern="0" cap="all" spc="240" dirty="0">
                <a:solidFill>
                  <a:srgbClr val="FFFFFF"/>
                </a:solidFill>
                <a:latin typeface="FugueMono"/>
                <a:sym typeface="FugueMono"/>
              </a:rPr>
              <a:t>МЕЖДУНАРОДНЫЙ СИМПОЗИУМ</a:t>
            </a:r>
            <a:br>
              <a:rPr sz="1200" kern="0" cap="all" spc="240" dirty="0">
                <a:solidFill>
                  <a:srgbClr val="FFFFFF"/>
                </a:solidFill>
                <a:latin typeface="FugueMono"/>
                <a:sym typeface="FugueMono"/>
              </a:rPr>
            </a:br>
            <a:r>
              <a:rPr sz="1200" kern="0" cap="all" spc="240" dirty="0">
                <a:solidFill>
                  <a:srgbClr val="FFFFFF"/>
                </a:solidFill>
                <a:latin typeface="FugueMono"/>
                <a:sym typeface="FugueMono"/>
              </a:rPr>
              <a:t>«СОЗДАВАЯ БУДУЩЕЕ»</a:t>
            </a:r>
          </a:p>
        </p:txBody>
      </p:sp>
      <p:sp>
        <p:nvSpPr>
          <p:cNvPr id="121" name="СЕКЦИЯ"/>
          <p:cNvSpPr txBox="1"/>
          <p:nvPr/>
        </p:nvSpPr>
        <p:spPr>
          <a:xfrm>
            <a:off x="6742065" y="5448712"/>
            <a:ext cx="5461687" cy="80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defTabSz="457200">
              <a:lnSpc>
                <a:spcPct val="120000"/>
              </a:lnSpc>
              <a:defRPr sz="4800" b="0" cap="all" spc="960">
                <a:latin typeface="FugueMono"/>
                <a:ea typeface="FugueMono"/>
                <a:cs typeface="FugueMono"/>
                <a:sym typeface="FugueMono"/>
              </a:defRPr>
            </a:lvl1pPr>
          </a:lstStyle>
          <a:p>
            <a:pPr algn="ctr" defTabSz="228600" hangingPunct="0"/>
            <a:r>
              <a:rPr lang="ru-RU" sz="1400" kern="0" spc="48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Постинформационное</a:t>
            </a:r>
            <a:r>
              <a:rPr lang="ru-RU" sz="1400" kern="0" spc="4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общество. Что будет после?</a:t>
            </a:r>
            <a:br>
              <a:rPr lang="ru-RU" sz="1400" kern="0" spc="4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kern="0" spc="48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Имя Фамилия"/>
          <p:cNvSpPr txBox="1"/>
          <p:nvPr/>
        </p:nvSpPr>
        <p:spPr>
          <a:xfrm>
            <a:off x="760139" y="3079750"/>
            <a:ext cx="6665400" cy="937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80000"/>
              </a:lnSpc>
              <a:defRPr sz="7200" b="0" cap="all" spc="1440"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pPr defTabSz="228600" hangingPunct="0"/>
            <a:r>
              <a:rPr lang="ru-RU" sz="3600" kern="0" spc="7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</a:t>
            </a:r>
            <a:r>
              <a:rPr lang="ru-RU" sz="3600" kern="0" spc="720" dirty="0">
                <a:solidFill>
                  <a:srgbClr val="FFFFFF"/>
                </a:solidFill>
              </a:rPr>
              <a:t> ПЕРЕСЛЕГИН</a:t>
            </a:r>
          </a:p>
          <a:p>
            <a:pPr defTabSz="228600" hangingPunct="0"/>
            <a:endParaRPr sz="3600" kern="0" spc="7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Должность"/>
          <p:cNvSpPr txBox="1"/>
          <p:nvPr/>
        </p:nvSpPr>
        <p:spPr>
          <a:xfrm>
            <a:off x="772839" y="4070350"/>
            <a:ext cx="3471615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b="0" cap="all" spc="600"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pPr defTabSz="228600" hangingPunct="0"/>
            <a:r>
              <a:rPr lang="ru-RU" sz="1500" kern="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 проекта «</a:t>
            </a:r>
            <a:r>
              <a:rPr lang="ru-RU" sz="1500" kern="0" spc="3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Социософт</a:t>
            </a:r>
            <a:r>
              <a:rPr lang="ru-RU" sz="1500" kern="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defTabSz="228600" hangingPunct="0"/>
            <a:r>
              <a:rPr lang="ru-RU" sz="1500" kern="0" spc="3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прогностик,публицист</a:t>
            </a:r>
            <a:r>
              <a:rPr lang="ru-RU" sz="1500" kern="0" spc="300" dirty="0">
                <a:solidFill>
                  <a:srgbClr val="FFFFFF"/>
                </a:solidFill>
              </a:rPr>
              <a:t> </a:t>
            </a:r>
          </a:p>
          <a:p>
            <a:pPr defTabSz="228600" hangingPunct="0"/>
            <a:r>
              <a:rPr sz="1500" kern="0" spc="3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4" name="Как долголетие изменит общество? Социальные и культурные последствия демографических изменений"/>
          <p:cNvSpPr txBox="1"/>
          <p:nvPr/>
        </p:nvSpPr>
        <p:spPr>
          <a:xfrm>
            <a:off x="711200" y="1092200"/>
            <a:ext cx="6030865" cy="35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80000"/>
              </a:lnSpc>
              <a:defRPr sz="4900" b="0"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pPr defTabSz="228600" hangingPunct="0"/>
            <a:endParaRPr sz="2450" kern="0" dirty="0">
              <a:solidFill>
                <a:srgbClr val="FFFFFF"/>
              </a:solidFill>
            </a:endParaRPr>
          </a:p>
        </p:txBody>
      </p:sp>
      <p:pic>
        <p:nvPicPr>
          <p:cNvPr id="12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58" y="510158"/>
            <a:ext cx="478284" cy="4782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Как долголетие изменит общество? Социальные и культурные последствия демографических изменений">
            <a:extLst>
              <a:ext uri="{FF2B5EF4-FFF2-40B4-BE49-F238E27FC236}">
                <a16:creationId xmlns:a16="http://schemas.microsoft.com/office/drawing/2014/main" id="{413C2D2D-C8CA-B424-565B-5BEBF6F3EAA6}"/>
              </a:ext>
            </a:extLst>
          </p:cNvPr>
          <p:cNvSpPr txBox="1"/>
          <p:nvPr/>
        </p:nvSpPr>
        <p:spPr>
          <a:xfrm>
            <a:off x="760139" y="1092200"/>
            <a:ext cx="5084608" cy="665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457200">
              <a:lnSpc>
                <a:spcPct val="80000"/>
              </a:lnSpc>
              <a:defRPr sz="4900" b="0"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pPr defTabSz="228600" hangingPunct="0"/>
            <a:r>
              <a:rPr lang="ru-RU" sz="2450" kern="0" dirty="0">
                <a:solidFill>
                  <a:srgbClr val="FFFFFF"/>
                </a:solidFill>
                <a:latin typeface="Fugue" panose="02000503000000020003" pitchFamily="2" charset="0"/>
              </a:rPr>
              <a:t>Информационное общество как плохой сток</a:t>
            </a:r>
          </a:p>
        </p:txBody>
      </p:sp>
      <p:pic>
        <p:nvPicPr>
          <p:cNvPr id="4" name="Изображение" descr="Изображение">
            <a:extLst>
              <a:ext uri="{FF2B5EF4-FFF2-40B4-BE49-F238E27FC236}">
                <a16:creationId xmlns:a16="http://schemas.microsoft.com/office/drawing/2014/main" id="{C7FDB29A-C514-F782-5152-24AA905B0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004" y="1450433"/>
            <a:ext cx="3639808" cy="36400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4986882"/>
      </p:ext>
    </p:extLst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3E2AC35-8AED-410A-BBB7-E4EFD7D05E52}"/>
              </a:ext>
            </a:extLst>
          </p:cNvPr>
          <p:cNvSpPr/>
          <p:nvPr/>
        </p:nvSpPr>
        <p:spPr>
          <a:xfrm rot="1741774">
            <a:off x="2835418" y="4371889"/>
            <a:ext cx="5475461" cy="520561"/>
          </a:xfrm>
          <a:prstGeom prst="rightArrow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107EAB15-3537-4EDC-80CF-A5171F37EE20}"/>
              </a:ext>
            </a:extLst>
          </p:cNvPr>
          <p:cNvSpPr/>
          <p:nvPr/>
        </p:nvSpPr>
        <p:spPr>
          <a:xfrm>
            <a:off x="1143000" y="2241173"/>
            <a:ext cx="2915920" cy="2062480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BDE56F9D-0584-4789-8B4D-4CC9C6AEA874}"/>
              </a:ext>
            </a:extLst>
          </p:cNvPr>
          <p:cNvSpPr/>
          <p:nvPr/>
        </p:nvSpPr>
        <p:spPr>
          <a:xfrm>
            <a:off x="6736080" y="4373880"/>
            <a:ext cx="2915920" cy="206248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9D088849-AE51-436B-9E6D-26DAF3DA6AF2}"/>
              </a:ext>
            </a:extLst>
          </p:cNvPr>
          <p:cNvSpPr/>
          <p:nvPr/>
        </p:nvSpPr>
        <p:spPr>
          <a:xfrm>
            <a:off x="7345680" y="248920"/>
            <a:ext cx="2915920" cy="2062480"/>
          </a:xfrm>
          <a:prstGeom prst="triangl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A315A-7A8A-490A-B16C-A2B3E4895895}"/>
              </a:ext>
            </a:extLst>
          </p:cNvPr>
          <p:cNvSpPr txBox="1"/>
          <p:nvPr/>
        </p:nvSpPr>
        <p:spPr>
          <a:xfrm>
            <a:off x="142240" y="18087"/>
            <a:ext cx="24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НЕБО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B510C-9CEC-41F9-BA6F-8254351E6EFD}"/>
              </a:ext>
            </a:extLst>
          </p:cNvPr>
          <p:cNvSpPr txBox="1"/>
          <p:nvPr/>
        </p:nvSpPr>
        <p:spPr>
          <a:xfrm>
            <a:off x="142240" y="6378248"/>
            <a:ext cx="32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ЗЕМЛЯ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6A24E-0565-4397-BAB5-8D00C7BEE94E}"/>
              </a:ext>
            </a:extLst>
          </p:cNvPr>
          <p:cNvSpPr txBox="1"/>
          <p:nvPr/>
        </p:nvSpPr>
        <p:spPr>
          <a:xfrm rot="16200000">
            <a:off x="-744751" y="2856914"/>
            <a:ext cx="232049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СОЦИАЛЬНОЕ ЧЕЛОВЕЧЕСКОЕ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22B34-2643-4D32-9540-987446E12CB1}"/>
              </a:ext>
            </a:extLst>
          </p:cNvPr>
          <p:cNvSpPr txBox="1"/>
          <p:nvPr/>
        </p:nvSpPr>
        <p:spPr>
          <a:xfrm>
            <a:off x="1930400" y="1746403"/>
            <a:ext cx="38303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Развитие           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B8E29-B293-4AD8-AE89-F4C9288DD50B}"/>
              </a:ext>
            </a:extLst>
          </p:cNvPr>
          <p:cNvSpPr txBox="1"/>
          <p:nvPr/>
        </p:nvSpPr>
        <p:spPr>
          <a:xfrm>
            <a:off x="1056640" y="4353560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Комфорт               Безопасность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87F58-B29A-4964-B500-7E3E1B4BECB8}"/>
              </a:ext>
            </a:extLst>
          </p:cNvPr>
          <p:cNvSpPr txBox="1"/>
          <p:nvPr/>
        </p:nvSpPr>
        <p:spPr>
          <a:xfrm>
            <a:off x="6207760" y="6470581"/>
            <a:ext cx="421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Потребление                            Контроль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FEF26-6B43-4771-9892-7EC3919D3601}"/>
              </a:ext>
            </a:extLst>
          </p:cNvPr>
          <p:cNvSpPr txBox="1"/>
          <p:nvPr/>
        </p:nvSpPr>
        <p:spPr>
          <a:xfrm>
            <a:off x="7665718" y="3949561"/>
            <a:ext cx="259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Богатство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4C706-AD9F-462D-A207-D51E43B7526A}"/>
              </a:ext>
            </a:extLst>
          </p:cNvPr>
          <p:cNvSpPr txBox="1"/>
          <p:nvPr/>
        </p:nvSpPr>
        <p:spPr>
          <a:xfrm>
            <a:off x="7894320" y="-106681"/>
            <a:ext cx="24993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Справедливость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C9A3B-E0C4-4973-AB89-AA1F012819FE}"/>
              </a:ext>
            </a:extLst>
          </p:cNvPr>
          <p:cNvSpPr txBox="1"/>
          <p:nvPr/>
        </p:nvSpPr>
        <p:spPr>
          <a:xfrm>
            <a:off x="7264400" y="2332028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Творчество                  Свобода   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E227398-E117-4E0D-A097-21D70979D45E}"/>
              </a:ext>
            </a:extLst>
          </p:cNvPr>
          <p:cNvCxnSpPr>
            <a:stCxn id="4" idx="2"/>
            <a:endCxn id="3" idx="2"/>
          </p:cNvCxnSpPr>
          <p:nvPr/>
        </p:nvCxnSpPr>
        <p:spPr>
          <a:xfrm flipH="1">
            <a:off x="6736080" y="2311400"/>
            <a:ext cx="609600" cy="41249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0DD0EF3-FAD6-45DB-8021-37F1B29306D6}"/>
              </a:ext>
            </a:extLst>
          </p:cNvPr>
          <p:cNvCxnSpPr/>
          <p:nvPr/>
        </p:nvCxnSpPr>
        <p:spPr>
          <a:xfrm flipH="1">
            <a:off x="8194040" y="244440"/>
            <a:ext cx="609600" cy="41249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17E5629-881E-4512-95E2-3CDBD5982CD5}"/>
              </a:ext>
            </a:extLst>
          </p:cNvPr>
          <p:cNvCxnSpPr/>
          <p:nvPr/>
        </p:nvCxnSpPr>
        <p:spPr>
          <a:xfrm flipH="1">
            <a:off x="9667238" y="2291080"/>
            <a:ext cx="609600" cy="41249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542905B-73DF-4A5F-928D-E128143E253E}"/>
              </a:ext>
            </a:extLst>
          </p:cNvPr>
          <p:cNvSpPr txBox="1"/>
          <p:nvPr/>
        </p:nvSpPr>
        <p:spPr>
          <a:xfrm rot="18327631">
            <a:off x="6826049" y="443066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Либерализм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C3872A-018D-49BC-BD7E-8FFFFA7883C8}"/>
              </a:ext>
            </a:extLst>
          </p:cNvPr>
          <p:cNvSpPr txBox="1"/>
          <p:nvPr/>
        </p:nvSpPr>
        <p:spPr>
          <a:xfrm>
            <a:off x="6736080" y="6151756"/>
            <a:ext cx="288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Инклюзивный капитализм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B545FF-7BC9-4DAC-9D3F-2CB3C98ED104}"/>
              </a:ext>
            </a:extLst>
          </p:cNvPr>
          <p:cNvSpPr txBox="1"/>
          <p:nvPr/>
        </p:nvSpPr>
        <p:spPr>
          <a:xfrm rot="3409498">
            <a:off x="8075797" y="5182799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Солидаризм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7610871" y="2276870"/>
            <a:ext cx="685800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9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134D820C-5C54-44A1-952F-45DA798286FF}"/>
              </a:ext>
            </a:extLst>
          </p:cNvPr>
          <p:cNvCxnSpPr/>
          <p:nvPr/>
        </p:nvCxnSpPr>
        <p:spPr>
          <a:xfrm flipH="1">
            <a:off x="1669630" y="1996084"/>
            <a:ext cx="9242" cy="457948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0D14368D-DCBD-453F-952F-348D386FC362}"/>
              </a:ext>
            </a:extLst>
          </p:cNvPr>
          <p:cNvCxnSpPr>
            <a:cxnSpLocks/>
          </p:cNvCxnSpPr>
          <p:nvPr/>
        </p:nvCxnSpPr>
        <p:spPr>
          <a:xfrm>
            <a:off x="1678872" y="1996084"/>
            <a:ext cx="537555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7D262D-120A-44E5-AFB2-5FCBA97BA9AA}"/>
              </a:ext>
            </a:extLst>
          </p:cNvPr>
          <p:cNvSpPr txBox="1"/>
          <p:nvPr/>
        </p:nvSpPr>
        <p:spPr>
          <a:xfrm>
            <a:off x="1505527" y="1533235"/>
            <a:ext cx="205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Сильный 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EC39E-A443-4850-887B-86804BFD5F8A}"/>
              </a:ext>
            </a:extLst>
          </p:cNvPr>
          <p:cNvSpPr txBox="1"/>
          <p:nvPr/>
        </p:nvSpPr>
        <p:spPr>
          <a:xfrm>
            <a:off x="1754909" y="6224583"/>
            <a:ext cx="202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Слабый 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23EF1-12CE-4887-B8F9-3AA1AE2E0C7E}"/>
              </a:ext>
            </a:extLst>
          </p:cNvPr>
          <p:cNvSpPr txBox="1"/>
          <p:nvPr/>
        </p:nvSpPr>
        <p:spPr>
          <a:xfrm>
            <a:off x="7054430" y="1395919"/>
            <a:ext cx="324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Предельный 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преодолевающий предел Ницше (то есть, способный к нечеловеческому мышлению)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EDF4F-D40D-430C-B3A2-BCBCD320D614}"/>
              </a:ext>
            </a:extLst>
          </p:cNvPr>
          <p:cNvSpPr txBox="1"/>
          <p:nvPr/>
        </p:nvSpPr>
        <p:spPr>
          <a:xfrm>
            <a:off x="2508278" y="5009511"/>
            <a:ext cx="242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Средний ИИ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9438150C-4C60-4FA6-8755-BD526C79281E}"/>
              </a:ext>
            </a:extLst>
          </p:cNvPr>
          <p:cNvSpPr/>
          <p:nvPr/>
        </p:nvSpPr>
        <p:spPr>
          <a:xfrm>
            <a:off x="1769676" y="4982788"/>
            <a:ext cx="662565" cy="442145"/>
          </a:xfrm>
          <a:prstGeom prst="rightArrow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61D719-346B-43A8-AD8E-D259931E04CD}"/>
              </a:ext>
            </a:extLst>
          </p:cNvPr>
          <p:cNvSpPr txBox="1"/>
          <p:nvPr/>
        </p:nvSpPr>
        <p:spPr>
          <a:xfrm>
            <a:off x="2850825" y="4621139"/>
            <a:ext cx="423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Нейросети (информационные системы)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DE829-16EA-4C4E-A44C-70E1F16E3661}"/>
              </a:ext>
            </a:extLst>
          </p:cNvPr>
          <p:cNvSpPr txBox="1"/>
          <p:nvPr/>
        </p:nvSpPr>
        <p:spPr>
          <a:xfrm>
            <a:off x="2884497" y="5434749"/>
            <a:ext cx="356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Человеко-машинные системы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C6EB70D-8759-4880-AEB4-5F68B08CB694}"/>
              </a:ext>
            </a:extLst>
          </p:cNvPr>
          <p:cNvCxnSpPr/>
          <p:nvPr/>
        </p:nvCxnSpPr>
        <p:spPr>
          <a:xfrm>
            <a:off x="4320420" y="4982788"/>
            <a:ext cx="0" cy="53428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77CFB49-6E94-4774-A8CA-6DF4B1B1FD17}"/>
              </a:ext>
            </a:extLst>
          </p:cNvPr>
          <p:cNvSpPr/>
          <p:nvPr/>
        </p:nvSpPr>
        <p:spPr>
          <a:xfrm rot="5400000">
            <a:off x="4531765" y="2199456"/>
            <a:ext cx="662565" cy="442145"/>
          </a:xfrm>
          <a:prstGeom prst="rightArrow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0625C9-681F-43E8-B202-775F02D751D5}"/>
              </a:ext>
            </a:extLst>
          </p:cNvPr>
          <p:cNvSpPr txBox="1"/>
          <p:nvPr/>
        </p:nvSpPr>
        <p:spPr>
          <a:xfrm>
            <a:off x="2884502" y="2991109"/>
            <a:ext cx="219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Роевой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сверхинтеллект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???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A0A901-D9A4-4DCA-9142-2E50315909EE}"/>
              </a:ext>
            </a:extLst>
          </p:cNvPr>
          <p:cNvSpPr txBox="1"/>
          <p:nvPr/>
        </p:nvSpPr>
        <p:spPr>
          <a:xfrm>
            <a:off x="5223171" y="2978657"/>
            <a:ext cx="161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Сверхсозание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9D39556-3C12-401F-9617-75125DF089C5}"/>
              </a:ext>
            </a:extLst>
          </p:cNvPr>
          <p:cNvCxnSpPr>
            <a:cxnSpLocks/>
          </p:cNvCxnSpPr>
          <p:nvPr/>
        </p:nvCxnSpPr>
        <p:spPr>
          <a:xfrm>
            <a:off x="4525823" y="3184147"/>
            <a:ext cx="6373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BE84516-467F-4A7E-BD46-C5817A8BC8DA}"/>
              </a:ext>
            </a:extLst>
          </p:cNvPr>
          <p:cNvSpPr txBox="1"/>
          <p:nvPr/>
        </p:nvSpPr>
        <p:spPr>
          <a:xfrm>
            <a:off x="4096337" y="2710649"/>
            <a:ext cx="225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Бог из машины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F3F16A-0AEE-48EA-AD90-EECAE5328D36}"/>
              </a:ext>
            </a:extLst>
          </p:cNvPr>
          <p:cNvSpPr txBox="1"/>
          <p:nvPr/>
        </p:nvSpPr>
        <p:spPr>
          <a:xfrm>
            <a:off x="44033" y="403339"/>
            <a:ext cx="864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«В действительности все обстоит не так, как на самом деле»: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FCE75C-9137-4911-AA7A-BDB412162A82}"/>
              </a:ext>
            </a:extLst>
          </p:cNvPr>
          <p:cNvSpPr txBox="1"/>
          <p:nvPr/>
        </p:nvSpPr>
        <p:spPr>
          <a:xfrm>
            <a:off x="8155709" y="5194177"/>
            <a:ext cx="354308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354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 такая пиктограмма неустойчива, поэтому Предельного ИИ в данной версии не появляется, а потому и «Бога из машины» не будет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354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354D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2"/>
            <a:ext cx="12192000" cy="758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38" y="5023768"/>
            <a:ext cx="1905080" cy="1731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56" y="2706775"/>
            <a:ext cx="3395620" cy="2206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50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МЕЖДУНАРОДНЫЙ СИМПОЗИУМ «СОЗДАВАЯ БУДУЩЕЕ»"/>
          <p:cNvSpPr txBox="1"/>
          <p:nvPr/>
        </p:nvSpPr>
        <p:spPr>
          <a:xfrm>
            <a:off x="7761769" y="539623"/>
            <a:ext cx="2873923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cap="all" spc="480">
                <a:latin typeface="FugueMono"/>
                <a:ea typeface="FugueMono"/>
                <a:cs typeface="FugueMono"/>
                <a:sym typeface="FugueMono"/>
              </a:defRPr>
            </a:pPr>
            <a:r>
              <a:rPr kumimoji="0" sz="1200" b="0" i="0" u="none" strike="noStrike" kern="0" cap="all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gueMono"/>
                <a:sym typeface="FugueMono"/>
              </a:rPr>
              <a:t>МЕЖДУНАРОДНЫЙ СИМПОЗИУМ</a:t>
            </a:r>
            <a:br>
              <a:rPr kumimoji="0" sz="1200" b="0" i="0" u="none" strike="noStrike" kern="0" cap="all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gueMono"/>
                <a:sym typeface="FugueMono"/>
              </a:rPr>
            </a:br>
            <a:r>
              <a:rPr kumimoji="0" sz="1200" b="0" i="0" u="none" strike="noStrike" kern="0" cap="all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gueMono"/>
                <a:sym typeface="FugueMono"/>
              </a:rPr>
              <a:t>«СОЗДАВАЯ БУДУЩЕЕ»</a:t>
            </a:r>
          </a:p>
        </p:txBody>
      </p:sp>
      <p:sp>
        <p:nvSpPr>
          <p:cNvPr id="122" name="Имя Фамилия"/>
          <p:cNvSpPr txBox="1"/>
          <p:nvPr/>
        </p:nvSpPr>
        <p:spPr>
          <a:xfrm>
            <a:off x="760139" y="3079750"/>
            <a:ext cx="6665400" cy="39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80000"/>
              </a:lnSpc>
              <a:defRPr sz="7200" b="0" cap="all" spc="1440"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pPr marL="0" marR="0" lvl="0" indent="0" algn="l" defTabSz="2286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all" spc="7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gue Regular"/>
              </a:rPr>
              <a:t>Спасибо за внимание!</a:t>
            </a:r>
            <a:endParaRPr kumimoji="0" sz="2800" b="0" i="0" u="none" strike="noStrike" kern="0" cap="all" spc="7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gue Regular"/>
              <a:sym typeface="Fugue Regular"/>
            </a:endParaRPr>
          </a:p>
        </p:txBody>
      </p:sp>
      <p:sp>
        <p:nvSpPr>
          <p:cNvPr id="124" name="Как долголетие изменит общество? Социальные и культурные последствия демографических изменений"/>
          <p:cNvSpPr txBox="1"/>
          <p:nvPr/>
        </p:nvSpPr>
        <p:spPr>
          <a:xfrm>
            <a:off x="711200" y="1092200"/>
            <a:ext cx="6030865" cy="136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80000"/>
              </a:lnSpc>
              <a:defRPr sz="4900" b="0">
                <a:latin typeface="Fugue Regular"/>
                <a:ea typeface="Fugue Regular"/>
                <a:cs typeface="Fugue Regular"/>
                <a:sym typeface="Fugue Regular"/>
              </a:defRPr>
            </a:lvl1pPr>
          </a:lstStyle>
          <a:p>
            <a:pPr marL="0" marR="0" lvl="0" indent="0" algn="l" defTabSz="2286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4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gue" panose="02000503000000020003" pitchFamily="2" charset="0"/>
                <a:sym typeface="Fugue Regular"/>
              </a:rPr>
            </a:br>
            <a:endParaRPr kumimoji="0" lang="ru-RU" sz="24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gue" panose="02000503000000020003" pitchFamily="2" charset="0"/>
              <a:sym typeface="Fugue Regular"/>
            </a:endParaRPr>
          </a:p>
          <a:p>
            <a:pPr marL="0" marR="0" lvl="0" indent="0" algn="l" defTabSz="2286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DFont+F3"/>
                <a:sym typeface="Fugue Regular"/>
              </a:rPr>
            </a:br>
            <a:endParaRPr kumimoji="0" lang="ru-RU" sz="24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gue Regular"/>
              <a:sym typeface="Fugue Regular"/>
            </a:endParaRPr>
          </a:p>
          <a:p>
            <a:pPr marL="0" marR="0" lvl="0" indent="0" algn="l" defTabSz="2286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gue Regular"/>
              <a:sym typeface="Fugue Regular"/>
            </a:endParaRPr>
          </a:p>
        </p:txBody>
      </p:sp>
      <p:pic>
        <p:nvPicPr>
          <p:cNvPr id="12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58" y="510158"/>
            <a:ext cx="478284" cy="47828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ЕКЦИЯ">
            <a:extLst>
              <a:ext uri="{FF2B5EF4-FFF2-40B4-BE49-F238E27FC236}">
                <a16:creationId xmlns:a16="http://schemas.microsoft.com/office/drawing/2014/main" id="{151869AB-BD67-8E54-85BE-D2087B5EBBF8}"/>
              </a:ext>
            </a:extLst>
          </p:cNvPr>
          <p:cNvSpPr txBox="1"/>
          <p:nvPr/>
        </p:nvSpPr>
        <p:spPr>
          <a:xfrm>
            <a:off x="6096000" y="5411885"/>
            <a:ext cx="6205463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defTabSz="457200">
              <a:lnSpc>
                <a:spcPct val="120000"/>
              </a:lnSpc>
              <a:defRPr sz="4800" b="0" cap="all" spc="960">
                <a:latin typeface="FugueMono"/>
                <a:ea typeface="FugueMono"/>
                <a:cs typeface="FugueMono"/>
                <a:sym typeface="FugueMono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spc="48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Постинформационное</a:t>
            </a:r>
            <a:r>
              <a:rPr lang="ru-RU" sz="2400" kern="0" spc="4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общество. Что будет после?</a:t>
            </a:r>
            <a:endParaRPr kumimoji="0" lang="ru-RU" sz="2100" b="0" i="0" u="none" strike="noStrike" kern="0" cap="none" spc="4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ugueMono"/>
            </a:endParaRPr>
          </a:p>
        </p:txBody>
      </p:sp>
      <p:pic>
        <p:nvPicPr>
          <p:cNvPr id="4" name="Изображение" descr="Изображение">
            <a:extLst>
              <a:ext uri="{FF2B5EF4-FFF2-40B4-BE49-F238E27FC236}">
                <a16:creationId xmlns:a16="http://schemas.microsoft.com/office/drawing/2014/main" id="{8C5AE1B9-A6CB-2D9C-4843-F2488112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826" y="1457752"/>
            <a:ext cx="3639808" cy="36400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5794558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4">
            <a:extLst>
              <a:ext uri="{FF2B5EF4-FFF2-40B4-BE49-F238E27FC236}">
                <a16:creationId xmlns:a16="http://schemas.microsoft.com/office/drawing/2014/main" id="{1535286D-A363-413E-AE33-6CA24013A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908051"/>
            <a:ext cx="0" cy="218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B428BEF1-A430-421F-9A9E-D5F86BDF6C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1450" y="3068638"/>
            <a:ext cx="2736850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C3234672-F99E-460D-A975-83BD65311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3068638"/>
            <a:ext cx="3816350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188B2258-8778-4B2F-BF13-6F3D91457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81076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Миф веры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11F16ADC-3383-4357-8C48-E1D572D75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105251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Миф Знания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769EBE51-B655-4D39-B0C4-1D1BA9694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4652963"/>
            <a:ext cx="2087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Миф Информации</a:t>
            </a:r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F026C35E-72B9-4FC7-8844-12FBB0FC3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2539" y="1196975"/>
            <a:ext cx="3024187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BD6F18DC-C852-4E25-88D8-9346F32A79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1" y="1412876"/>
            <a:ext cx="1871663" cy="33115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9B2B0A54-6491-4145-ABBE-E64DD2968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1" y="6124575"/>
            <a:ext cx="5292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Вопрос: почему крушение </a:t>
            </a:r>
            <a:r>
              <a:rPr lang="ru-RU" altLang="ru-RU" i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Знаниевого</a:t>
            </a:r>
            <a:r>
              <a:rPr lang="ru-RU" altLang="ru-RU" i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мифа произошло практически без борьбы?</a:t>
            </a:r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id="{A1572DB3-2218-4D27-8994-7A44EF4A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88913"/>
            <a:ext cx="52562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Тридцатилетняя война, Война за Испанское наследство, Французская революция, Наполеоновские войны</a:t>
            </a: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EC967723-5C4C-44F2-ABF2-3B1E208DA30B}"/>
              </a:ext>
            </a:extLst>
          </p:cNvPr>
          <p:cNvSpPr txBox="1">
            <a:spLocks noChangeArrowheads="1"/>
          </p:cNvSpPr>
          <p:nvPr/>
        </p:nvSpPr>
        <p:spPr bwMode="auto">
          <a:xfrm rot="17926923">
            <a:off x="6480723" y="2391365"/>
            <a:ext cx="27579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????????????????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7982802" y="2648801"/>
            <a:ext cx="6858002" cy="15603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2896738" y="2896737"/>
            <a:ext cx="6858002" cy="1064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8" y="2038230"/>
            <a:ext cx="4281795" cy="2363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74" y="2832293"/>
            <a:ext cx="3719939" cy="2788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9A7920E-7434-4FAB-B725-B3AB9BC88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13" y="665912"/>
            <a:ext cx="11607044" cy="58849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Термин «общество» является «плохим информационным стоком» - он носит лишком общий характер, объединяя любые формы человеческой и даже нечеловеческой совместности – от поселения до цивилизации. «Общество» имеет произвольный масштаб, произвольную сложность, описывается любой последовательностью «чисел  Шилова».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Любое общество является информационным: социосистема есть специфическая форма экосистемы, отличающаяся целенаправленной и рефлексивной работой с информацией и способностью конвертировать информацию в иные полезные ресурсы, например, в пищевые.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Что такое «информация»?</a:t>
            </a:r>
          </a:p>
          <a:p>
            <a:pPr marL="0" indent="0">
              <a:buNone/>
            </a:pPr>
            <a:r>
              <a:rPr lang="ru-RU" dirty="0"/>
              <a:t>Мера упорядочения системы (Шеннон)?</a:t>
            </a:r>
          </a:p>
          <a:p>
            <a:pPr marL="0" indent="0">
              <a:buNone/>
            </a:pPr>
            <a:r>
              <a:rPr lang="ru-RU" dirty="0"/>
              <a:t>Наличие смысла?</a:t>
            </a:r>
          </a:p>
          <a:p>
            <a:pPr marL="0" indent="0">
              <a:buNone/>
            </a:pPr>
            <a:r>
              <a:rPr lang="ru-RU" dirty="0"/>
              <a:t>Наличие сюжета?</a:t>
            </a:r>
          </a:p>
          <a:p>
            <a:pPr marL="0" indent="0">
              <a:buNone/>
            </a:pPr>
            <a:r>
              <a:rPr lang="ru-RU" dirty="0"/>
              <a:t>Существует ли информация при отсутствии сознания – или информация есть феномен сознания? Другими словами: информация универсальна или антропна?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1"/>
            <a:ext cx="12192000" cy="6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167438" y="404814"/>
            <a:ext cx="0" cy="6048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2855914" y="3213100"/>
            <a:ext cx="6696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47928" y="6396336"/>
            <a:ext cx="1655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Смысл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75921" y="1"/>
            <a:ext cx="1657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Не-смысл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 rot="16200000">
            <a:off x="1718458" y="2693976"/>
            <a:ext cx="2015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Здравый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 rot="16200000">
            <a:off x="8739337" y="2945904"/>
            <a:ext cx="1943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Не-здравый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431705" y="4437113"/>
            <a:ext cx="1584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Здравый смысл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888088" y="836713"/>
            <a:ext cx="20874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Не-здравый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не-смысл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431705" y="836713"/>
            <a:ext cx="1584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Здравый  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не-смысл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672065" y="4437113"/>
            <a:ext cx="2339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Не-здравый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смысл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5" y="2138127"/>
            <a:ext cx="2149947" cy="21499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7982802" y="2648801"/>
            <a:ext cx="6858002" cy="15603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2896738" y="2896737"/>
            <a:ext cx="6858002" cy="1064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8135202" y="2801201"/>
            <a:ext cx="6858002" cy="15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9" name="Rectangle 25">
            <a:extLst>
              <a:ext uri="{FF2B5EF4-FFF2-40B4-BE49-F238E27FC236}">
                <a16:creationId xmlns:a16="http://schemas.microsoft.com/office/drawing/2014/main" id="{7C97184D-ECF2-4938-B27E-BF40EA322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260351"/>
            <a:ext cx="6300787" cy="4752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9" name="Text Box 5">
            <a:extLst>
              <a:ext uri="{FF2B5EF4-FFF2-40B4-BE49-F238E27FC236}">
                <a16:creationId xmlns:a16="http://schemas.microsoft.com/office/drawing/2014/main" id="{91A8FC14-2A6C-4079-BA44-10327944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836613"/>
            <a:ext cx="1727200" cy="9445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Обобщенная теория информации</a:t>
            </a:r>
          </a:p>
        </p:txBody>
      </p:sp>
      <p:sp>
        <p:nvSpPr>
          <p:cNvPr id="52230" name="Line 6">
            <a:extLst>
              <a:ext uri="{FF2B5EF4-FFF2-40B4-BE49-F238E27FC236}">
                <a16:creationId xmlns:a16="http://schemas.microsoft.com/office/drawing/2014/main" id="{C828EFE1-D6B5-4824-AA15-5A2CF378A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5" y="1773239"/>
            <a:ext cx="0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31" name="Line 7">
            <a:extLst>
              <a:ext uri="{FF2B5EF4-FFF2-40B4-BE49-F238E27FC236}">
                <a16:creationId xmlns:a16="http://schemas.microsoft.com/office/drawing/2014/main" id="{6F6026AE-3EFC-4C32-9CBC-31C51EE7DB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5638" y="1196975"/>
            <a:ext cx="1943100" cy="3022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F7F3AC8E-4E00-4F18-886C-301543B0A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1196975"/>
            <a:ext cx="2376488" cy="3024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33" name="Line 9">
            <a:extLst>
              <a:ext uri="{FF2B5EF4-FFF2-40B4-BE49-F238E27FC236}">
                <a16:creationId xmlns:a16="http://schemas.microsoft.com/office/drawing/2014/main" id="{0724EBF2-AB00-4969-8E1F-45FF1EB31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9" y="4221163"/>
            <a:ext cx="43195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704C39AB-EC1D-4C99-9E81-A8F348966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620713"/>
            <a:ext cx="187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Семиотическая информация</a:t>
            </a: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51071FF6-DC20-4A85-82EA-DE24BBE72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4292600"/>
            <a:ext cx="201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Математическая информация</a:t>
            </a:r>
          </a:p>
        </p:txBody>
      </p:sp>
      <p:sp>
        <p:nvSpPr>
          <p:cNvPr id="52236" name="Text Box 12">
            <a:extLst>
              <a:ext uri="{FF2B5EF4-FFF2-40B4-BE49-F238E27FC236}">
                <a16:creationId xmlns:a16="http://schemas.microsoft.com/office/drawing/2014/main" id="{99173F78-1AD4-449C-A5EE-87B5611FD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4221163"/>
            <a:ext cx="2303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Психоисторическая информация</a:t>
            </a:r>
          </a:p>
        </p:txBody>
      </p:sp>
      <p:sp>
        <p:nvSpPr>
          <p:cNvPr id="52238" name="AutoShape 14">
            <a:extLst>
              <a:ext uri="{FF2B5EF4-FFF2-40B4-BE49-F238E27FC236}">
                <a16:creationId xmlns:a16="http://schemas.microsoft.com/office/drawing/2014/main" id="{92C53D8F-6731-4EFE-BE04-34E5E3B02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4" y="1341438"/>
            <a:ext cx="1368425" cy="360362"/>
          </a:xfrm>
          <a:prstGeom prst="rightArrow">
            <a:avLst>
              <a:gd name="adj1" fmla="val 50000"/>
              <a:gd name="adj2" fmla="val 9493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40" name="Line 16">
            <a:extLst>
              <a:ext uri="{FF2B5EF4-FFF2-40B4-BE49-F238E27FC236}">
                <a16:creationId xmlns:a16="http://schemas.microsoft.com/office/drawing/2014/main" id="{5BDE3397-E1D1-432D-8804-AD7D76941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9601" y="2349500"/>
            <a:ext cx="720725" cy="1150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41" name="Line 17">
            <a:extLst>
              <a:ext uri="{FF2B5EF4-FFF2-40B4-BE49-F238E27FC236}">
                <a16:creationId xmlns:a16="http://schemas.microsoft.com/office/drawing/2014/main" id="{5CCC72A5-BF2E-48DE-B5F3-54EA03A61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6" y="2349500"/>
            <a:ext cx="792163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42" name="Line 18">
            <a:extLst>
              <a:ext uri="{FF2B5EF4-FFF2-40B4-BE49-F238E27FC236}">
                <a16:creationId xmlns:a16="http://schemas.microsoft.com/office/drawing/2014/main" id="{896FF1AE-053D-41EF-93FD-4ABE7C479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3429000"/>
            <a:ext cx="15128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43" name="Text Box 19">
            <a:extLst>
              <a:ext uri="{FF2B5EF4-FFF2-40B4-BE49-F238E27FC236}">
                <a16:creationId xmlns:a16="http://schemas.microsoft.com/office/drawing/2014/main" id="{DA4E3C37-D554-46EA-871A-AFA6EBA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3357564"/>
            <a:ext cx="15843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96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Порядок, правило, структура, формат,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синтаксическая информация</a:t>
            </a:r>
          </a:p>
        </p:txBody>
      </p:sp>
      <p:sp>
        <p:nvSpPr>
          <p:cNvPr id="52244" name="Text Box 20">
            <a:extLst>
              <a:ext uri="{FF2B5EF4-FFF2-40B4-BE49-F238E27FC236}">
                <a16:creationId xmlns:a16="http://schemas.microsoft.com/office/drawing/2014/main" id="{D146D172-6632-43CB-ADC8-951318CD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9" y="3429001"/>
            <a:ext cx="1800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96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Осмысленность, действие, образ, паттерн, </a:t>
            </a:r>
          </a:p>
        </p:txBody>
      </p:sp>
      <p:sp>
        <p:nvSpPr>
          <p:cNvPr id="52245" name="Text Box 21">
            <a:extLst>
              <a:ext uri="{FF2B5EF4-FFF2-40B4-BE49-F238E27FC236}">
                <a16:creationId xmlns:a16="http://schemas.microsoft.com/office/drawing/2014/main" id="{31A075DC-6AA6-42E4-A63F-D43298C0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1" y="1916113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96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Сигнал, текст, сущность,  </a:t>
            </a:r>
          </a:p>
        </p:txBody>
      </p:sp>
      <p:sp>
        <p:nvSpPr>
          <p:cNvPr id="52246" name="Text Box 22">
            <a:extLst>
              <a:ext uri="{FF2B5EF4-FFF2-40B4-BE49-F238E27FC236}">
                <a16:creationId xmlns:a16="http://schemas.microsoft.com/office/drawing/2014/main" id="{8AE6E2FD-26B5-4D0F-A966-BC7E4B0DD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3933825"/>
            <a:ext cx="2305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Эйдетическая информация</a:t>
            </a:r>
          </a:p>
        </p:txBody>
      </p:sp>
      <p:sp>
        <p:nvSpPr>
          <p:cNvPr id="52247" name="Text Box 23">
            <a:extLst>
              <a:ext uri="{FF2B5EF4-FFF2-40B4-BE49-F238E27FC236}">
                <a16:creationId xmlns:a16="http://schemas.microsoft.com/office/drawing/2014/main" id="{888BDA20-6C14-4DAF-A433-C8AC4BA02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976" y="1916114"/>
            <a:ext cx="2232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Лексическая информация</a:t>
            </a:r>
          </a:p>
        </p:txBody>
      </p:sp>
      <p:sp>
        <p:nvSpPr>
          <p:cNvPr id="52250" name="Text Box 26">
            <a:extLst>
              <a:ext uri="{FF2B5EF4-FFF2-40B4-BE49-F238E27FC236}">
                <a16:creationId xmlns:a16="http://schemas.microsoft.com/office/drawing/2014/main" id="{B1491E7B-DD50-4155-99F9-C8D9570E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6" y="5013326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96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Блок информационных подходов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2896738" y="2896737"/>
            <a:ext cx="6858002" cy="10645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7982802" y="2648801"/>
            <a:ext cx="6858002" cy="15603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2" y="393700"/>
            <a:ext cx="3410858" cy="477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84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 rot="5400000">
            <a:off x="4214264" y="2028530"/>
            <a:ext cx="4855945" cy="308970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 rot="16356153">
            <a:off x="4674490" y="2791307"/>
            <a:ext cx="2396839" cy="1549215"/>
          </a:xfrm>
          <a:prstGeom prst="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897927" y="1120159"/>
            <a:ext cx="2527738" cy="1031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3961695" y="6016298"/>
            <a:ext cx="2527738" cy="1031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8187088" y="1915432"/>
            <a:ext cx="0" cy="314746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58482" y="768606"/>
            <a:ext cx="109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2848" y="6085947"/>
            <a:ext cx="152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869291" y="5310120"/>
            <a:ext cx="201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LightDeepData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9276" y="5639492"/>
            <a:ext cx="207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HumanDeepData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7218" y="3304492"/>
            <a:ext cx="150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EmodziData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2853" y="3388715"/>
            <a:ext cx="103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5484" y="1641249"/>
            <a:ext cx="168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8534" y="5046054"/>
            <a:ext cx="146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802231" y="785429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AIBigData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2715365" y="589926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LightBigData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7528" y="20597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8418" y="4717836"/>
            <a:ext cx="134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LordData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3436" y="524600"/>
            <a:ext cx="155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Компьютер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637042" y="921277"/>
            <a:ext cx="180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Кодификатор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499998" y="919479"/>
            <a:ext cx="6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4A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04115" y="6093299"/>
            <a:ext cx="2933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Искусственный разум+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Нелинейные автоматы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54674" y="-19250"/>
            <a:ext cx="190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ПРОЦЕССИНГ ГОМЕОСТАТИНГ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5071" y="6419839"/>
            <a:ext cx="225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РАЗУМ МЫШЛЕНИЕ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7923554" y="3185627"/>
            <a:ext cx="30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СОЗНАНИЕ СО-ТВОРЕНИЕ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4247" y="5669616"/>
            <a:ext cx="1987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Искусственный разум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Мыслящие автоматы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47466" y="1875068"/>
            <a:ext cx="66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LAI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4A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8815707" y="2581504"/>
            <a:ext cx="2396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высший человеческий интеллект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15681" y="3675332"/>
            <a:ext cx="194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эмоциональный интеллект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25665" y="5018561"/>
            <a:ext cx="126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4A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Точка Омега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2276873" y="2276872"/>
            <a:ext cx="6858002" cy="2304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0A6B6-17B2-4B98-9965-2E850B20442F}"/>
              </a:ext>
            </a:extLst>
          </p:cNvPr>
          <p:cNvSpPr txBox="1"/>
          <p:nvPr/>
        </p:nvSpPr>
        <p:spPr>
          <a:xfrm>
            <a:off x="7636076" y="0"/>
            <a:ext cx="38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96B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Элементы ТП «Данные»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8155283" y="2821282"/>
            <a:ext cx="6858002" cy="121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6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ADCF1E-B245-4CFA-B307-E3FC53693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72" y="504967"/>
            <a:ext cx="11267364" cy="557823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Информационное общество???</a:t>
            </a:r>
          </a:p>
          <a:p>
            <a:pPr marL="0" indent="0">
              <a:buNone/>
            </a:pPr>
            <a:r>
              <a:rPr lang="ru-RU" dirty="0"/>
              <a:t>Галактика </a:t>
            </a:r>
            <a:r>
              <a:rPr lang="ru-RU" dirty="0" err="1"/>
              <a:t>Гутенберга</a:t>
            </a:r>
            <a:r>
              <a:rPr lang="ru-RU" dirty="0"/>
              <a:t>? Дешевые книги и дорогие читатели?</a:t>
            </a:r>
          </a:p>
          <a:p>
            <a:pPr marL="0" indent="0">
              <a:buNone/>
            </a:pPr>
            <a:r>
              <a:rPr lang="ru-RU" dirty="0"/>
              <a:t>5-я технологическая волна: экономика услуг, финансовые технологии, семантическое управление через технологии «</a:t>
            </a:r>
            <a:r>
              <a:rPr lang="ru-RU" dirty="0" err="1"/>
              <a:t>постправды</a:t>
            </a:r>
            <a:r>
              <a:rPr lang="ru-RU" dirty="0"/>
              <a:t>» и т.д.? </a:t>
            </a:r>
          </a:p>
          <a:p>
            <a:pPr marL="0" indent="0">
              <a:buNone/>
            </a:pPr>
            <a:r>
              <a:rPr lang="ru-RU" dirty="0"/>
              <a:t>Цивилизация Образа? Обобщенные схематизации?</a:t>
            </a:r>
          </a:p>
          <a:p>
            <a:pPr marL="0" indent="0">
              <a:buNone/>
            </a:pPr>
            <a:r>
              <a:rPr lang="ru-RU" dirty="0"/>
              <a:t>Информация, как основание и формат власти?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1"/>
            <a:ext cx="12192000" cy="665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87" y="3877380"/>
            <a:ext cx="5897823" cy="298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70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6AD2EF-B60F-432B-A012-DD7616F4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80" y="457200"/>
            <a:ext cx="11349251" cy="4920018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spcAft>
                <a:spcPts val="0"/>
              </a:spcAft>
              <a:buNone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Постинформационное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общество – то, что информационному обществу наследует (во многих элементах отрицая его). Тогда: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Постинформационное</a:t>
            </a:r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 общество – это общество постмодерна, отрицающее существование и единственность Истины, мир неопределенной истинности.</a:t>
            </a:r>
          </a:p>
          <a:p>
            <a:pPr lvl="1" algn="just"/>
            <a:r>
              <a:rPr lang="ru-RU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Постинформационное</a:t>
            </a:r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 общество – это мир, когда информационный голод превращается в информационное переедание, и одним из главных качеств грамотного человека становится умение выживать в целенаправленно искаженной – «отравленной» информационной среде, общество без подросткового возраста (мир молодых взрослых). Мир информационной доступности. Мир, где информация есть у всех, и максима «кто владеет информацией, тот владеет миром» теряет свою актуальность.</a:t>
            </a:r>
          </a:p>
          <a:p>
            <a:pPr lvl="1" algn="just"/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Мир Образной медиа-культуры, медиа-синтаксиса, сложных схем, мир абстрактных образов, разорвавших связь с отображаемым. </a:t>
            </a:r>
          </a:p>
          <a:p>
            <a:pPr lvl="1" algn="just"/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Мир Искусственного Интеллекта и человеко-машинных организованностей. </a:t>
            </a:r>
          </a:p>
          <a:p>
            <a:pPr lvl="1" algn="just"/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Мир «после представительной демократии» и ее социальных институтов. </a:t>
            </a:r>
          </a:p>
          <a:p>
            <a:pPr lvl="1" algn="just"/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Мир с высокой долей заявленного нечеловеческого, не-бытийный, ино-бытийный, виртуальный, иллюзорный, мир хаоса, мир безумия.</a:t>
            </a:r>
          </a:p>
          <a:p>
            <a:pPr lvl="1" algn="just"/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Посткризисный мир, который является </a:t>
            </a:r>
            <a:r>
              <a:rPr lang="ru-RU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постинформационным</a:t>
            </a:r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, потому что в отсутствии электроэнергии доступ к информационным сетям невозможен, а пользоваться информацией в знаковой форме не умеет почти никто?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1"/>
            <a:ext cx="12192000" cy="665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13" y="5138861"/>
            <a:ext cx="3056247" cy="171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05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21ECD510-8024-45EA-B144-0EB8DB97D4D8}"/>
              </a:ext>
            </a:extLst>
          </p:cNvPr>
          <p:cNvSpPr/>
          <p:nvPr/>
        </p:nvSpPr>
        <p:spPr>
          <a:xfrm>
            <a:off x="3708400" y="984319"/>
            <a:ext cx="5892800" cy="4429760"/>
          </a:xfrm>
          <a:prstGeom prst="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76E20-FDE5-4A03-AD33-27F72545D339}"/>
              </a:ext>
            </a:extLst>
          </p:cNvPr>
          <p:cNvSpPr txBox="1"/>
          <p:nvPr/>
        </p:nvSpPr>
        <p:spPr>
          <a:xfrm>
            <a:off x="3576320" y="5501947"/>
            <a:ext cx="245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«ВИРТ»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09AC2-7CD0-4F46-93F2-5218E29FEA14}"/>
              </a:ext>
            </a:extLst>
          </p:cNvPr>
          <p:cNvSpPr txBox="1"/>
          <p:nvPr/>
        </p:nvSpPr>
        <p:spPr>
          <a:xfrm>
            <a:off x="8890000" y="5535999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«ЦИФРА»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F621-96FA-4617-9D47-7C223A852AF6}"/>
              </a:ext>
            </a:extLst>
          </p:cNvPr>
          <p:cNvSpPr txBox="1"/>
          <p:nvPr/>
        </p:nvSpPr>
        <p:spPr>
          <a:xfrm>
            <a:off x="5466080" y="527119"/>
            <a:ext cx="342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«РОБОТОТЕХНИКА»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0176D-903D-4F5F-8FFB-54213D3658F8}"/>
              </a:ext>
            </a:extLst>
          </p:cNvPr>
          <p:cNvSpPr txBox="1"/>
          <p:nvPr/>
        </p:nvSpPr>
        <p:spPr>
          <a:xfrm>
            <a:off x="5699759" y="2148254"/>
            <a:ext cx="174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(Слабый)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Искусственный Интеллект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779E8-D643-423F-B06B-531427B09C81}"/>
              </a:ext>
            </a:extLst>
          </p:cNvPr>
          <p:cNvSpPr txBox="1"/>
          <p:nvPr/>
        </p:nvSpPr>
        <p:spPr>
          <a:xfrm>
            <a:off x="6035040" y="3039864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-печать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221C1-D31F-4C02-8F54-F58E1FB8C0F7}"/>
              </a:ext>
            </a:extLst>
          </p:cNvPr>
          <p:cNvSpPr txBox="1"/>
          <p:nvPr/>
        </p:nvSpPr>
        <p:spPr>
          <a:xfrm>
            <a:off x="6116320" y="3913107"/>
            <a:ext cx="328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ИНТЕРНЕТ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5F02F-FDDF-4A1B-9ECF-C5435C847B36}"/>
              </a:ext>
            </a:extLst>
          </p:cNvPr>
          <p:cNvSpPr txBox="1"/>
          <p:nvPr/>
        </p:nvSpPr>
        <p:spPr>
          <a:xfrm>
            <a:off x="7929880" y="2352125"/>
            <a:ext cx="288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Замыкание баланса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B1BB2-0FC7-4868-87E8-171775695C79}"/>
              </a:ext>
            </a:extLst>
          </p:cNvPr>
          <p:cNvSpPr txBox="1"/>
          <p:nvPr/>
        </p:nvSpPr>
        <p:spPr>
          <a:xfrm>
            <a:off x="8463280" y="3149076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Эффекторы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3AECB-DBE2-419A-8A84-C1D53212541A}"/>
              </a:ext>
            </a:extLst>
          </p:cNvPr>
          <p:cNvSpPr txBox="1"/>
          <p:nvPr/>
        </p:nvSpPr>
        <p:spPr>
          <a:xfrm>
            <a:off x="8923020" y="3796295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Необходимая инфраструктура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03F751-5E83-484E-ABFB-E812C2580814}"/>
              </a:ext>
            </a:extLst>
          </p:cNvPr>
          <p:cNvSpPr txBox="1"/>
          <p:nvPr/>
        </p:nvSpPr>
        <p:spPr>
          <a:xfrm>
            <a:off x="5252720" y="6146214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КИБЕРВЕРСУМ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1D5E9-D263-45C9-89E9-035CE47D16CB}"/>
              </a:ext>
            </a:extLst>
          </p:cNvPr>
          <p:cNvSpPr txBox="1"/>
          <p:nvPr/>
        </p:nvSpPr>
        <p:spPr>
          <a:xfrm>
            <a:off x="162560" y="284480"/>
            <a:ext cx="4886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Баланс Виртуальной Реальности, Робототехники, Цифрового Общества образует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мир, обогащенный кибернетической компонентой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КИБЕРВЕРСУМ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(Для сравнения: Вселенная Звездных Войн – мир, обогащенный Силой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667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Вселенная Стругацких – мир, обогащенный доступным Космосом и т.д.)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9D997-6F97-4909-8ED1-CCC9515396F5}"/>
              </a:ext>
            </a:extLst>
          </p:cNvPr>
          <p:cNvSpPr txBox="1"/>
          <p:nvPr/>
        </p:nvSpPr>
        <p:spPr>
          <a:xfrm>
            <a:off x="157480" y="2609919"/>
            <a:ext cx="4409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«По построению»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ВИРТа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это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мультиверсум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он носит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платоновский характер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то есть, представляет собой спектр значений между Идеальностью и Реальностью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F4AF4-9287-44FF-B881-7566FCF5FB4C}"/>
              </a:ext>
            </a:extLst>
          </p:cNvPr>
          <p:cNvSpPr txBox="1"/>
          <p:nvPr/>
        </p:nvSpPr>
        <p:spPr>
          <a:xfrm>
            <a:off x="7630160" y="487631"/>
            <a:ext cx="44805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Баланс замыкается на наших глазах. Необратимое смещение произошло в 2020 году, мировой локаут и переход «всего» в виртуальность + «Цифровая тюрьма»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9C96A9-3D70-4B42-B507-59D31D566EDD}"/>
              </a:ext>
            </a:extLst>
          </p:cNvPr>
          <p:cNvSpPr txBox="1"/>
          <p:nvPr/>
        </p:nvSpPr>
        <p:spPr>
          <a:xfrm>
            <a:off x="157480" y="4532451"/>
            <a:ext cx="355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Кибер-составляющая охватывает все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социосистемные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процессы: управление, образование, производство, познание, войну, контроль, упаковку / продажу. Нет только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трансценденции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1"/>
            <a:ext cx="12192000" cy="6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476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773</Words>
  <Application>Microsoft Macintosh PowerPoint</Application>
  <PresentationFormat>Widescreen</PresentationFormat>
  <Paragraphs>129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CIDFont+F3</vt:lpstr>
      <vt:lpstr>Fugue</vt:lpstr>
      <vt:lpstr>Fugue Regular</vt:lpstr>
      <vt:lpstr>FugueMono</vt:lpstr>
      <vt:lpstr>Arial</vt:lpstr>
      <vt:lpstr>Calibri</vt:lpstr>
      <vt:lpstr>Calibri Light</vt:lpstr>
      <vt:lpstr>Helvetica Neue</vt:lpstr>
      <vt:lpstr>Helvetica Neue Light</vt:lpstr>
      <vt:lpstr>Helvetica Neue Medium</vt:lpstr>
      <vt:lpstr>Тема Office</vt:lpstr>
      <vt:lpstr>Оформление по умолчанию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Постинформационное общество</dc:title>
  <dc:creator>Сергей Переслегин</dc:creator>
  <cp:lastModifiedBy>Danilo Mogilny</cp:lastModifiedBy>
  <cp:revision>10</cp:revision>
  <dcterms:created xsi:type="dcterms:W3CDTF">2024-10-19T09:55:32Z</dcterms:created>
  <dcterms:modified xsi:type="dcterms:W3CDTF">2024-11-03T06:59:51Z</dcterms:modified>
</cp:coreProperties>
</file>