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57" r:id="rId4"/>
    <p:sldId id="1498" r:id="rId5"/>
    <p:sldId id="574" r:id="rId6"/>
    <p:sldId id="575" r:id="rId7"/>
    <p:sldId id="576" r:id="rId8"/>
    <p:sldId id="1499" r:id="rId9"/>
    <p:sldId id="1500" r:id="rId10"/>
    <p:sldId id="1501" r:id="rId11"/>
    <p:sldId id="288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2"/>
    <p:restoredTop sz="94719"/>
  </p:normalViewPr>
  <p:slideViewPr>
    <p:cSldViewPr snapToGrid="0">
      <p:cViewPr varScale="1">
        <p:scale>
          <a:sx n="28" d="100"/>
          <a:sy n="28" d="100"/>
        </p:scale>
        <p:origin x="10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327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9DFF7-BBAC-4D6C-9547-700F94E181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1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9DFF7-BBAC-4D6C-9547-700F94E181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55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9DFF7-BBAC-4D6C-9547-700F94E181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47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4B0CF-D63B-FC7C-8115-27A1C939A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1B096C2-DB22-C8FD-1238-357263742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03C4B92-0DE3-F853-1DB5-E3741D66A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1F5845-917D-8757-FB06-8A8E0B4A5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9DFF7-BBAC-4D6C-9547-700F94E181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02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51F3F-769D-5911-ED42-C64B70B92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47AB9AE-F9E7-BB49-1663-EE5D2E04D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BA604B7-2AA3-5826-5C02-1BD255B25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83A080-3925-5FE6-B81E-CC46A7C9A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9DFF7-BBAC-4D6C-9547-700F94E181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45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2A551-04B9-55EB-DC2E-A06A27AA7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4B944F4-D0EC-DC68-7397-BD890187E7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254B5A8-F4E3-EB94-CEFA-2BD20D14A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759B19-4BF4-9EC0-B224-9DBA01DB1E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9DFF7-BBAC-4D6C-9547-700F94E181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61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2921000" y="330200"/>
            <a:ext cx="18542000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-1291579"/>
            <a:ext cx="29260800" cy="19507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Название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19075"/>
            <a:ext cx="7188201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802" y="7200900"/>
            <a:ext cx="7188201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8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Инфографика\ВШЭ\00_Презентации и материалы\Логотип\Logo_presi-01 - копия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37" y="11795127"/>
            <a:ext cx="168063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older 4"/>
          <p:cNvSpPr txBox="1">
            <a:spLocks/>
          </p:cNvSpPr>
          <p:nvPr userDrawn="1"/>
        </p:nvSpPr>
        <p:spPr>
          <a:xfrm>
            <a:off x="7188201" y="419101"/>
            <a:ext cx="15570201" cy="49257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defTabSz="1828837" eaLnBrk="1" hangingPunct="1"/>
            <a:r>
              <a:rPr lang="ru-RU" altLang="ru-RU" sz="3201">
                <a:solidFill>
                  <a:srgbClr val="0D0D0D"/>
                </a:solidFill>
                <a:ea typeface="Myriad Pro" pitchFamily="34" charset="0"/>
                <a:cs typeface="Myriad Pro" pitchFamily="34" charset="0"/>
              </a:rPr>
              <a:t>Институт статистических исследований и экономики знаний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2958728" y="5181601"/>
            <a:ext cx="18467046" cy="147732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0" b="1" i="0">
                <a:solidFill>
                  <a:srgbClr val="1C5C99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12078575" y="9220200"/>
            <a:ext cx="9347199" cy="7386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800"/>
            </a:lvl1pPr>
          </a:lstStyle>
          <a:p>
            <a:pPr lvl="0"/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29DD80-6F81-4A12-AA9C-5F1D503F7A82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8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2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 sz="8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1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467" y="12928602"/>
            <a:ext cx="5689599" cy="730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</a:lstStyle>
          <a:p>
            <a:pPr defTabSz="1828837">
              <a:defRPr/>
            </a:pPr>
            <a:fld id="{598ED273-158B-4CAB-931D-F6B3E4BCD533}" type="datetime1">
              <a:rPr lang="en-US" smtClean="0">
                <a:solidFill>
                  <a:prstClr val="black"/>
                </a:solidFill>
                <a:ea typeface="+mn-ea"/>
              </a:rPr>
              <a:pPr defTabSz="1828837">
                <a:defRPr/>
              </a:pPr>
              <a:t>11/2/2024</a:t>
            </a:fld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1" y="12928602"/>
            <a:ext cx="7721601" cy="730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</a:lstStyle>
          <a:p>
            <a:pPr defTabSz="1828837">
              <a:defRPr/>
            </a:pPr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74736" y="12928602"/>
            <a:ext cx="5689599" cy="730250"/>
          </a:xfrm>
        </p:spPr>
        <p:txBody>
          <a:bodyPr/>
          <a:lstStyle>
            <a:lvl1pPr marL="0">
              <a:defRPr smtClean="0"/>
            </a:lvl1pPr>
          </a:lstStyle>
          <a:p>
            <a:pPr>
              <a:defRPr/>
            </a:pPr>
            <a:fld id="{34E2D3EA-4AEE-4907-88EF-6E95C412F43F}" type="slidenum">
              <a:rPr lang="en-US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0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Название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802" y="241300"/>
            <a:ext cx="7188201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200900"/>
            <a:ext cx="7188201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8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older 4"/>
          <p:cNvSpPr txBox="1">
            <a:spLocks/>
          </p:cNvSpPr>
          <p:nvPr userDrawn="1"/>
        </p:nvSpPr>
        <p:spPr>
          <a:xfrm>
            <a:off x="2438401" y="892177"/>
            <a:ext cx="15595599" cy="52322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defTabSz="1828837" eaLnBrk="1" hangingPunct="1"/>
            <a:r>
              <a:rPr lang="ru-RU" altLang="ru-RU" sz="3400">
                <a:solidFill>
                  <a:srgbClr val="0D0D0D"/>
                </a:solidFill>
                <a:ea typeface="Myriad Pro" pitchFamily="34" charset="0"/>
                <a:cs typeface="Myriad Pro" pitchFamily="34" charset="0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9" name="Picture 2" descr="D:\Инфографика\ВШЭ\00_Презентации и материалы\Логотип\Logo_presi-01 - копия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2600"/>
            <a:ext cx="1676400" cy="131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5029661" y="10593465"/>
            <a:ext cx="14324678" cy="7386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600"/>
            </a:lvl1pPr>
          </a:lstStyle>
          <a:p>
            <a:pPr lvl="0"/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2"/>
          </p:nvPr>
        </p:nvSpPr>
        <p:spPr>
          <a:xfrm>
            <a:off x="7448555" y="12773857"/>
            <a:ext cx="9486898" cy="7386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3644903" y="3533774"/>
            <a:ext cx="17094201" cy="664845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0" b="1" i="0">
                <a:solidFill>
                  <a:srgbClr val="1C5C99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40D56-1C02-46B8-AE62-7852FAAC148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4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Название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802" y="241300"/>
            <a:ext cx="7188201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200900"/>
            <a:ext cx="7188201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8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older 4"/>
          <p:cNvSpPr txBox="1">
            <a:spLocks/>
          </p:cNvSpPr>
          <p:nvPr userDrawn="1"/>
        </p:nvSpPr>
        <p:spPr>
          <a:xfrm>
            <a:off x="2438401" y="892177"/>
            <a:ext cx="15595599" cy="52322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defTabSz="1828837" eaLnBrk="1" hangingPunct="1"/>
            <a:r>
              <a:rPr lang="ru-RU" altLang="ru-RU" sz="3400">
                <a:solidFill>
                  <a:srgbClr val="0D0D0D"/>
                </a:solidFill>
                <a:ea typeface="Myriad Pro" pitchFamily="34" charset="0"/>
                <a:cs typeface="Myriad Pro" pitchFamily="34" charset="0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9" name="Picture 2" descr="D:\Инфографика\ВШЭ\00_Презентации и материалы\Логотип\Logo_presi-01 - копия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2600"/>
            <a:ext cx="1676400" cy="131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8459122" y="11086146"/>
            <a:ext cx="14324678" cy="73866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5600"/>
            </a:lvl1pPr>
          </a:lstStyle>
          <a:p>
            <a:pPr lvl="0"/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2"/>
          </p:nvPr>
        </p:nvSpPr>
        <p:spPr>
          <a:xfrm>
            <a:off x="13290554" y="12672534"/>
            <a:ext cx="9486898" cy="73866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3644903" y="3533774"/>
            <a:ext cx="17094201" cy="664845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0" b="1" i="0">
                <a:solidFill>
                  <a:srgbClr val="1C5C99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194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622303" y="12661902"/>
            <a:ext cx="11049000" cy="4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defTabSz="1828837" eaLnBrk="1" hangingPunct="1">
              <a:spcBef>
                <a:spcPct val="20000"/>
              </a:spcBef>
            </a:pPr>
            <a:r>
              <a:rPr lang="ru-RU" altLang="ru-RU" sz="1600">
                <a:solidFill>
                  <a:srgbClr val="254061"/>
                </a:solidFill>
                <a:latin typeface="Calibri" pitchFamily="34" charset="0"/>
              </a:rPr>
              <a:t>Высшая школа экономики, Москва, 2016</a:t>
            </a:r>
            <a:endParaRPr kumimoji="1" lang="ru-RU" altLang="ru-RU" sz="160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25602" y="5638800"/>
            <a:ext cx="22148799" cy="1371600"/>
          </a:xfrm>
          <a:prstGeom prst="rect">
            <a:avLst/>
          </a:prstGeom>
        </p:spPr>
        <p:txBody>
          <a:bodyPr/>
          <a:lstStyle>
            <a:lvl1pPr algn="ctr">
              <a:defRPr sz="7200" b="1">
                <a:solidFill>
                  <a:srgbClr val="1C5C99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2758400" y="12811128"/>
            <a:ext cx="1016001" cy="387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F0E1D5-03CA-45D5-AB8B-8BA7318EDE3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26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 bwMode="auto">
          <a:xfrm>
            <a:off x="622303" y="12661902"/>
            <a:ext cx="11049000" cy="4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defTabSz="1828837" eaLnBrk="1" hangingPunct="1">
              <a:spcBef>
                <a:spcPct val="20000"/>
              </a:spcBef>
            </a:pPr>
            <a:r>
              <a:rPr lang="ru-RU" altLang="ru-RU" sz="1600">
                <a:solidFill>
                  <a:srgbClr val="254061"/>
                </a:solidFill>
                <a:latin typeface="Calibri" pitchFamily="34" charset="0"/>
              </a:rPr>
              <a:t>Высшая школа экономики, Москва, 2016</a:t>
            </a:r>
            <a:endParaRPr kumimoji="1" lang="ru-RU" altLang="ru-RU" sz="160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38400" y="505032"/>
            <a:ext cx="21945600" cy="1279524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2"/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812802" y="2590800"/>
            <a:ext cx="21945598" cy="553998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latin typeface="Myriad Pro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2758400" y="12836528"/>
            <a:ext cx="1016001" cy="38735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D992F4-75A1-42A0-A1BF-9B7E6E47590F}" type="slidenum">
              <a:rPr lang="ru-RU" alt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06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 userDrawn="1"/>
        </p:nvSpPr>
        <p:spPr bwMode="auto">
          <a:xfrm>
            <a:off x="622303" y="12661902"/>
            <a:ext cx="11049000" cy="4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defTabSz="1828837" eaLnBrk="1" hangingPunct="1">
              <a:spcBef>
                <a:spcPct val="20000"/>
              </a:spcBef>
            </a:pPr>
            <a:r>
              <a:rPr lang="ru-RU" altLang="ru-RU" sz="1600">
                <a:solidFill>
                  <a:srgbClr val="254061"/>
                </a:solidFill>
                <a:latin typeface="Calibri" pitchFamily="34" charset="0"/>
              </a:rPr>
              <a:t>Высшая школа экономики, Москва, 2016</a:t>
            </a:r>
            <a:endParaRPr kumimoji="1" lang="ru-RU" altLang="ru-RU" sz="160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69652" y="505032"/>
            <a:ext cx="22214348" cy="1279524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2"/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1" name="Holder 3"/>
          <p:cNvSpPr>
            <a:spLocks noGrp="1"/>
          </p:cNvSpPr>
          <p:nvPr>
            <p:ph type="body" idx="1"/>
          </p:nvPr>
        </p:nvSpPr>
        <p:spPr>
          <a:xfrm>
            <a:off x="812802" y="2590801"/>
            <a:ext cx="13004799" cy="8427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latin typeface="Myriad Pro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14833599" y="2636521"/>
            <a:ext cx="8534400" cy="944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Myriad Pro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1B3C92-1A56-4C9C-A8FC-B6A0F0CC110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8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28647" y="475536"/>
            <a:ext cx="22155354" cy="1279524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2"/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AA57-3301-43F7-BBB2-388826A6C5E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1013168" y="2610034"/>
            <a:ext cx="10737846" cy="9769292"/>
          </a:xfrm>
          <a:prstGeom prst="rect">
            <a:avLst/>
          </a:prstGeom>
          <a:ln>
            <a:noFill/>
          </a:ln>
        </p:spPr>
        <p:txBody>
          <a:bodyPr/>
          <a:lstStyle>
            <a:lvl1pPr marL="355607" indent="-355607">
              <a:defRPr sz="3600">
                <a:solidFill>
                  <a:schemeClr val="tx2"/>
                </a:solidFill>
              </a:defRPr>
            </a:lvl1pPr>
            <a:lvl2pPr marL="889018" indent="-533411">
              <a:defRPr sz="3201"/>
            </a:lvl2pPr>
            <a:lvl3pPr marL="1260500" indent="-371484">
              <a:defRPr sz="2800"/>
            </a:lvl3pPr>
            <a:lvl4pPr marL="1616109" indent="-355607">
              <a:defRPr sz="2401"/>
            </a:lvl4pPr>
            <a:lvl5pPr>
              <a:defRPr sz="2401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half" idx="14"/>
          </p:nvPr>
        </p:nvSpPr>
        <p:spPr>
          <a:xfrm>
            <a:off x="12547520" y="2610034"/>
            <a:ext cx="10954509" cy="9769292"/>
          </a:xfrm>
          <a:prstGeom prst="rect">
            <a:avLst/>
          </a:prstGeom>
          <a:ln>
            <a:noFill/>
          </a:ln>
        </p:spPr>
        <p:txBody>
          <a:bodyPr/>
          <a:lstStyle>
            <a:lvl1pPr marL="355607" indent="-355607">
              <a:defRPr sz="3600">
                <a:solidFill>
                  <a:schemeClr val="tx2"/>
                </a:solidFill>
              </a:defRPr>
            </a:lvl1pPr>
            <a:lvl2pPr marL="889018" indent="-533411">
              <a:defRPr sz="3201"/>
            </a:lvl2pPr>
            <a:lvl3pPr marL="1260500" indent="-371484">
              <a:defRPr sz="2800"/>
            </a:lvl3pPr>
            <a:lvl4pPr marL="1616109" indent="-355607">
              <a:defRPr sz="2401"/>
            </a:lvl4pPr>
            <a:lvl5pPr>
              <a:defRPr sz="2401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 bwMode="auto">
          <a:xfrm>
            <a:off x="622303" y="12661902"/>
            <a:ext cx="11049000" cy="4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defTabSz="1828837" eaLnBrk="1" hangingPunct="1">
              <a:spcBef>
                <a:spcPct val="20000"/>
              </a:spcBef>
            </a:pPr>
            <a:r>
              <a:rPr lang="ru-RU" altLang="ru-RU" sz="1600">
                <a:solidFill>
                  <a:srgbClr val="254061"/>
                </a:solidFill>
                <a:latin typeface="Calibri" pitchFamily="34" charset="0"/>
              </a:rPr>
              <a:t>НИУ ВШЭ, Москва, 2016</a:t>
            </a:r>
            <a:endParaRPr kumimoji="1" lang="ru-RU" altLang="ru-RU" sz="1600">
              <a:solidFill>
                <a:srgbClr val="25406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93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 bwMode="auto">
          <a:xfrm>
            <a:off x="622303" y="12661902"/>
            <a:ext cx="11049000" cy="4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defTabSz="1828837" eaLnBrk="1" hangingPunct="1">
              <a:spcBef>
                <a:spcPct val="20000"/>
              </a:spcBef>
            </a:pPr>
            <a:r>
              <a:rPr lang="ru-RU" altLang="ru-RU" sz="1600">
                <a:solidFill>
                  <a:srgbClr val="254061"/>
                </a:solidFill>
                <a:latin typeface="Calibri" pitchFamily="34" charset="0"/>
              </a:rPr>
              <a:t>НИУ ВШЭ, Москва, 2016</a:t>
            </a:r>
            <a:endParaRPr kumimoji="1" lang="ru-RU" altLang="ru-RU" sz="160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28647" y="475536"/>
            <a:ext cx="22155354" cy="1279524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2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1" name="Holder 3"/>
          <p:cNvSpPr>
            <a:spLocks noGrp="1"/>
          </p:cNvSpPr>
          <p:nvPr>
            <p:ph type="body" idx="1"/>
          </p:nvPr>
        </p:nvSpPr>
        <p:spPr>
          <a:xfrm>
            <a:off x="812799" y="2590801"/>
            <a:ext cx="22487468" cy="990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latin typeface="Myriad Pro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2758400" y="12887327"/>
            <a:ext cx="1016001" cy="387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E146C-4F5A-4427-AF8A-809BABDB6F1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8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 bwMode="auto">
          <a:xfrm>
            <a:off x="622303" y="12661902"/>
            <a:ext cx="11049000" cy="4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defTabSz="1828837" eaLnBrk="1" hangingPunct="1">
              <a:spcBef>
                <a:spcPct val="20000"/>
              </a:spcBef>
            </a:pPr>
            <a:r>
              <a:rPr lang="ru-RU" altLang="ru-RU" sz="1600">
                <a:solidFill>
                  <a:srgbClr val="254061"/>
                </a:solidFill>
                <a:latin typeface="Calibri" pitchFamily="34" charset="0"/>
              </a:rPr>
              <a:t>Высшая школа экономики, Москва, 2016</a:t>
            </a:r>
            <a:endParaRPr kumimoji="1" lang="ru-RU" altLang="ru-RU" sz="160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3F4D16-7F23-41D5-9680-4F188FD58E5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09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629919" y="2590802"/>
            <a:ext cx="23408640" cy="989076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latin typeface="+mj-lt"/>
              </a:defRPr>
            </a:lvl1pPr>
            <a:lvl2pPr marL="1485929" indent="-571512">
              <a:buFont typeface="Wingdings" panose="05000000000000000000" pitchFamily="2" charset="2"/>
              <a:buChar char="§"/>
              <a:defRPr sz="3201">
                <a:latin typeface="+mj-lt"/>
              </a:defRPr>
            </a:lvl2pPr>
            <a:lvl3pPr marL="2286046" indent="-457209">
              <a:buFont typeface="Courier New" panose="02070309020205020404" pitchFamily="49" charset="0"/>
              <a:buChar char="o"/>
              <a:defRPr sz="2800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2961601" y="13141960"/>
            <a:ext cx="1016001" cy="386080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+mj-lt"/>
                <a:cs typeface="Myriad Arabic" pitchFamily="50" charset="-78"/>
              </a:defRPr>
            </a:lvl1pPr>
          </a:lstStyle>
          <a:p>
            <a:fld id="{81D60167-4931-47E6-BA6A-407CBD079E4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02" y="577898"/>
            <a:ext cx="1788883" cy="13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418081" y="549276"/>
            <a:ext cx="21620481" cy="1279526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119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629919" y="2590802"/>
            <a:ext cx="23408640" cy="989076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>
                <a:latin typeface="+mj-lt"/>
              </a:defRPr>
            </a:lvl1pPr>
            <a:lvl2pPr marL="1114448" indent="-428635">
              <a:buFont typeface="Wingdings" panose="05000000000000000000" pitchFamily="2" charset="2"/>
              <a:buChar char="§"/>
              <a:defRPr sz="2401">
                <a:latin typeface="+mj-lt"/>
              </a:defRPr>
            </a:lvl2pPr>
            <a:lvl3pPr marL="1714534" indent="-342907">
              <a:buFont typeface="Courier New" panose="02070309020205020404" pitchFamily="49" charset="0"/>
              <a:buChar char="o"/>
              <a:defRPr sz="2100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29920" y="549276"/>
            <a:ext cx="21620481" cy="127952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2961655" y="12945776"/>
            <a:ext cx="1016003" cy="386080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+mj-lt"/>
                <a:cs typeface="Myriad Arabic" pitchFamily="50" charset="-78"/>
              </a:defRPr>
            </a:lvl1pPr>
          </a:lstStyle>
          <a:p>
            <a:fld id="{81D60167-4931-47E6-BA6A-407CBD079E4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861" y="588587"/>
            <a:ext cx="1111579" cy="10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41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2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2"/>
            <a:ext cx="5689599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4568-B7E1-462F-82CE-4031668857E8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1" y="12712702"/>
            <a:ext cx="7721601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80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629919" y="2590801"/>
            <a:ext cx="23408640" cy="989076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latin typeface="+mj-lt"/>
              </a:defRPr>
            </a:lvl1pPr>
            <a:lvl2pPr marL="1485929" indent="-571512">
              <a:buFont typeface="Wingdings" panose="05000000000000000000" pitchFamily="2" charset="2"/>
              <a:buChar char="§"/>
              <a:defRPr sz="3201">
                <a:latin typeface="+mj-lt"/>
              </a:defRPr>
            </a:lvl2pPr>
            <a:lvl3pPr marL="2286046" indent="-457209">
              <a:buFont typeface="Courier New" panose="02070309020205020404" pitchFamily="49" charset="0"/>
              <a:buChar char="o"/>
              <a:defRPr sz="2800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2961601" y="13141960"/>
            <a:ext cx="1016001" cy="386080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+mj-lt"/>
                <a:cs typeface="Myriad Arabic" pitchFamily="50" charset="-78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7" y="577900"/>
            <a:ext cx="1788883" cy="13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418081" y="549276"/>
            <a:ext cx="21620481" cy="1279524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521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11406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83826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52519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37315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0236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8016875" y="-63500"/>
            <a:ext cx="19831050" cy="13220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73857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60338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68878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11876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3900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1240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55748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50550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 bwMode="auto">
          <a:xfrm>
            <a:off x="622302" y="12661905"/>
            <a:ext cx="11049000" cy="4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defTabSz="1371628">
              <a:spcBef>
                <a:spcPct val="20000"/>
              </a:spcBef>
            </a:pPr>
            <a:r>
              <a:rPr lang="ru-RU" altLang="ru-RU" sz="1200">
                <a:solidFill>
                  <a:srgbClr val="254061"/>
                </a:solidFill>
                <a:latin typeface="Calibri" pitchFamily="34" charset="0"/>
              </a:rPr>
              <a:t>Высшая школа экономики, Москва, 2016</a:t>
            </a:r>
            <a:endParaRPr kumimoji="1" lang="ru-RU" altLang="ru-RU" sz="120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3F4D16-7F23-41D5-9680-4F188FD58E5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31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6608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2961659" y="12945776"/>
            <a:ext cx="1016002" cy="386080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Baskerville"/>
                <a:cs typeface="Baskerville"/>
              </a:defRPr>
            </a:lvl1pPr>
          </a:lstStyle>
          <a:p>
            <a:pPr marL="50800"/>
            <a:fld id="{81D60167-4931-47E6-BA6A-407CBD079E47}" type="slidenum">
              <a:rPr lang="ru-RU" smtClean="0"/>
              <a:pPr marL="50800"/>
              <a:t>‹#›</a:t>
            </a:fld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867" y="588593"/>
            <a:ext cx="1111578" cy="10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9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22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idx="13"/>
          </p:nvPr>
        </p:nvSpPr>
        <p:spPr>
          <a:xfrm>
            <a:off x="9972675" y="2125132"/>
            <a:ext cx="16402050" cy="10934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290800" y="6870700"/>
            <a:ext cx="8343900" cy="5562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316200" y="952500"/>
            <a:ext cx="8305800" cy="553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-1739900" y="-258233"/>
            <a:ext cx="20065999" cy="133773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219200" y="549276"/>
            <a:ext cx="21945600" cy="1279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2758400" y="13217527"/>
            <a:ext cx="1016001" cy="387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0801" eaLnBrk="1" hangingPunct="1">
              <a:defRPr sz="2000" smtClean="0">
                <a:ea typeface="Myriad Arabic"/>
                <a:cs typeface="Myriad Arabic"/>
              </a:defRPr>
            </a:lvl1pPr>
          </a:lstStyle>
          <a:p>
            <a:pPr defTabSz="1828837">
              <a:defRPr/>
            </a:pPr>
            <a:fld id="{6090B060-BC0B-4D23-8DA1-F002AC7A6272}" type="slidenum">
              <a:rPr lang="ru-RU" altLang="ru-RU" smtClean="0">
                <a:solidFill>
                  <a:prstClr val="black"/>
                </a:solidFill>
              </a:rPr>
              <a:pPr defTabSz="1828837"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028" name="Picture 2" descr="D:\Инфографика\ВШЭ\00_Презентации и материалы\Логотип\Logo_presi-01 - копия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2600"/>
            <a:ext cx="1676400" cy="131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8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54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Myriad Pro"/>
        </a:defRPr>
      </a:lvl5pPr>
      <a:lvl6pPr marL="914418" algn="ctr" rtl="0" fontAlgn="base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Myriad Pro"/>
        </a:defRPr>
      </a:lvl6pPr>
      <a:lvl7pPr marL="1828837" algn="ctr" rtl="0" fontAlgn="base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Myriad Pro"/>
        </a:defRPr>
      </a:lvl7pPr>
      <a:lvl8pPr marL="2743255" algn="ctr" rtl="0" fontAlgn="base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Myriad Pro"/>
        </a:defRPr>
      </a:lvl8pPr>
      <a:lvl9pPr marL="3657672" algn="ctr" rtl="0" fontAlgn="base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Myriad Pro"/>
        </a:defRPr>
      </a:lvl9pPr>
    </p:titleStyle>
    <p:bodyStyle>
      <a:lvl1pPr marL="685813" indent="-685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29" indent="-57151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46" indent="-4572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63" indent="-4572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82" indent="-4572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300" indent="-457209" algn="l" defTabSz="1828837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719" indent="-457209" algn="l" defTabSz="1828837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137" indent="-457209" algn="l" defTabSz="1828837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555" indent="-457209" algn="l" defTabSz="1828837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3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18" algn="l" defTabSz="182883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37" algn="l" defTabSz="182883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55" algn="l" defTabSz="182883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72" algn="l" defTabSz="182883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91" algn="l" defTabSz="182883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509" algn="l" defTabSz="182883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28" algn="l" defTabSz="182883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346" algn="l" defTabSz="182883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11/02/2024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0927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s://hbr-russia.ru/BIZNES-I-OBSHCHESTVO/NAUKA/85479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achulok@hse.ru" TargetMode="Externa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hse.ru/primarydata" TargetMode="External"/><Relationship Id="rId5" Type="http://schemas.openxmlformats.org/officeDocument/2006/relationships/hyperlink" Target="http://foresight.hse.ru/" TargetMode="External"/><Relationship Id="rId4" Type="http://schemas.openxmlformats.org/officeDocument/2006/relationships/hyperlink" Target="https://trends.rbc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МЕЖДУНАРОДНЫЙ СИМПОЗИУМ «СОЗДАВАЯ БУДУЩЕЕ»"/>
          <p:cNvSpPr txBox="1"/>
          <p:nvPr/>
        </p:nvSpPr>
        <p:spPr>
          <a:xfrm>
            <a:off x="16811077" y="1176763"/>
            <a:ext cx="5747845" cy="838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120000"/>
              </a:lnSpc>
              <a:defRPr sz="2400" b="0" cap="all" spc="480">
                <a:latin typeface="FugueMono"/>
                <a:ea typeface="FugueMono"/>
                <a:cs typeface="FugueMono"/>
                <a:sym typeface="FugueMono"/>
              </a:defRPr>
            </a:pPr>
            <a:r>
              <a:t>МЕЖДУНАРОДНЫЙ СИМПОЗИУМ</a:t>
            </a:r>
            <a:br/>
            <a:r>
              <a:t>«СОЗДАВАЯ БУДУЩЕЕ»</a:t>
            </a:r>
          </a:p>
        </p:txBody>
      </p:sp>
      <p:sp>
        <p:nvSpPr>
          <p:cNvPr id="128" name="СЕКЦИЯ"/>
          <p:cNvSpPr txBox="1"/>
          <p:nvPr/>
        </p:nvSpPr>
        <p:spPr>
          <a:xfrm>
            <a:off x="16358318" y="11427460"/>
            <a:ext cx="6653363" cy="172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457200">
              <a:lnSpc>
                <a:spcPct val="120000"/>
              </a:lnSpc>
              <a:defRPr sz="4800" b="0" cap="all" spc="960">
                <a:latin typeface="FugueMono"/>
                <a:ea typeface="FugueMono"/>
                <a:cs typeface="FugueMono"/>
                <a:sym typeface="FugueMono"/>
              </a:defRPr>
            </a:lvl1pPr>
          </a:lstStyle>
          <a:p>
            <a:r>
              <a:rPr lang="ru-RU" sz="3000" dirty="0" err="1"/>
              <a:t>Постинформационное</a:t>
            </a:r>
            <a:r>
              <a:rPr lang="ru-RU" sz="3000" dirty="0"/>
              <a:t> общество. Что будет после?</a:t>
            </a:r>
            <a:endParaRPr sz="3000" dirty="0"/>
          </a:p>
        </p:txBody>
      </p:sp>
      <p:sp>
        <p:nvSpPr>
          <p:cNvPr id="129" name="Имя Фамилия"/>
          <p:cNvSpPr txBox="1"/>
          <p:nvPr/>
        </p:nvSpPr>
        <p:spPr>
          <a:xfrm>
            <a:off x="1040217" y="6159499"/>
            <a:ext cx="13330800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80000"/>
              </a:lnSpc>
              <a:defRPr sz="7200" b="0" cap="all" spc="1440">
                <a:latin typeface="Fugue Regular"/>
                <a:ea typeface="Fugue Regular"/>
                <a:cs typeface="Fugue Regular"/>
                <a:sym typeface="Fugue Regular"/>
              </a:defRPr>
            </a:lvl1pPr>
          </a:lstStyle>
          <a:p>
            <a:r>
              <a:rPr lang="ru-RU" dirty="0"/>
              <a:t>Александр Чулок</a:t>
            </a:r>
            <a:endParaRPr dirty="0"/>
          </a:p>
        </p:txBody>
      </p:sp>
      <p:sp>
        <p:nvSpPr>
          <p:cNvPr id="130" name="Должность"/>
          <p:cNvSpPr txBox="1"/>
          <p:nvPr/>
        </p:nvSpPr>
        <p:spPr>
          <a:xfrm>
            <a:off x="1341759" y="8712200"/>
            <a:ext cx="9152803" cy="2281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ct val="120000"/>
              </a:lnSpc>
              <a:defRPr b="0" cap="all" spc="600">
                <a:latin typeface="Fugue Regular"/>
                <a:ea typeface="Fugue Regular"/>
                <a:cs typeface="Fugue Regular"/>
                <a:sym typeface="Fugue Regular"/>
              </a:defRPr>
            </a:lvl1pPr>
          </a:lstStyle>
          <a:p>
            <a:r>
              <a:rPr lang="ru-RU" dirty="0"/>
              <a:t>Директор центра научно-технологического прогнозирования ИСИЭЗ НИУ ВШЭ</a:t>
            </a:r>
          </a:p>
          <a:p>
            <a:r>
              <a:rPr dirty="0"/>
              <a:t> </a:t>
            </a:r>
          </a:p>
        </p:txBody>
      </p:sp>
      <p:pic>
        <p:nvPicPr>
          <p:cNvPr id="13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8318" y="3521607"/>
            <a:ext cx="6653364" cy="665371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Как долголетие изменит общество? Социальные и культурные последствия демографических изменений"/>
          <p:cNvSpPr txBox="1"/>
          <p:nvPr/>
        </p:nvSpPr>
        <p:spPr>
          <a:xfrm>
            <a:off x="1422399" y="2184399"/>
            <a:ext cx="12061731" cy="192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80000"/>
              </a:lnSpc>
              <a:defRPr sz="4900" b="0">
                <a:latin typeface="Fugue Regular"/>
                <a:ea typeface="Fugue Regular"/>
                <a:cs typeface="Fugue Regular"/>
                <a:sym typeface="Fugue Regular"/>
              </a:defRPr>
            </a:lvl1pPr>
          </a:lstStyle>
          <a:p>
            <a:r>
              <a:rPr lang="ru-RU" dirty="0"/>
              <a:t>Глобальные тренды </a:t>
            </a:r>
            <a:r>
              <a:rPr lang="ru-RU" dirty="0" err="1"/>
              <a:t>постинформационного</a:t>
            </a:r>
            <a:r>
              <a:rPr lang="ru-RU" dirty="0"/>
              <a:t> общества: взгляд сквозь призму мировых форсайтов и анализа больших данных </a:t>
            </a:r>
            <a:endParaRPr dirty="0"/>
          </a:p>
        </p:txBody>
      </p:sp>
      <p:pic>
        <p:nvPicPr>
          <p:cNvPr id="13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716" y="1020316"/>
            <a:ext cx="956568" cy="956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588940" y="2045395"/>
            <a:ext cx="1013916" cy="1013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1828837" hangingPunct="1">
              <a:defRPr/>
            </a:pPr>
            <a:endParaRPr sz="3600" b="0" kern="1200" dirty="0">
              <a:solidFill>
                <a:prstClr val="black"/>
              </a:solidFill>
              <a:latin typeface="Myriad Pro"/>
              <a:ea typeface="ＭＳ Ｐゴシック" pitchFamily="34" charset="-128"/>
              <a:cs typeface="+mj-cs"/>
              <a:sym typeface="Helvetica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56922" y="3157760"/>
            <a:ext cx="1282632" cy="137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1828837" hangingPunct="1">
              <a:defRPr/>
            </a:pPr>
            <a:endParaRPr sz="3600" b="0" kern="1200" dirty="0">
              <a:solidFill>
                <a:prstClr val="black"/>
              </a:solidFill>
              <a:latin typeface="Myriad Pro"/>
              <a:ea typeface="ＭＳ Ｐゴシック" pitchFamily="34" charset="-128"/>
              <a:cs typeface="+mj-cs"/>
              <a:sym typeface="Helvetica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8466" y="1876426"/>
            <a:ext cx="0" cy="1457326"/>
          </a:xfrm>
          <a:custGeom>
            <a:avLst/>
            <a:gdLst/>
            <a:ahLst/>
            <a:cxnLst/>
            <a:rect l="l" t="t" r="r" b="b"/>
            <a:pathLst>
              <a:path h="971550">
                <a:moveTo>
                  <a:pt x="0" y="0"/>
                </a:moveTo>
                <a:lnTo>
                  <a:pt x="0" y="971550"/>
                </a:lnTo>
              </a:path>
            </a:pathLst>
          </a:custGeom>
          <a:ln w="298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l" defTabSz="1828837" hangingPunct="1">
              <a:defRPr/>
            </a:pPr>
            <a:endParaRPr sz="3600" b="0" kern="1200" dirty="0">
              <a:solidFill>
                <a:prstClr val="black"/>
              </a:solidFill>
              <a:latin typeface="Myriad Pro"/>
              <a:ea typeface="ＭＳ Ｐゴシック" pitchFamily="34" charset="-128"/>
              <a:cs typeface="+mj-cs"/>
              <a:sym typeface="Helvetica Ligh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294967295"/>
          </p:nvPr>
        </p:nvSpPr>
        <p:spPr>
          <a:xfrm>
            <a:off x="23554316" y="13034764"/>
            <a:ext cx="448684" cy="292616"/>
          </a:xfrm>
          <a:prstGeom prst="rect">
            <a:avLst/>
          </a:prstGeom>
        </p:spPr>
        <p:txBody>
          <a:bodyPr/>
          <a:lstStyle/>
          <a:p>
            <a:pPr algn="l" defTabSz="1828837">
              <a:defRPr/>
            </a:pPr>
            <a:fld id="{B6F15528-21DE-4FAA-801E-634DDDAF4B2B}" type="slidenum">
              <a:rPr lang="ru-RU" sz="2401" b="0" kern="1200">
                <a:solidFill>
                  <a:prstClr val="black"/>
                </a:solidFill>
                <a:latin typeface="Arial" pitchFamily="34" charset="0"/>
                <a:sym typeface="Helvetica Light"/>
              </a:rPr>
              <a:pPr algn="l" defTabSz="1828837">
                <a:defRPr/>
              </a:pPr>
              <a:t>2</a:t>
            </a:fld>
            <a:endParaRPr lang="ru-RU" sz="2401" b="0" kern="1200" dirty="0">
              <a:solidFill>
                <a:prstClr val="black"/>
              </a:solidFill>
              <a:latin typeface="Arial" pitchFamily="34" charset="0"/>
              <a:sym typeface="Helvetica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17413" y="912304"/>
            <a:ext cx="19484338" cy="666351"/>
          </a:xfrm>
        </p:spPr>
        <p:txBody>
          <a:bodyPr lIns="540000" tIns="0" bIns="0" anchor="ctr">
            <a:noAutofit/>
          </a:bodyPr>
          <a:lstStyle/>
          <a:p>
            <a:pPr marL="19050" marR="7621" algn="l"/>
            <a:r>
              <a:rPr lang="ru-RU" sz="5200" b="1" dirty="0">
                <a:ea typeface="+mn-ea"/>
                <a:cs typeface="Arial" panose="020B0604020202020204" pitchFamily="34" charset="0"/>
              </a:rPr>
              <a:t>Классический Форсайт – инструмент управления и быстрой адаптации к трендам и джокерам будущего   </a:t>
            </a:r>
            <a:endParaRPr lang="ru-RU" sz="5200" dirty="0"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r="31632" b="20068"/>
          <a:stretch/>
        </p:blipFill>
        <p:spPr>
          <a:xfrm>
            <a:off x="3456923" y="4486276"/>
            <a:ext cx="17562343" cy="694372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848721" y="4636838"/>
            <a:ext cx="3045916" cy="1217258"/>
            <a:chOff x="1886704" y="1532062"/>
            <a:chExt cx="2225098" cy="1082007"/>
          </a:xfrm>
        </p:grpSpPr>
        <p:pic>
          <p:nvPicPr>
            <p:cNvPr id="12" name="Изображение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12" y="1532062"/>
              <a:ext cx="596066" cy="360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86704" y="1977770"/>
              <a:ext cx="2225098" cy="63629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1828837" hangingPunct="1">
                <a:defRPr/>
              </a:pPr>
              <a:r>
                <a:rPr lang="ru-RU" sz="2026" kern="12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  <a:sym typeface="Helvetica Light"/>
                </a:rPr>
                <a:t>Количественные исследования </a:t>
              </a:r>
            </a:p>
          </p:txBody>
        </p:sp>
      </p:grpSp>
      <p:pic>
        <p:nvPicPr>
          <p:cNvPr id="14" name="Изображение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148" y="4663468"/>
            <a:ext cx="670576" cy="4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847294" y="5190344"/>
            <a:ext cx="2470627" cy="40408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828837" hangingPunct="1">
              <a:defRPr/>
            </a:pPr>
            <a:r>
              <a:rPr lang="ru-RU" sz="2026" kern="12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Helvetica Light"/>
              </a:rPr>
              <a:t>Креативность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4204705" y="4599308"/>
            <a:ext cx="2375114" cy="1276906"/>
            <a:chOff x="8241007" y="1498701"/>
            <a:chExt cx="2111212" cy="1135027"/>
          </a:xfrm>
        </p:grpSpPr>
        <p:pic>
          <p:nvPicPr>
            <p:cNvPr id="17" name="Изображение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580" y="1498701"/>
              <a:ext cx="596066" cy="360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241007" y="1997429"/>
              <a:ext cx="2111212" cy="63629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1828837" hangingPunct="1">
                <a:defRPr/>
              </a:pPr>
              <a:r>
                <a:rPr lang="ru-RU" sz="2026" kern="12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  <a:sym typeface="Helvetica Light"/>
                </a:rPr>
                <a:t>Экспертные методы</a:t>
              </a:r>
            </a:p>
          </p:txBody>
        </p:sp>
      </p:grpSp>
      <p:pic>
        <p:nvPicPr>
          <p:cNvPr id="19" name="Изображение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7519700"/>
            <a:ext cx="670576" cy="405000"/>
          </a:xfrm>
          <a:prstGeom prst="rect">
            <a:avLst/>
          </a:prstGeom>
        </p:spPr>
      </p:pic>
      <p:pic>
        <p:nvPicPr>
          <p:cNvPr id="20" name="Изображение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24" y="7519700"/>
            <a:ext cx="670576" cy="405000"/>
          </a:xfrm>
          <a:prstGeom prst="rect">
            <a:avLst/>
          </a:prstGeom>
        </p:spPr>
      </p:pic>
      <p:pic>
        <p:nvPicPr>
          <p:cNvPr id="21" name="Изображение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300" y="7519700"/>
            <a:ext cx="670576" cy="405000"/>
          </a:xfrm>
          <a:prstGeom prst="rect">
            <a:avLst/>
          </a:prstGeom>
        </p:spPr>
      </p:pic>
      <p:pic>
        <p:nvPicPr>
          <p:cNvPr id="22" name="Изображение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7205784"/>
            <a:ext cx="670576" cy="405000"/>
          </a:xfrm>
          <a:prstGeom prst="rect">
            <a:avLst/>
          </a:prstGeom>
        </p:spPr>
      </p:pic>
      <p:pic>
        <p:nvPicPr>
          <p:cNvPr id="23" name="Изображение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7205783"/>
            <a:ext cx="670576" cy="405000"/>
          </a:xfrm>
          <a:prstGeom prst="rect">
            <a:avLst/>
          </a:prstGeom>
        </p:spPr>
      </p:pic>
      <p:pic>
        <p:nvPicPr>
          <p:cNvPr id="24" name="Изображение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6891868"/>
            <a:ext cx="670576" cy="405000"/>
          </a:xfrm>
          <a:prstGeom prst="rect">
            <a:avLst/>
          </a:prstGeom>
        </p:spPr>
      </p:pic>
      <p:pic>
        <p:nvPicPr>
          <p:cNvPr id="25" name="Изображение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7519700"/>
            <a:ext cx="670576" cy="405000"/>
          </a:xfrm>
          <a:prstGeom prst="rect">
            <a:avLst/>
          </a:prstGeom>
        </p:spPr>
      </p:pic>
      <p:pic>
        <p:nvPicPr>
          <p:cNvPr id="26" name="Изображение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900" y="7211924"/>
            <a:ext cx="670576" cy="405000"/>
          </a:xfrm>
          <a:prstGeom prst="rect">
            <a:avLst/>
          </a:prstGeom>
        </p:spPr>
      </p:pic>
      <p:pic>
        <p:nvPicPr>
          <p:cNvPr id="27" name="Изображение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24" y="7167594"/>
            <a:ext cx="670576" cy="405000"/>
          </a:xfrm>
          <a:prstGeom prst="rect">
            <a:avLst/>
          </a:prstGeom>
        </p:spPr>
      </p:pic>
      <p:pic>
        <p:nvPicPr>
          <p:cNvPr id="28" name="Изображение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524" y="7165406"/>
            <a:ext cx="670576" cy="405000"/>
          </a:xfrm>
          <a:prstGeom prst="rect">
            <a:avLst/>
          </a:prstGeom>
        </p:spPr>
      </p:pic>
      <p:pic>
        <p:nvPicPr>
          <p:cNvPr id="29" name="Изображение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624" y="6863240"/>
            <a:ext cx="670576" cy="405000"/>
          </a:xfrm>
          <a:prstGeom prst="rect">
            <a:avLst/>
          </a:prstGeom>
        </p:spPr>
      </p:pic>
      <p:pic>
        <p:nvPicPr>
          <p:cNvPr id="30" name="Изображение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719228"/>
            <a:ext cx="670576" cy="405000"/>
          </a:xfrm>
          <a:prstGeom prst="rect">
            <a:avLst/>
          </a:prstGeom>
        </p:spPr>
      </p:pic>
      <p:pic>
        <p:nvPicPr>
          <p:cNvPr id="31" name="Изображение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7438428"/>
            <a:ext cx="670576" cy="4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195101" y="8236678"/>
            <a:ext cx="2711402" cy="40408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828837" hangingPunct="1">
              <a:defRPr/>
            </a:pPr>
            <a:r>
              <a:rPr lang="ru-RU" sz="2026" kern="12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Helvetica Light"/>
              </a:rPr>
              <a:t>ФОРСАЙТ</a:t>
            </a:r>
          </a:p>
        </p:txBody>
      </p:sp>
      <p:sp>
        <p:nvSpPr>
          <p:cNvPr id="33" name="Выгнутая вверх стрелка 32"/>
          <p:cNvSpPr/>
          <p:nvPr/>
        </p:nvSpPr>
        <p:spPr>
          <a:xfrm>
            <a:off x="8907799" y="4104678"/>
            <a:ext cx="2916536" cy="5321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37" hangingPunct="1">
              <a:defRPr/>
            </a:pPr>
            <a:endParaRPr lang="ru-RU" sz="3600" b="0" kern="1200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>
            <a:off x="12416807" y="4009430"/>
            <a:ext cx="2916536" cy="5321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37" hangingPunct="1">
              <a:defRPr/>
            </a:pPr>
            <a:endParaRPr lang="ru-RU" sz="3600" b="0" kern="1200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10800000">
            <a:off x="12475724" y="5958210"/>
            <a:ext cx="2916536" cy="5321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37" hangingPunct="1">
              <a:defRPr/>
            </a:pPr>
            <a:endParaRPr lang="ru-RU" sz="3600" b="0" kern="1200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10800000">
            <a:off x="8904579" y="5936666"/>
            <a:ext cx="2916536" cy="5321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37" hangingPunct="1">
              <a:defRPr/>
            </a:pPr>
            <a:endParaRPr lang="ru-RU" sz="3600" b="0" kern="1200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55164" y="6517237"/>
            <a:ext cx="3749542" cy="40408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828837" hangingPunct="1">
              <a:defRPr/>
            </a:pPr>
            <a:r>
              <a:rPr lang="ru-RU" sz="2026" kern="12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Helvetica Light"/>
              </a:rPr>
              <a:t>Взаимодействие 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BCE734D-93AE-4E69-8D1C-E1C4DA933A39}"/>
              </a:ext>
            </a:extLst>
          </p:cNvPr>
          <p:cNvSpPr/>
          <p:nvPr/>
        </p:nvSpPr>
        <p:spPr>
          <a:xfrm>
            <a:off x="4602857" y="9068588"/>
            <a:ext cx="14319882" cy="8875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37" hangingPunct="1">
              <a:defRPr/>
            </a:pPr>
            <a:r>
              <a:rPr lang="ru-RU" sz="3600" kern="1200" dirty="0">
                <a:solidFill>
                  <a:srgbClr val="FF0000"/>
                </a:solidFill>
                <a:sym typeface="Helvetica Light"/>
              </a:rPr>
              <a:t>БОЛЬШИЕ ДАННЫЕ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C069AC3-57B9-4067-8612-BF2301E0D6FC}"/>
              </a:ext>
            </a:extLst>
          </p:cNvPr>
          <p:cNvSpPr/>
          <p:nvPr/>
        </p:nvSpPr>
        <p:spPr>
          <a:xfrm>
            <a:off x="3193990" y="12032655"/>
            <a:ext cx="16639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1518">
              <a:defRPr/>
            </a:pPr>
            <a:r>
              <a:rPr lang="ru-RU" sz="2800" b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j-cs"/>
                <a:sym typeface="Helvetica Light"/>
              </a:rPr>
              <a:t>ПОДРОБНЕЕ: А.А. ЧУЛОК. 21 МЕТОД РАБОТЫ С БУДУЩИМ В ЭПОХУ НЕОПРЕДЕЛЕННОСТИ </a:t>
            </a:r>
            <a:r>
              <a:rPr lang="ru-RU" sz="2800" b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j-cs"/>
                <a:sym typeface="Helvetica Light"/>
                <a:hlinkClick r:id="rId9"/>
              </a:rPr>
              <a:t>HTTPS://HBR-RUSSIA.RU/BIZNES-I-OBSHCHESTVO/NAUKA/854793</a:t>
            </a:r>
            <a:r>
              <a:rPr lang="ru-RU" sz="2800" b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j-cs"/>
                <a:sym typeface="Helvetica Light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9E43E2-0FE6-4393-8DD3-CDDF21147BBD}"/>
              </a:ext>
            </a:extLst>
          </p:cNvPr>
          <p:cNvSpPr/>
          <p:nvPr/>
        </p:nvSpPr>
        <p:spPr>
          <a:xfrm>
            <a:off x="3462328" y="4367583"/>
            <a:ext cx="2913969" cy="3231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18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6001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  <a:sym typeface="Helvetica Light"/>
              </a:rPr>
              <a:t>VUCA</a:t>
            </a:r>
            <a:r>
              <a:rPr lang="ru-RU" sz="3600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  <a:sym typeface="Helvetica Light"/>
              </a:rPr>
              <a:t> </a:t>
            </a:r>
            <a:r>
              <a:rPr lang="en-US" sz="3600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  <a:sym typeface="Helvetica Light"/>
              </a:rPr>
              <a:t>Volatility</a:t>
            </a:r>
            <a:endParaRPr lang="ru-RU" sz="3600" b="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  <a:sym typeface="Helvetica Light"/>
            </a:endParaRPr>
          </a:p>
          <a:p>
            <a:pPr algn="l" defTabSz="914418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  <a:sym typeface="Helvetica Light"/>
              </a:rPr>
              <a:t>Uncertainty</a:t>
            </a:r>
            <a:r>
              <a:rPr lang="ru-RU" sz="3600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  <a:sym typeface="Helvetica Light"/>
              </a:rPr>
              <a:t> </a:t>
            </a:r>
            <a:r>
              <a:rPr lang="en-US" sz="3600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  <a:sym typeface="Helvetica Light"/>
              </a:rPr>
              <a:t>Complexity</a:t>
            </a:r>
            <a:r>
              <a:rPr lang="ru-RU" sz="3600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  <a:sym typeface="Helvetica Light"/>
              </a:rPr>
              <a:t> </a:t>
            </a:r>
            <a:r>
              <a:rPr lang="en-US" sz="3600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  <a:sym typeface="Helvetica Light"/>
              </a:rPr>
              <a:t>Ambiguity</a:t>
            </a:r>
            <a:endParaRPr lang="ru-RU" sz="3600" b="0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j-cs"/>
              <a:sym typeface="Helvetica Ligh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58D711-36DD-4114-B986-A5B30150FBCC}"/>
              </a:ext>
            </a:extLst>
          </p:cNvPr>
          <p:cNvSpPr/>
          <p:nvPr/>
        </p:nvSpPr>
        <p:spPr>
          <a:xfrm>
            <a:off x="17548875" y="4286799"/>
            <a:ext cx="3854519" cy="3231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18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6001" kern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+mj-cs"/>
                <a:sym typeface="Helvetica Light"/>
              </a:rPr>
              <a:t>BANI</a:t>
            </a:r>
            <a:r>
              <a:rPr lang="ru-RU" sz="6001" kern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+mj-cs"/>
                <a:sym typeface="Helvetica Light"/>
              </a:rPr>
              <a:t> </a:t>
            </a:r>
          </a:p>
          <a:p>
            <a:pPr algn="l" defTabSz="914418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  <a:sym typeface="Helvetica Light"/>
              </a:rPr>
              <a:t>Brittle </a:t>
            </a:r>
          </a:p>
          <a:p>
            <a:pPr algn="l" defTabSz="914418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  <a:sym typeface="Helvetica Light"/>
              </a:rPr>
              <a:t>Anxious </a:t>
            </a:r>
          </a:p>
          <a:p>
            <a:pPr algn="l" defTabSz="914418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  <a:sym typeface="Helvetica Light"/>
              </a:rPr>
              <a:t>Nonlinear Incomprehensible</a:t>
            </a:r>
            <a:endParaRPr lang="ru-RU" sz="3600" b="0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j-cs"/>
              <a:sym typeface="Helvetica Light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F98F24C-3EFD-2BD1-C348-A73F3F7F071C}"/>
              </a:ext>
            </a:extLst>
          </p:cNvPr>
          <p:cNvSpPr/>
          <p:nvPr/>
        </p:nvSpPr>
        <p:spPr>
          <a:xfrm>
            <a:off x="13064925" y="9352794"/>
            <a:ext cx="11099329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841" hangingPunct="1">
              <a:defRPr/>
            </a:pPr>
            <a:r>
              <a:rPr lang="en-US" sz="5625" kern="1200" dirty="0">
                <a:solidFill>
                  <a:srgbClr val="000000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….SHIVA….</a:t>
            </a:r>
            <a:endParaRPr lang="ru-RU" sz="5625" kern="1200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2E628DB-7155-3924-CEDF-DB5DC1F58A66}"/>
              </a:ext>
            </a:extLst>
          </p:cNvPr>
          <p:cNvSpPr/>
          <p:nvPr/>
        </p:nvSpPr>
        <p:spPr>
          <a:xfrm>
            <a:off x="6299436" y="10176600"/>
            <a:ext cx="11099329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841" hangingPunct="1">
              <a:defRPr/>
            </a:pPr>
            <a:r>
              <a:rPr lang="en-US" sz="5625" kern="1200" dirty="0">
                <a:solidFill>
                  <a:srgbClr val="000000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….YOLO….</a:t>
            </a:r>
            <a:endParaRPr lang="ru-RU" sz="5625" kern="1200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E71BD33-6F7E-44AD-11C0-825A2AB1EAA8}"/>
              </a:ext>
            </a:extLst>
          </p:cNvPr>
          <p:cNvSpPr/>
          <p:nvPr/>
        </p:nvSpPr>
        <p:spPr>
          <a:xfrm>
            <a:off x="-810110" y="9155625"/>
            <a:ext cx="11099329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841" hangingPunct="1">
              <a:defRPr/>
            </a:pPr>
            <a:r>
              <a:rPr lang="en-US" sz="5625" kern="1200" dirty="0">
                <a:solidFill>
                  <a:srgbClr val="000000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….ELSI….</a:t>
            </a:r>
            <a:endParaRPr lang="ru-RU" sz="5625" kern="1200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1046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Скругленная соединительная линия 98">
            <a:extLst>
              <a:ext uri="{FF2B5EF4-FFF2-40B4-BE49-F238E27FC236}">
                <a16:creationId xmlns:a16="http://schemas.microsoft.com/office/drawing/2014/main" id="{D57BC96F-2F81-47B1-8C29-BC1AFA164D8C}"/>
              </a:ext>
            </a:extLst>
          </p:cNvPr>
          <p:cNvCxnSpPr>
            <a:cxnSpLocks/>
            <a:stCxn id="18" idx="2"/>
            <a:endCxn id="78" idx="3"/>
          </p:cNvCxnSpPr>
          <p:nvPr/>
        </p:nvCxnSpPr>
        <p:spPr>
          <a:xfrm rot="5400000">
            <a:off x="16816691" y="2022383"/>
            <a:ext cx="2532444" cy="7358098"/>
          </a:xfrm>
          <a:prstGeom prst="curvedConnector2">
            <a:avLst/>
          </a:prstGeom>
          <a:ln>
            <a:solidFill>
              <a:srgbClr val="091E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136">
            <a:extLst>
              <a:ext uri="{FF2B5EF4-FFF2-40B4-BE49-F238E27FC236}">
                <a16:creationId xmlns:a16="http://schemas.microsoft.com/office/drawing/2014/main" id="{21D71C32-E6C3-4DFE-B4BF-C36F3656242C}"/>
              </a:ext>
            </a:extLst>
          </p:cNvPr>
          <p:cNvCxnSpPr>
            <a:cxnSpLocks/>
            <a:stCxn id="35" idx="2"/>
            <a:endCxn id="78" idx="1"/>
          </p:cNvCxnSpPr>
          <p:nvPr/>
        </p:nvCxnSpPr>
        <p:spPr>
          <a:xfrm rot="16200000" flipH="1">
            <a:off x="5239704" y="1953219"/>
            <a:ext cx="2483641" cy="7545228"/>
          </a:xfrm>
          <a:prstGeom prst="curvedConnector2">
            <a:avLst/>
          </a:prstGeom>
          <a:ln>
            <a:solidFill>
              <a:srgbClr val="091E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Овал 93">
            <a:extLst>
              <a:ext uri="{FF2B5EF4-FFF2-40B4-BE49-F238E27FC236}">
                <a16:creationId xmlns:a16="http://schemas.microsoft.com/office/drawing/2014/main" id="{F5FC8DA7-D095-4F99-8923-770DC764DCE4}"/>
              </a:ext>
            </a:extLst>
          </p:cNvPr>
          <p:cNvSpPr/>
          <p:nvPr/>
        </p:nvSpPr>
        <p:spPr>
          <a:xfrm>
            <a:off x="9821671" y="4956231"/>
            <a:ext cx="4231322" cy="4231322"/>
          </a:xfrm>
          <a:prstGeom prst="ellipse">
            <a:avLst/>
          </a:prstGeom>
          <a:solidFill>
            <a:srgbClr val="09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360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Заголовок 4">
            <a:extLst>
              <a:ext uri="{FF2B5EF4-FFF2-40B4-BE49-F238E27FC236}">
                <a16:creationId xmlns:a16="http://schemas.microsoft.com/office/drawing/2014/main" id="{DCF53098-50DB-410B-A997-DD3BD507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1" y="614466"/>
            <a:ext cx="19956582" cy="1058028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rgbClr val="002060"/>
                </a:solidFill>
                <a:latin typeface="Mont Bold" panose="00000900000000000000" pitchFamily="50" charset="0"/>
              </a:rPr>
              <a:t>iFORA</a:t>
            </a:r>
            <a:r>
              <a:rPr lang="ru-RU" sz="4000" dirty="0">
                <a:solidFill>
                  <a:srgbClr val="002060"/>
                </a:solidFill>
                <a:latin typeface="Mont Bold" panose="00000900000000000000" pitchFamily="50" charset="0"/>
              </a:rPr>
              <a:t>™ обеспечивает информационно-аналитическую поддержку принятия решений в условиях растущего объема данных</a:t>
            </a:r>
          </a:p>
        </p:txBody>
      </p:sp>
      <p:cxnSp>
        <p:nvCxnSpPr>
          <p:cNvPr id="16" name="Скругленная соединительная линия 77">
            <a:extLst>
              <a:ext uri="{FF2B5EF4-FFF2-40B4-BE49-F238E27FC236}">
                <a16:creationId xmlns:a16="http://schemas.microsoft.com/office/drawing/2014/main" id="{7CC0E00F-9C19-4704-B83D-532F713F80E2}"/>
              </a:ext>
            </a:extLst>
          </p:cNvPr>
          <p:cNvCxnSpPr/>
          <p:nvPr/>
        </p:nvCxnSpPr>
        <p:spPr>
          <a:xfrm rot="5400000">
            <a:off x="12313429" y="4527136"/>
            <a:ext cx="846290" cy="262160"/>
          </a:xfrm>
          <a:prstGeom prst="curvedConnector3">
            <a:avLst>
              <a:gd name="adj1" fmla="val 88787"/>
            </a:avLst>
          </a:prstGeom>
          <a:ln>
            <a:solidFill>
              <a:srgbClr val="091E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57">
            <a:extLst>
              <a:ext uri="{FF2B5EF4-FFF2-40B4-BE49-F238E27FC236}">
                <a16:creationId xmlns:a16="http://schemas.microsoft.com/office/drawing/2014/main" id="{06065584-45D9-4B6E-9ED2-A0EB8DD0E18C}"/>
              </a:ext>
            </a:extLst>
          </p:cNvPr>
          <p:cNvSpPr/>
          <p:nvPr/>
        </p:nvSpPr>
        <p:spPr>
          <a:xfrm>
            <a:off x="20495269" y="2735246"/>
            <a:ext cx="2533386" cy="1699964"/>
          </a:xfrm>
          <a:prstGeom prst="roundRect">
            <a:avLst/>
          </a:prstGeom>
          <a:ln>
            <a:solidFill>
              <a:srgbClr val="091E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9" name="Скругленный прямоугольник 50">
            <a:extLst>
              <a:ext uri="{FF2B5EF4-FFF2-40B4-BE49-F238E27FC236}">
                <a16:creationId xmlns:a16="http://schemas.microsoft.com/office/drawing/2014/main" id="{6D86A31D-A376-4051-9AAF-7F8301ABE7CA}"/>
              </a:ext>
            </a:extLst>
          </p:cNvPr>
          <p:cNvSpPr/>
          <p:nvPr/>
        </p:nvSpPr>
        <p:spPr>
          <a:xfrm>
            <a:off x="17061103" y="2704122"/>
            <a:ext cx="3154694" cy="1731084"/>
          </a:xfrm>
          <a:prstGeom prst="roundRect">
            <a:avLst/>
          </a:prstGeom>
          <a:ln>
            <a:solidFill>
              <a:srgbClr val="091E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0" name="Скругленный прямоугольник 47">
            <a:extLst>
              <a:ext uri="{FF2B5EF4-FFF2-40B4-BE49-F238E27FC236}">
                <a16:creationId xmlns:a16="http://schemas.microsoft.com/office/drawing/2014/main" id="{F621A44F-34AD-4D61-AD4B-583EAE7B6713}"/>
              </a:ext>
            </a:extLst>
          </p:cNvPr>
          <p:cNvSpPr/>
          <p:nvPr/>
        </p:nvSpPr>
        <p:spPr>
          <a:xfrm>
            <a:off x="14067513" y="2717362"/>
            <a:ext cx="2714118" cy="1741648"/>
          </a:xfrm>
          <a:prstGeom prst="roundRect">
            <a:avLst/>
          </a:prstGeom>
          <a:ln>
            <a:solidFill>
              <a:srgbClr val="091E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2" name="Скругленный прямоугольник 45">
            <a:extLst>
              <a:ext uri="{FF2B5EF4-FFF2-40B4-BE49-F238E27FC236}">
                <a16:creationId xmlns:a16="http://schemas.microsoft.com/office/drawing/2014/main" id="{FBDFD148-22C7-4CC7-A9BE-04B913ADCDFA}"/>
              </a:ext>
            </a:extLst>
          </p:cNvPr>
          <p:cNvSpPr/>
          <p:nvPr/>
        </p:nvSpPr>
        <p:spPr>
          <a:xfrm>
            <a:off x="9053324" y="2704720"/>
            <a:ext cx="2651264" cy="1785416"/>
          </a:xfrm>
          <a:prstGeom prst="roundRect">
            <a:avLst/>
          </a:prstGeom>
          <a:ln>
            <a:solidFill>
              <a:srgbClr val="091E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3" name="Скругленный прямоугольник 43">
            <a:extLst>
              <a:ext uri="{FF2B5EF4-FFF2-40B4-BE49-F238E27FC236}">
                <a16:creationId xmlns:a16="http://schemas.microsoft.com/office/drawing/2014/main" id="{0EF3208C-7341-4FC4-BDB4-0390FF8C5D7A}"/>
              </a:ext>
            </a:extLst>
          </p:cNvPr>
          <p:cNvSpPr/>
          <p:nvPr/>
        </p:nvSpPr>
        <p:spPr>
          <a:xfrm>
            <a:off x="4668063" y="2735246"/>
            <a:ext cx="1963126" cy="1754888"/>
          </a:xfrm>
          <a:prstGeom prst="roundRect">
            <a:avLst/>
          </a:prstGeom>
          <a:ln>
            <a:solidFill>
              <a:srgbClr val="091E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5" name="Скругленный прямоугольник 2">
            <a:extLst>
              <a:ext uri="{FF2B5EF4-FFF2-40B4-BE49-F238E27FC236}">
                <a16:creationId xmlns:a16="http://schemas.microsoft.com/office/drawing/2014/main" id="{FF704201-0EFB-403F-8F7D-1F07A3269F2E}"/>
              </a:ext>
            </a:extLst>
          </p:cNvPr>
          <p:cNvSpPr/>
          <p:nvPr/>
        </p:nvSpPr>
        <p:spPr>
          <a:xfrm>
            <a:off x="1095523" y="2691387"/>
            <a:ext cx="3226774" cy="1792626"/>
          </a:xfrm>
          <a:prstGeom prst="roundRect">
            <a:avLst/>
          </a:prstGeom>
          <a:ln>
            <a:solidFill>
              <a:srgbClr val="091E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7" name="Скругленный прямоугольник 67">
            <a:extLst>
              <a:ext uri="{FF2B5EF4-FFF2-40B4-BE49-F238E27FC236}">
                <a16:creationId xmlns:a16="http://schemas.microsoft.com/office/drawing/2014/main" id="{AFE668C1-DB6F-420B-BFEA-F64A92221064}"/>
              </a:ext>
            </a:extLst>
          </p:cNvPr>
          <p:cNvSpPr/>
          <p:nvPr/>
        </p:nvSpPr>
        <p:spPr>
          <a:xfrm>
            <a:off x="17746238" y="6021977"/>
            <a:ext cx="3140996" cy="9029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ru-RU" sz="2000" b="0" kern="1200" dirty="0">
                <a:solidFill>
                  <a:prstClr val="black"/>
                </a:solidFill>
                <a:latin typeface="Mont" panose="00000700000000000000" pitchFamily="50" charset="0"/>
              </a:rPr>
              <a:t>Экспертный анализ литературы</a:t>
            </a:r>
          </a:p>
        </p:txBody>
      </p:sp>
      <p:sp>
        <p:nvSpPr>
          <p:cNvPr id="38" name="Скругленный прямоугольник 68">
            <a:extLst>
              <a:ext uri="{FF2B5EF4-FFF2-40B4-BE49-F238E27FC236}">
                <a16:creationId xmlns:a16="http://schemas.microsoft.com/office/drawing/2014/main" id="{BE4EA99E-D5FD-4774-9BCA-5EA53375B286}"/>
              </a:ext>
            </a:extLst>
          </p:cNvPr>
          <p:cNvSpPr/>
          <p:nvPr/>
        </p:nvSpPr>
        <p:spPr>
          <a:xfrm>
            <a:off x="3627660" y="5990389"/>
            <a:ext cx="3140996" cy="9029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ru-RU" sz="2100" b="0" kern="1200" dirty="0">
                <a:solidFill>
                  <a:prstClr val="black"/>
                </a:solidFill>
                <a:latin typeface="Mont" panose="00000700000000000000" pitchFamily="50" charset="0"/>
                <a:cs typeface="Arial" panose="020B0604020202020204" pitchFamily="34" charset="0"/>
              </a:rPr>
              <a:t>Большие данные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0DDFFF4-74D7-4241-A181-11087D2D4E39}"/>
              </a:ext>
            </a:extLst>
          </p:cNvPr>
          <p:cNvSpPr/>
          <p:nvPr/>
        </p:nvSpPr>
        <p:spPr>
          <a:xfrm>
            <a:off x="9461637" y="10318167"/>
            <a:ext cx="5160810" cy="9605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ru-RU" sz="2800" b="0" kern="1200" dirty="0">
                <a:solidFill>
                  <a:prstClr val="white"/>
                </a:solidFill>
                <a:latin typeface="Mont Bold" panose="00000900000000000000" pitchFamily="50" charset="0"/>
              </a:rPr>
              <a:t>Умный пользовательский интерфейс</a:t>
            </a:r>
          </a:p>
        </p:txBody>
      </p:sp>
      <p:sp>
        <p:nvSpPr>
          <p:cNvPr id="40" name="Скругленный прямоугольник 70">
            <a:extLst>
              <a:ext uri="{FF2B5EF4-FFF2-40B4-BE49-F238E27FC236}">
                <a16:creationId xmlns:a16="http://schemas.microsoft.com/office/drawing/2014/main" id="{1A04FE2F-E75E-418D-BF88-00D6EECF4243}"/>
              </a:ext>
            </a:extLst>
          </p:cNvPr>
          <p:cNvSpPr/>
          <p:nvPr/>
        </p:nvSpPr>
        <p:spPr>
          <a:xfrm>
            <a:off x="1131859" y="3042581"/>
            <a:ext cx="3176334" cy="101857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marL="72000" indent="-6350" defTabSz="1828800" hangingPunct="1"/>
            <a:r>
              <a:rPr lang="ru-RU" sz="2000" kern="1200" dirty="0">
                <a:solidFill>
                  <a:prstClr val="black"/>
                </a:solidFill>
                <a:latin typeface="Mont" panose="00000700000000000000" pitchFamily="50" charset="0"/>
              </a:rPr>
              <a:t>Научные публикации</a:t>
            </a:r>
            <a:r>
              <a:rPr lang="en-US" sz="2000" kern="1200" dirty="0">
                <a:solidFill>
                  <a:prstClr val="black"/>
                </a:solidFill>
                <a:latin typeface="Mont" panose="00000700000000000000" pitchFamily="50" charset="0"/>
              </a:rPr>
              <a:t>, </a:t>
            </a:r>
            <a:r>
              <a:rPr lang="ru-RU" sz="2000" kern="1200" dirty="0">
                <a:solidFill>
                  <a:prstClr val="black"/>
                </a:solidFill>
                <a:latin typeface="Mont" panose="00000700000000000000" pitchFamily="50" charset="0"/>
              </a:rPr>
              <a:t>сети цитирования открытого доступа</a:t>
            </a:r>
            <a:endParaRPr lang="en-US" sz="2100" kern="1200" dirty="0">
              <a:solidFill>
                <a:srgbClr val="4472C4"/>
              </a:solidFill>
              <a:latin typeface="Mont" panose="00000700000000000000" pitchFamily="50" charset="0"/>
            </a:endParaRPr>
          </a:p>
        </p:txBody>
      </p:sp>
      <p:sp>
        <p:nvSpPr>
          <p:cNvPr id="41" name="Скругленный прямоугольник 71">
            <a:extLst>
              <a:ext uri="{FF2B5EF4-FFF2-40B4-BE49-F238E27FC236}">
                <a16:creationId xmlns:a16="http://schemas.microsoft.com/office/drawing/2014/main" id="{6ABEEE6F-D94F-432A-9457-CAC016D15158}"/>
              </a:ext>
            </a:extLst>
          </p:cNvPr>
          <p:cNvSpPr/>
          <p:nvPr/>
        </p:nvSpPr>
        <p:spPr>
          <a:xfrm>
            <a:off x="20537476" y="3078166"/>
            <a:ext cx="2447512" cy="100256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marL="72000" indent="-6350" defTabSz="1828800" hangingPunct="1"/>
            <a:r>
              <a:rPr lang="ru-RU" sz="2000" kern="1200" dirty="0">
                <a:solidFill>
                  <a:prstClr val="black"/>
                </a:solidFill>
                <a:latin typeface="Mont" panose="00000700000000000000" pitchFamily="50" charset="0"/>
              </a:rPr>
              <a:t>Взаимодействие с ведущими экспертами</a:t>
            </a:r>
          </a:p>
          <a:p>
            <a:pPr marL="72000" indent="-6350" algn="l" defTabSz="1828800" hangingPunct="1"/>
            <a:endParaRPr lang="ru-RU" sz="1200" b="0" kern="1200" dirty="0">
              <a:solidFill>
                <a:prstClr val="black"/>
              </a:solidFill>
              <a:latin typeface="Mont" panose="00000700000000000000" pitchFamily="50" charset="0"/>
            </a:endParaRPr>
          </a:p>
        </p:txBody>
      </p:sp>
      <p:sp>
        <p:nvSpPr>
          <p:cNvPr id="42" name="Скругленный прямоугольник 72">
            <a:extLst>
              <a:ext uri="{FF2B5EF4-FFF2-40B4-BE49-F238E27FC236}">
                <a16:creationId xmlns:a16="http://schemas.microsoft.com/office/drawing/2014/main" id="{5503957D-CB0A-43D5-ACAA-5E10D8E25872}"/>
              </a:ext>
            </a:extLst>
          </p:cNvPr>
          <p:cNvSpPr/>
          <p:nvPr/>
        </p:nvSpPr>
        <p:spPr>
          <a:xfrm>
            <a:off x="4977568" y="3417989"/>
            <a:ext cx="1324148" cy="7259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marL="72000" indent="-6350" defTabSz="1828800" hangingPunct="1"/>
            <a:r>
              <a:rPr lang="ru-RU" sz="2000" kern="1200" dirty="0">
                <a:solidFill>
                  <a:prstClr val="black"/>
                </a:solidFill>
                <a:latin typeface="Mont" panose="00000700000000000000" pitchFamily="50" charset="0"/>
              </a:rPr>
              <a:t>Гранты</a:t>
            </a:r>
          </a:p>
        </p:txBody>
      </p:sp>
      <p:sp>
        <p:nvSpPr>
          <p:cNvPr id="43" name="Скругленный прямоугольник 73">
            <a:extLst>
              <a:ext uri="{FF2B5EF4-FFF2-40B4-BE49-F238E27FC236}">
                <a16:creationId xmlns:a16="http://schemas.microsoft.com/office/drawing/2014/main" id="{E31B3849-AE3E-41A2-98E9-D30E58743488}"/>
              </a:ext>
            </a:extLst>
          </p:cNvPr>
          <p:cNvSpPr/>
          <p:nvPr/>
        </p:nvSpPr>
        <p:spPr>
          <a:xfrm>
            <a:off x="8895394" y="2802668"/>
            <a:ext cx="2887920" cy="166548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marL="72000" indent="-6350" defTabSz="1828800" hangingPunct="1">
              <a:lnSpc>
                <a:spcPct val="90000"/>
              </a:lnSpc>
            </a:pPr>
            <a:r>
              <a:rPr lang="ru-RU" sz="1800" kern="1200" dirty="0">
                <a:solidFill>
                  <a:prstClr val="black"/>
                </a:solidFill>
                <a:latin typeface="Mont" panose="00000700000000000000" pitchFamily="50" charset="0"/>
              </a:rPr>
              <a:t>Документы международных организаций, ведомств, консалтинговых компаний</a:t>
            </a:r>
          </a:p>
        </p:txBody>
      </p:sp>
      <p:sp>
        <p:nvSpPr>
          <p:cNvPr id="44" name="Скругленный прямоугольник 74">
            <a:extLst>
              <a:ext uri="{FF2B5EF4-FFF2-40B4-BE49-F238E27FC236}">
                <a16:creationId xmlns:a16="http://schemas.microsoft.com/office/drawing/2014/main" id="{79C2426B-B6E6-4D32-BEA0-DAB1200AAB55}"/>
              </a:ext>
            </a:extLst>
          </p:cNvPr>
          <p:cNvSpPr/>
          <p:nvPr/>
        </p:nvSpPr>
        <p:spPr>
          <a:xfrm>
            <a:off x="17061103" y="2918487"/>
            <a:ext cx="3112486" cy="75737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defTabSz="1828800" hangingPunct="1"/>
            <a:r>
              <a:rPr lang="ru-RU" sz="2000" kern="1200" dirty="0">
                <a:solidFill>
                  <a:prstClr val="black"/>
                </a:solidFill>
                <a:latin typeface="Mont" panose="00000700000000000000" pitchFamily="50" charset="0"/>
              </a:rPr>
              <a:t>Медиа, </a:t>
            </a:r>
            <a:br>
              <a:rPr lang="ru-RU" sz="2000" kern="1200" dirty="0">
                <a:solidFill>
                  <a:prstClr val="black"/>
                </a:solidFill>
                <a:latin typeface="Mont" panose="00000700000000000000" pitchFamily="50" charset="0"/>
              </a:rPr>
            </a:br>
            <a:r>
              <a:rPr lang="ru-RU" sz="2000" kern="1200" dirty="0">
                <a:solidFill>
                  <a:prstClr val="black"/>
                </a:solidFill>
                <a:latin typeface="Mont" panose="00000700000000000000" pitchFamily="50" charset="0"/>
              </a:rPr>
              <a:t>социальные сети,  профессиональные блоги</a:t>
            </a:r>
          </a:p>
        </p:txBody>
      </p:sp>
      <p:sp>
        <p:nvSpPr>
          <p:cNvPr id="45" name="Скругленный прямоугольник 75">
            <a:extLst>
              <a:ext uri="{FF2B5EF4-FFF2-40B4-BE49-F238E27FC236}">
                <a16:creationId xmlns:a16="http://schemas.microsoft.com/office/drawing/2014/main" id="{025F533B-A752-4E23-BFEF-1E579AED9E6A}"/>
              </a:ext>
            </a:extLst>
          </p:cNvPr>
          <p:cNvSpPr/>
          <p:nvPr/>
        </p:nvSpPr>
        <p:spPr>
          <a:xfrm>
            <a:off x="14031220" y="3062808"/>
            <a:ext cx="2786700" cy="113333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marL="72000" indent="-6350" defTabSz="1828800" hangingPunct="1"/>
            <a:r>
              <a:rPr lang="ru-RU" sz="2000" kern="1200" dirty="0">
                <a:solidFill>
                  <a:prstClr val="black"/>
                </a:solidFill>
                <a:latin typeface="Mont" panose="00000700000000000000" pitchFamily="50" charset="0"/>
              </a:rPr>
              <a:t>Международные научные конференции</a:t>
            </a:r>
          </a:p>
        </p:txBody>
      </p:sp>
      <p:cxnSp>
        <p:nvCxnSpPr>
          <p:cNvPr id="47" name="Скругленная соединительная линия 128">
            <a:extLst>
              <a:ext uri="{FF2B5EF4-FFF2-40B4-BE49-F238E27FC236}">
                <a16:creationId xmlns:a16="http://schemas.microsoft.com/office/drawing/2014/main" id="{E60897D8-59A9-4326-8185-6C64EFE67C62}"/>
              </a:ext>
            </a:extLst>
          </p:cNvPr>
          <p:cNvCxnSpPr>
            <a:cxnSpLocks/>
            <a:stCxn id="20" idx="2"/>
          </p:cNvCxnSpPr>
          <p:nvPr/>
        </p:nvCxnSpPr>
        <p:spPr>
          <a:xfrm rot="5400000">
            <a:off x="13819933" y="4037475"/>
            <a:ext cx="1183106" cy="2026178"/>
          </a:xfrm>
          <a:prstGeom prst="curvedConnector2">
            <a:avLst/>
          </a:prstGeom>
          <a:ln>
            <a:solidFill>
              <a:srgbClr val="091E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кругленная соединительная линия 130">
            <a:extLst>
              <a:ext uri="{FF2B5EF4-FFF2-40B4-BE49-F238E27FC236}">
                <a16:creationId xmlns:a16="http://schemas.microsoft.com/office/drawing/2014/main" id="{B2E29E54-352E-40ED-8D7E-42D7D1D5D761}"/>
              </a:ext>
            </a:extLst>
          </p:cNvPr>
          <p:cNvCxnSpPr>
            <a:cxnSpLocks/>
            <a:stCxn id="19" idx="2"/>
          </p:cNvCxnSpPr>
          <p:nvPr/>
        </p:nvCxnSpPr>
        <p:spPr>
          <a:xfrm rot="5400000">
            <a:off x="15327029" y="2982793"/>
            <a:ext cx="1859010" cy="4763838"/>
          </a:xfrm>
          <a:prstGeom prst="curvedConnector2">
            <a:avLst/>
          </a:prstGeom>
          <a:ln>
            <a:solidFill>
              <a:srgbClr val="091E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134">
            <a:extLst>
              <a:ext uri="{FF2B5EF4-FFF2-40B4-BE49-F238E27FC236}">
                <a16:creationId xmlns:a16="http://schemas.microsoft.com/office/drawing/2014/main" id="{B77AAC4C-E4C6-4ED7-BA9D-951A11D8654C}"/>
              </a:ext>
            </a:extLst>
          </p:cNvPr>
          <p:cNvCxnSpPr>
            <a:cxnSpLocks/>
            <a:stCxn id="22" idx="2"/>
          </p:cNvCxnSpPr>
          <p:nvPr/>
        </p:nvCxnSpPr>
        <p:spPr>
          <a:xfrm rot="16200000" flipH="1">
            <a:off x="10387654" y="4481438"/>
            <a:ext cx="652100" cy="669496"/>
          </a:xfrm>
          <a:prstGeom prst="curvedConnector2">
            <a:avLst/>
          </a:prstGeom>
          <a:ln>
            <a:solidFill>
              <a:srgbClr val="091E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135">
            <a:extLst>
              <a:ext uri="{FF2B5EF4-FFF2-40B4-BE49-F238E27FC236}">
                <a16:creationId xmlns:a16="http://schemas.microsoft.com/office/drawing/2014/main" id="{C94541F8-257A-4F7A-B424-A767426783EF}"/>
              </a:ext>
            </a:extLst>
          </p:cNvPr>
          <p:cNvCxnSpPr>
            <a:cxnSpLocks/>
            <a:stCxn id="23" idx="2"/>
          </p:cNvCxnSpPr>
          <p:nvPr/>
        </p:nvCxnSpPr>
        <p:spPr>
          <a:xfrm rot="16200000" flipH="1">
            <a:off x="6971626" y="3168133"/>
            <a:ext cx="1742644" cy="4386646"/>
          </a:xfrm>
          <a:prstGeom prst="curvedConnector2">
            <a:avLst/>
          </a:prstGeom>
          <a:ln>
            <a:solidFill>
              <a:srgbClr val="091E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138">
            <a:extLst>
              <a:ext uri="{FF2B5EF4-FFF2-40B4-BE49-F238E27FC236}">
                <a16:creationId xmlns:a16="http://schemas.microsoft.com/office/drawing/2014/main" id="{84348F57-6A65-4FDC-B3D3-9E0D91D3D727}"/>
              </a:ext>
            </a:extLst>
          </p:cNvPr>
          <p:cNvSpPr/>
          <p:nvPr/>
        </p:nvSpPr>
        <p:spPr>
          <a:xfrm>
            <a:off x="5452024" y="6818207"/>
            <a:ext cx="3365148" cy="9029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ru-RU" sz="2100" b="0" kern="1200" dirty="0">
                <a:solidFill>
                  <a:prstClr val="black"/>
                </a:solidFill>
                <a:latin typeface="Mont" panose="00000700000000000000" pitchFamily="50" charset="0"/>
              </a:rPr>
              <a:t>Семантический анализ</a:t>
            </a:r>
          </a:p>
        </p:txBody>
      </p:sp>
      <p:sp>
        <p:nvSpPr>
          <p:cNvPr id="54" name="Скругленный прямоугольник 139">
            <a:extLst>
              <a:ext uri="{FF2B5EF4-FFF2-40B4-BE49-F238E27FC236}">
                <a16:creationId xmlns:a16="http://schemas.microsoft.com/office/drawing/2014/main" id="{73F1135D-95F8-42A9-B943-B2B7607B8086}"/>
              </a:ext>
            </a:extLst>
          </p:cNvPr>
          <p:cNvSpPr/>
          <p:nvPr/>
        </p:nvSpPr>
        <p:spPr>
          <a:xfrm>
            <a:off x="19270249" y="6818207"/>
            <a:ext cx="3217194" cy="9029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ru-RU" sz="2000" b="0" kern="1200" dirty="0">
                <a:solidFill>
                  <a:prstClr val="black"/>
                </a:solidFill>
                <a:latin typeface="Mont" panose="00000700000000000000" pitchFamily="50" charset="0"/>
              </a:rPr>
              <a:t>Экспертные панели (фокус-группы)</a:t>
            </a:r>
          </a:p>
        </p:txBody>
      </p:sp>
      <p:sp>
        <p:nvSpPr>
          <p:cNvPr id="55" name="Скругленный прямоугольник 140">
            <a:extLst>
              <a:ext uri="{FF2B5EF4-FFF2-40B4-BE49-F238E27FC236}">
                <a16:creationId xmlns:a16="http://schemas.microsoft.com/office/drawing/2014/main" id="{1E1A5FD0-74B0-464C-B8C2-F2E350801437}"/>
              </a:ext>
            </a:extLst>
          </p:cNvPr>
          <p:cNvSpPr/>
          <p:nvPr/>
        </p:nvSpPr>
        <p:spPr>
          <a:xfrm>
            <a:off x="1809405" y="6795273"/>
            <a:ext cx="3633214" cy="9029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ru-RU" sz="2100" b="0" kern="1200" spc="200" dirty="0">
                <a:solidFill>
                  <a:prstClr val="black"/>
                </a:solidFill>
                <a:latin typeface="Mont" panose="00000700000000000000" pitchFamily="50" charset="0"/>
                <a:cs typeface="Arial" panose="020B0604020202020204" pitchFamily="34" charset="0"/>
              </a:rPr>
              <a:t>Машинное</a:t>
            </a:r>
            <a:r>
              <a:rPr lang="en-US" sz="2100" b="0" kern="1200" spc="200" dirty="0">
                <a:solidFill>
                  <a:prstClr val="black"/>
                </a:solidFill>
                <a:latin typeface="Mont" panose="00000700000000000000" pitchFamily="50" charset="0"/>
                <a:cs typeface="Arial" panose="020B0604020202020204" pitchFamily="34" charset="0"/>
              </a:rPr>
              <a:t> </a:t>
            </a:r>
            <a:r>
              <a:rPr lang="ru-RU" sz="2100" b="0" kern="1200" spc="200" dirty="0">
                <a:solidFill>
                  <a:prstClr val="black"/>
                </a:solidFill>
                <a:latin typeface="Mont" panose="00000700000000000000" pitchFamily="50" charset="0"/>
                <a:cs typeface="Arial" panose="020B0604020202020204" pitchFamily="34" charset="0"/>
              </a:rPr>
              <a:t>обучение</a:t>
            </a:r>
          </a:p>
        </p:txBody>
      </p:sp>
      <p:sp>
        <p:nvSpPr>
          <p:cNvPr id="56" name="Скругленный прямоугольник 141">
            <a:extLst>
              <a:ext uri="{FF2B5EF4-FFF2-40B4-BE49-F238E27FC236}">
                <a16:creationId xmlns:a16="http://schemas.microsoft.com/office/drawing/2014/main" id="{095B8CF6-0348-42AF-B5E3-8C05F0B84CCB}"/>
              </a:ext>
            </a:extLst>
          </p:cNvPr>
          <p:cNvSpPr/>
          <p:nvPr/>
        </p:nvSpPr>
        <p:spPr>
          <a:xfrm>
            <a:off x="3588038" y="7622045"/>
            <a:ext cx="3140996" cy="9029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ru-RU" sz="2100" b="0" kern="1200" dirty="0">
                <a:solidFill>
                  <a:prstClr val="black"/>
                </a:solidFill>
                <a:latin typeface="Mont" panose="00000700000000000000" pitchFamily="50" charset="0"/>
              </a:rPr>
              <a:t>Текст-майнинг</a:t>
            </a:r>
          </a:p>
        </p:txBody>
      </p:sp>
      <p:sp>
        <p:nvSpPr>
          <p:cNvPr id="58" name="Скругленный прямоугольник 142">
            <a:extLst>
              <a:ext uri="{FF2B5EF4-FFF2-40B4-BE49-F238E27FC236}">
                <a16:creationId xmlns:a16="http://schemas.microsoft.com/office/drawing/2014/main" id="{6180DF64-F35E-4551-9083-DD140A00D641}"/>
              </a:ext>
            </a:extLst>
          </p:cNvPr>
          <p:cNvSpPr/>
          <p:nvPr/>
        </p:nvSpPr>
        <p:spPr>
          <a:xfrm>
            <a:off x="16056154" y="6806777"/>
            <a:ext cx="3230880" cy="9029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ru-RU" sz="2000" b="0" kern="1200" dirty="0">
                <a:solidFill>
                  <a:prstClr val="black"/>
                </a:solidFill>
                <a:latin typeface="Mont" panose="00000700000000000000" pitchFamily="50" charset="0"/>
              </a:rPr>
              <a:t>    Опросы Дельфи</a:t>
            </a:r>
          </a:p>
        </p:txBody>
      </p:sp>
      <p:sp>
        <p:nvSpPr>
          <p:cNvPr id="59" name="Скругленный прямоугольник 143">
            <a:extLst>
              <a:ext uri="{FF2B5EF4-FFF2-40B4-BE49-F238E27FC236}">
                <a16:creationId xmlns:a16="http://schemas.microsoft.com/office/drawing/2014/main" id="{510F2AB0-A367-4DB1-BA9F-BB69B989FA81}"/>
              </a:ext>
            </a:extLst>
          </p:cNvPr>
          <p:cNvSpPr/>
          <p:nvPr/>
        </p:nvSpPr>
        <p:spPr>
          <a:xfrm>
            <a:off x="17737848" y="7673048"/>
            <a:ext cx="3552348" cy="82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ru-RU" sz="2000" b="0" kern="1200" dirty="0">
                <a:solidFill>
                  <a:prstClr val="black"/>
                </a:solidFill>
                <a:latin typeface="Mont" panose="00000700000000000000" pitchFamily="50" charset="0"/>
              </a:rPr>
              <a:t>Глубинные и структурированные интервью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CE1991C-2849-4527-9949-6962FD4E36AC}"/>
              </a:ext>
            </a:extLst>
          </p:cNvPr>
          <p:cNvSpPr/>
          <p:nvPr/>
        </p:nvSpPr>
        <p:spPr>
          <a:xfrm>
            <a:off x="1311879" y="4259063"/>
            <a:ext cx="2862054" cy="94830"/>
          </a:xfrm>
          <a:prstGeom prst="rect">
            <a:avLst/>
          </a:prstGeom>
          <a:solidFill>
            <a:srgbClr val="091E61"/>
          </a:solidFill>
          <a:ln>
            <a:solidFill>
              <a:srgbClr val="091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srgbClr val="4472C4"/>
              </a:solidFill>
              <a:latin typeface="Calibri Light" panose="020F0302020204030204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A5CCD06-54B8-4E0A-BC07-4DBC22287EA6}"/>
              </a:ext>
            </a:extLst>
          </p:cNvPr>
          <p:cNvSpPr/>
          <p:nvPr/>
        </p:nvSpPr>
        <p:spPr>
          <a:xfrm>
            <a:off x="4892152" y="4236743"/>
            <a:ext cx="1594736" cy="104546"/>
          </a:xfrm>
          <a:prstGeom prst="rect">
            <a:avLst/>
          </a:prstGeom>
          <a:solidFill>
            <a:srgbClr val="091E61"/>
          </a:solidFill>
          <a:ln>
            <a:solidFill>
              <a:srgbClr val="091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srgbClr val="4472C4"/>
              </a:solidFill>
              <a:latin typeface="Calibri Light" panose="020F0302020204030204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2734F09-0FDB-497B-A48B-2B95ECC70D96}"/>
              </a:ext>
            </a:extLst>
          </p:cNvPr>
          <p:cNvSpPr/>
          <p:nvPr/>
        </p:nvSpPr>
        <p:spPr>
          <a:xfrm>
            <a:off x="9211139" y="4260544"/>
            <a:ext cx="2379418" cy="100668"/>
          </a:xfrm>
          <a:prstGeom prst="rect">
            <a:avLst/>
          </a:prstGeom>
          <a:solidFill>
            <a:srgbClr val="091E61"/>
          </a:solidFill>
          <a:ln>
            <a:solidFill>
              <a:srgbClr val="091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srgbClr val="4472C4"/>
              </a:solidFill>
              <a:latin typeface="Calibri Light" panose="020F0302020204030204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47B315D-D5F3-4D7B-979F-3E1A0B16201C}"/>
              </a:ext>
            </a:extLst>
          </p:cNvPr>
          <p:cNvSpPr/>
          <p:nvPr/>
        </p:nvSpPr>
        <p:spPr>
          <a:xfrm>
            <a:off x="14226353" y="4214554"/>
            <a:ext cx="2436046" cy="111448"/>
          </a:xfrm>
          <a:prstGeom prst="rect">
            <a:avLst/>
          </a:prstGeom>
          <a:solidFill>
            <a:srgbClr val="091E61"/>
          </a:solidFill>
          <a:ln>
            <a:solidFill>
              <a:srgbClr val="091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srgbClr val="4472C4"/>
              </a:solidFill>
              <a:latin typeface="Calibri Light" panose="020F0302020204030204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8EF3136-253F-4AD1-BB78-CF4897850F54}"/>
              </a:ext>
            </a:extLst>
          </p:cNvPr>
          <p:cNvSpPr/>
          <p:nvPr/>
        </p:nvSpPr>
        <p:spPr>
          <a:xfrm>
            <a:off x="20649250" y="4228651"/>
            <a:ext cx="2223964" cy="91438"/>
          </a:xfrm>
          <a:prstGeom prst="rect">
            <a:avLst/>
          </a:prstGeom>
          <a:solidFill>
            <a:srgbClr val="091E61"/>
          </a:solidFill>
          <a:ln>
            <a:solidFill>
              <a:srgbClr val="091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srgbClr val="4472C4"/>
              </a:solidFill>
              <a:latin typeface="Calibri Light" panose="020F030202020403020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EA3FD84-230F-4E34-ADAE-D13F9AEADA00}"/>
              </a:ext>
            </a:extLst>
          </p:cNvPr>
          <p:cNvSpPr txBox="1"/>
          <p:nvPr/>
        </p:nvSpPr>
        <p:spPr>
          <a:xfrm>
            <a:off x="3756854" y="5305285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ru-RU" sz="3200" b="0" u="sng" kern="1200" dirty="0">
                <a:solidFill>
                  <a:prstClr val="black"/>
                </a:solidFill>
                <a:latin typeface="Mont Bold" panose="00000900000000000000" pitchFamily="50" charset="0"/>
                <a:ea typeface="+mn-ea"/>
                <a:cs typeface="+mn-cs"/>
              </a:rPr>
              <a:t>Интеграция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FCA784-5F22-4A16-B810-CF7593317F38}"/>
              </a:ext>
            </a:extLst>
          </p:cNvPr>
          <p:cNvSpPr txBox="1"/>
          <p:nvPr/>
        </p:nvSpPr>
        <p:spPr>
          <a:xfrm>
            <a:off x="17913884" y="5314885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ru-RU" sz="3200" b="0" u="sng" kern="1200" dirty="0">
                <a:solidFill>
                  <a:prstClr val="black"/>
                </a:solidFill>
                <a:latin typeface="Mont Bold" panose="00000900000000000000" pitchFamily="50" charset="0"/>
                <a:ea typeface="+mn-ea"/>
                <a:cs typeface="+mn-cs"/>
              </a:rPr>
              <a:t>Валидация</a:t>
            </a:r>
          </a:p>
        </p:txBody>
      </p:sp>
      <p:sp>
        <p:nvSpPr>
          <p:cNvPr id="68" name="Скругленный прямоугольник 42">
            <a:extLst>
              <a:ext uri="{FF2B5EF4-FFF2-40B4-BE49-F238E27FC236}">
                <a16:creationId xmlns:a16="http://schemas.microsoft.com/office/drawing/2014/main" id="{4490FFAE-4323-4C68-B539-EA14926DC08C}"/>
              </a:ext>
            </a:extLst>
          </p:cNvPr>
          <p:cNvSpPr/>
          <p:nvPr/>
        </p:nvSpPr>
        <p:spPr>
          <a:xfrm>
            <a:off x="6910660" y="2720290"/>
            <a:ext cx="1944540" cy="1763724"/>
          </a:xfrm>
          <a:prstGeom prst="roundRect">
            <a:avLst/>
          </a:prstGeom>
          <a:ln>
            <a:solidFill>
              <a:srgbClr val="091E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9" name="Скругленный прямоугольник 44">
            <a:extLst>
              <a:ext uri="{FF2B5EF4-FFF2-40B4-BE49-F238E27FC236}">
                <a16:creationId xmlns:a16="http://schemas.microsoft.com/office/drawing/2014/main" id="{41D07BA3-7685-4902-9B7B-282DBFA35E7B}"/>
              </a:ext>
            </a:extLst>
          </p:cNvPr>
          <p:cNvSpPr/>
          <p:nvPr/>
        </p:nvSpPr>
        <p:spPr>
          <a:xfrm>
            <a:off x="7782429" y="3027005"/>
            <a:ext cx="1175546" cy="7259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marL="72000" indent="-6350" defTabSz="1828800" hangingPunct="1"/>
            <a:endParaRPr lang="ru-RU" sz="2200" kern="12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F8B34DB-19F1-4C73-83CC-1DD143F4693C}"/>
              </a:ext>
            </a:extLst>
          </p:cNvPr>
          <p:cNvSpPr/>
          <p:nvPr/>
        </p:nvSpPr>
        <p:spPr>
          <a:xfrm>
            <a:off x="7134599" y="4257836"/>
            <a:ext cx="1542866" cy="103376"/>
          </a:xfrm>
          <a:prstGeom prst="rect">
            <a:avLst/>
          </a:prstGeom>
          <a:solidFill>
            <a:srgbClr val="091E61"/>
          </a:solidFill>
          <a:ln>
            <a:solidFill>
              <a:srgbClr val="091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srgbClr val="4472C4"/>
              </a:solidFill>
              <a:latin typeface="Calibri Light" panose="020F0302020204030204"/>
            </a:endParaRPr>
          </a:p>
        </p:txBody>
      </p:sp>
      <p:cxnSp>
        <p:nvCxnSpPr>
          <p:cNvPr id="71" name="Скругленная соединительная линия 48">
            <a:extLst>
              <a:ext uri="{FF2B5EF4-FFF2-40B4-BE49-F238E27FC236}">
                <a16:creationId xmlns:a16="http://schemas.microsoft.com/office/drawing/2014/main" id="{916083DC-7E37-43A4-9D9F-EE9A801E8F8D}"/>
              </a:ext>
            </a:extLst>
          </p:cNvPr>
          <p:cNvCxnSpPr>
            <a:cxnSpLocks/>
            <a:stCxn id="68" idx="2"/>
          </p:cNvCxnSpPr>
          <p:nvPr/>
        </p:nvCxnSpPr>
        <p:spPr>
          <a:xfrm rot="16200000" flipH="1">
            <a:off x="8594460" y="3772484"/>
            <a:ext cx="1158100" cy="2581160"/>
          </a:xfrm>
          <a:prstGeom prst="curvedConnector2">
            <a:avLst/>
          </a:prstGeom>
          <a:ln>
            <a:solidFill>
              <a:srgbClr val="091E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49">
            <a:extLst>
              <a:ext uri="{FF2B5EF4-FFF2-40B4-BE49-F238E27FC236}">
                <a16:creationId xmlns:a16="http://schemas.microsoft.com/office/drawing/2014/main" id="{4E0A6F96-06AA-4FA6-A797-20566FB65724}"/>
              </a:ext>
            </a:extLst>
          </p:cNvPr>
          <p:cNvSpPr/>
          <p:nvPr/>
        </p:nvSpPr>
        <p:spPr>
          <a:xfrm>
            <a:off x="7169900" y="3409053"/>
            <a:ext cx="1324148" cy="7259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marL="72000" indent="-6350" defTabSz="1828800" hangingPunct="1"/>
            <a:r>
              <a:rPr lang="ru-RU" sz="2000" kern="1200" dirty="0">
                <a:solidFill>
                  <a:prstClr val="black"/>
                </a:solidFill>
                <a:latin typeface="Mont" panose="00000700000000000000" pitchFamily="50" charset="0"/>
              </a:rPr>
              <a:t>Патенты</a:t>
            </a:r>
          </a:p>
        </p:txBody>
      </p:sp>
      <p:sp>
        <p:nvSpPr>
          <p:cNvPr id="73" name="Скругленный прямоугольник 64">
            <a:extLst>
              <a:ext uri="{FF2B5EF4-FFF2-40B4-BE49-F238E27FC236}">
                <a16:creationId xmlns:a16="http://schemas.microsoft.com/office/drawing/2014/main" id="{DAFD5FA4-98D4-4732-BC4D-D110D128D6A3}"/>
              </a:ext>
            </a:extLst>
          </p:cNvPr>
          <p:cNvSpPr/>
          <p:nvPr/>
        </p:nvSpPr>
        <p:spPr>
          <a:xfrm>
            <a:off x="11896478" y="2704122"/>
            <a:ext cx="1942348" cy="1754888"/>
          </a:xfrm>
          <a:prstGeom prst="roundRect">
            <a:avLst/>
          </a:prstGeom>
          <a:ln>
            <a:solidFill>
              <a:srgbClr val="091E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74" name="Скругленный прямоугольник 65">
            <a:extLst>
              <a:ext uri="{FF2B5EF4-FFF2-40B4-BE49-F238E27FC236}">
                <a16:creationId xmlns:a16="http://schemas.microsoft.com/office/drawing/2014/main" id="{3A279267-B1D1-408F-B299-0652BDAEDC67}"/>
              </a:ext>
            </a:extLst>
          </p:cNvPr>
          <p:cNvSpPr/>
          <p:nvPr/>
        </p:nvSpPr>
        <p:spPr>
          <a:xfrm>
            <a:off x="11825620" y="3120710"/>
            <a:ext cx="1972668" cy="80016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marL="72000" indent="-6350" defTabSz="1828800" hangingPunct="1"/>
            <a:r>
              <a:rPr lang="ru-RU" sz="2000" kern="1200" dirty="0">
                <a:solidFill>
                  <a:prstClr val="black"/>
                </a:solidFill>
                <a:latin typeface="Mont" panose="00000700000000000000" pitchFamily="50" charset="0"/>
              </a:rPr>
              <a:t>Нормативная правовая база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11C85DA8-621A-4DEA-BEEC-0C8A5DEC53CC}"/>
              </a:ext>
            </a:extLst>
          </p:cNvPr>
          <p:cNvSpPr/>
          <p:nvPr/>
        </p:nvSpPr>
        <p:spPr>
          <a:xfrm>
            <a:off x="12042043" y="4225591"/>
            <a:ext cx="1669610" cy="103186"/>
          </a:xfrm>
          <a:prstGeom prst="rect">
            <a:avLst/>
          </a:prstGeom>
          <a:solidFill>
            <a:srgbClr val="091E61"/>
          </a:solidFill>
          <a:ln>
            <a:solidFill>
              <a:srgbClr val="091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srgbClr val="4472C4"/>
              </a:solidFill>
              <a:latin typeface="Calibri Light" panose="020F0302020204030204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36C529A8-DF83-4DD2-9311-C280EE9F8FDC}"/>
              </a:ext>
            </a:extLst>
          </p:cNvPr>
          <p:cNvSpPr/>
          <p:nvPr/>
        </p:nvSpPr>
        <p:spPr>
          <a:xfrm>
            <a:off x="1131857" y="12223261"/>
            <a:ext cx="22126726" cy="14927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ru-RU" sz="3200" kern="1200" dirty="0">
                <a:solidFill>
                  <a:prstClr val="white"/>
                </a:solidFill>
                <a:latin typeface="Mont Bold" panose="00000900000000000000" pitchFamily="50" charset="0"/>
              </a:rPr>
              <a:t>Стратегии. Прогнозы. Форсайты.</a:t>
            </a:r>
          </a:p>
          <a:p>
            <a:pPr defTabSz="1828800" hangingPunct="1"/>
            <a:r>
              <a:rPr lang="ru-RU" sz="2800" b="0" kern="1200" dirty="0">
                <a:solidFill>
                  <a:prstClr val="white"/>
                </a:solidFill>
                <a:latin typeface="Mont Light" panose="00000500000000000000" pitchFamily="50" charset="0"/>
              </a:rPr>
              <a:t>(прогнозы научно-технологического развития, приоритеты научно-технологического развития, технологические дорожные карты, форсайты перспективных компетенций и др.)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A636E79-E53E-4B5D-9700-6BECD5E70E09}"/>
              </a:ext>
            </a:extLst>
          </p:cNvPr>
          <p:cNvSpPr/>
          <p:nvPr/>
        </p:nvSpPr>
        <p:spPr>
          <a:xfrm>
            <a:off x="10254138" y="6059713"/>
            <a:ext cx="4149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ru-RU" sz="2800" b="0" kern="1200" dirty="0">
                <a:solidFill>
                  <a:prstClr val="white"/>
                </a:solidFill>
                <a:latin typeface="Mont Bold" panose="00000900000000000000" pitchFamily="50" charset="0"/>
                <a:ea typeface="+mn-ea"/>
                <a:cs typeface="+mn-cs"/>
              </a:rPr>
              <a:t>КОМПЛЕКС КОЛИЧЕСТВЕННЫХ </a:t>
            </a:r>
            <a:br>
              <a:rPr lang="ru-RU" sz="2800" b="0" kern="1200" dirty="0">
                <a:solidFill>
                  <a:prstClr val="white"/>
                </a:solidFill>
                <a:latin typeface="Mont Bold" panose="00000900000000000000" pitchFamily="50" charset="0"/>
                <a:ea typeface="+mn-ea"/>
                <a:cs typeface="+mn-cs"/>
              </a:rPr>
            </a:br>
            <a:r>
              <a:rPr lang="ru-RU" sz="2800" b="0" kern="1200" dirty="0">
                <a:solidFill>
                  <a:prstClr val="white"/>
                </a:solidFill>
                <a:latin typeface="Mont Bold" panose="00000900000000000000" pitchFamily="50" charset="0"/>
                <a:ea typeface="+mn-ea"/>
                <a:cs typeface="+mn-cs"/>
              </a:rPr>
              <a:t>И КАЧЕСТВЕННЫХ МЕТОДОВ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8D728D99-41B6-4DDE-817C-580BDDBC7BBD}"/>
              </a:ext>
            </a:extLst>
          </p:cNvPr>
          <p:cNvSpPr/>
          <p:nvPr/>
        </p:nvSpPr>
        <p:spPr>
          <a:xfrm>
            <a:off x="17339418" y="4241005"/>
            <a:ext cx="2664488" cy="91438"/>
          </a:xfrm>
          <a:prstGeom prst="rect">
            <a:avLst/>
          </a:prstGeom>
          <a:solidFill>
            <a:srgbClr val="091E61"/>
          </a:solidFill>
          <a:ln>
            <a:solidFill>
              <a:srgbClr val="091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3600" b="0" kern="1200" dirty="0">
              <a:solidFill>
                <a:srgbClr val="4472C4"/>
              </a:solidFill>
              <a:latin typeface="Calibri Light" panose="020F0302020204030204"/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15ED90ED-B66C-4474-A600-44ED1A610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746" y="9411610"/>
            <a:ext cx="682496" cy="682496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E35445AC-2ADC-42FE-8347-165D91206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746" y="11403554"/>
            <a:ext cx="682496" cy="682496"/>
          </a:xfrm>
          <a:prstGeom prst="rect">
            <a:avLst/>
          </a:prstGeom>
        </p:spPr>
      </p:pic>
      <p:sp>
        <p:nvSpPr>
          <p:cNvPr id="2" name="Номер слайда 7">
            <a:extLst>
              <a:ext uri="{FF2B5EF4-FFF2-40B4-BE49-F238E27FC236}">
                <a16:creationId xmlns:a16="http://schemas.microsoft.com/office/drawing/2014/main" id="{AD7E3A8B-2032-5450-18E5-2997A18B4611}"/>
              </a:ext>
            </a:extLst>
          </p:cNvPr>
          <p:cNvSpPr txBox="1">
            <a:spLocks/>
          </p:cNvSpPr>
          <p:nvPr/>
        </p:nvSpPr>
        <p:spPr>
          <a:xfrm>
            <a:off x="23670818" y="12925956"/>
            <a:ext cx="4206240" cy="685800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8100" algn="l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0" kern="1200">
                <a:solidFill>
                  <a:prstClr val="black"/>
                </a:solidFill>
                <a:latin typeface="Arial" pitchFamily="34" charset="0"/>
              </a:rPr>
              <a:t> </a:t>
            </a:r>
            <a:fld id="{B6F15528-21DE-4FAA-801E-634DDDAF4B2B}" type="slidenum">
              <a:rPr lang="ru-RU" b="0" kern="1200">
                <a:solidFill>
                  <a:prstClr val="black"/>
                </a:solidFill>
                <a:latin typeface="Arial" pitchFamily="34" charset="0"/>
              </a:rPr>
              <a:pPr marL="38100" algn="l" defTabSz="1828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b="0" kern="12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" name="Picture 4" descr="D:\Инфографика\ВШЭ\00_Презентации и материалы\Материалы для наших презентаций\Логотип\LOGO-01-01.png">
            <a:extLst>
              <a:ext uri="{FF2B5EF4-FFF2-40B4-BE49-F238E27FC236}">
                <a16:creationId xmlns:a16="http://schemas.microsoft.com/office/drawing/2014/main" id="{34CD0414-8449-D891-5D5A-6DB1D751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240"/>
            <a:ext cx="779226" cy="7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4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4">
            <a:extLst>
              <a:ext uri="{FF2B5EF4-FFF2-40B4-BE49-F238E27FC236}">
                <a16:creationId xmlns:a16="http://schemas.microsoft.com/office/drawing/2014/main" id="{DCF53098-50DB-410B-A997-DD3BD507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863" y="614466"/>
            <a:ext cx="19956582" cy="105802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rgbClr val="002060"/>
                </a:solidFill>
                <a:latin typeface="Mont Bold" panose="00000900000000000000" pitchFamily="50" charset="0"/>
              </a:rPr>
              <a:t>iFORA</a:t>
            </a:r>
            <a:r>
              <a:rPr lang="ru-RU" sz="4800" dirty="0">
                <a:solidFill>
                  <a:srgbClr val="002060"/>
                </a:solidFill>
                <a:latin typeface="Mont Bold" panose="00000900000000000000" pitchFamily="50" charset="0"/>
              </a:rPr>
              <a:t>: Семантическая карта глобальных трендов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6D9B4DE-F7B3-4787-8517-ABAD725C76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3" b="3531"/>
          <a:stretch/>
        </p:blipFill>
        <p:spPr>
          <a:xfrm>
            <a:off x="2352776" y="1855198"/>
            <a:ext cx="19678448" cy="11797948"/>
          </a:xfrm>
          <a:prstGeom prst="rect">
            <a:avLst/>
          </a:prstGeom>
        </p:spPr>
      </p:pic>
      <p:sp>
        <p:nvSpPr>
          <p:cNvPr id="2" name="Номер слайда 7">
            <a:extLst>
              <a:ext uri="{FF2B5EF4-FFF2-40B4-BE49-F238E27FC236}">
                <a16:creationId xmlns:a16="http://schemas.microsoft.com/office/drawing/2014/main" id="{F4C18F8F-C989-2618-5C75-ABB1748BDA8C}"/>
              </a:ext>
            </a:extLst>
          </p:cNvPr>
          <p:cNvSpPr txBox="1">
            <a:spLocks/>
          </p:cNvSpPr>
          <p:nvPr/>
        </p:nvSpPr>
        <p:spPr>
          <a:xfrm>
            <a:off x="23670818" y="12925956"/>
            <a:ext cx="4206240" cy="685800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8100" algn="l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0" kern="1200">
                <a:solidFill>
                  <a:prstClr val="black"/>
                </a:solidFill>
                <a:latin typeface="Arial" pitchFamily="34" charset="0"/>
              </a:rPr>
              <a:t> </a:t>
            </a:r>
            <a:fld id="{B6F15528-21DE-4FAA-801E-634DDDAF4B2B}" type="slidenum">
              <a:rPr lang="ru-RU" b="0" kern="1200">
                <a:solidFill>
                  <a:prstClr val="black"/>
                </a:solidFill>
                <a:latin typeface="Arial" pitchFamily="34" charset="0"/>
              </a:rPr>
              <a:pPr marL="38100" algn="l" defTabSz="1828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b="0" kern="12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" name="Picture 4" descr="D:\Инфографика\ВШЭ\00_Презентации и материалы\Материалы для наших презентаций\Логотип\LOGO-01-01.png">
            <a:extLst>
              <a:ext uri="{FF2B5EF4-FFF2-40B4-BE49-F238E27FC236}">
                <a16:creationId xmlns:a16="http://schemas.microsoft.com/office/drawing/2014/main" id="{F36E4B59-A3AF-4FA6-FB3B-9F62714B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240"/>
            <a:ext cx="779226" cy="7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2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4">
            <a:extLst>
              <a:ext uri="{FF2B5EF4-FFF2-40B4-BE49-F238E27FC236}">
                <a16:creationId xmlns:a16="http://schemas.microsoft.com/office/drawing/2014/main" id="{DCF53098-50DB-410B-A997-DD3BD507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863" y="614466"/>
            <a:ext cx="19956582" cy="105802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Mont Bold" panose="00000900000000000000" pitchFamily="50" charset="0"/>
              </a:rPr>
              <a:t>Глобальные тренды: определяем угрозы и ищем окна возможностей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9A8347-0976-4CD0-8F69-D4389D3B393E}"/>
              </a:ext>
            </a:extLst>
          </p:cNvPr>
          <p:cNvSpPr/>
          <p:nvPr/>
        </p:nvSpPr>
        <p:spPr>
          <a:xfrm>
            <a:off x="894862" y="12854227"/>
            <a:ext cx="22848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ru-RU" sz="2000" b="0" kern="1200" dirty="0">
                <a:solidFill>
                  <a:prstClr val="black"/>
                </a:solidFill>
                <a:latin typeface="Mont Light" panose="00000500000000000000" pitchFamily="50" charset="0"/>
                <a:ea typeface="+mn-ea"/>
                <a:cs typeface="+mn-cs"/>
              </a:rPr>
              <a:t>Источник: Результаты интеллектуального анализа больших данных </a:t>
            </a:r>
            <a:r>
              <a:rPr lang="ru-RU" sz="2000" b="0" kern="1200" dirty="0" err="1">
                <a:solidFill>
                  <a:prstClr val="black"/>
                </a:solidFill>
                <a:latin typeface="Mont Light" panose="00000500000000000000" pitchFamily="50" charset="0"/>
                <a:ea typeface="+mn-ea"/>
                <a:cs typeface="+mn-cs"/>
              </a:rPr>
              <a:t>iFORA</a:t>
            </a:r>
            <a:r>
              <a:rPr lang="ru-RU" sz="2000" b="0" kern="1200" dirty="0">
                <a:solidFill>
                  <a:prstClr val="black"/>
                </a:solidFill>
                <a:latin typeface="Mont Light" panose="00000500000000000000" pitchFamily="50" charset="0"/>
                <a:ea typeface="+mn-ea"/>
                <a:cs typeface="+mn-cs"/>
              </a:rPr>
              <a:t>. Рисунок цитируется по статье А. А. Чулок. Глобальные тренды: поймать и оседлать, </a:t>
            </a:r>
            <a:r>
              <a:rPr lang="ru-RU" sz="2000" b="0" kern="1200" dirty="0" err="1">
                <a:solidFill>
                  <a:prstClr val="black"/>
                </a:solidFill>
                <a:latin typeface="Mont Light" panose="00000500000000000000" pitchFamily="50" charset="0"/>
                <a:ea typeface="+mn-ea"/>
                <a:cs typeface="+mn-cs"/>
              </a:rPr>
              <a:t>Harvard</a:t>
            </a:r>
            <a:r>
              <a:rPr lang="ru-RU" sz="2000" b="0" kern="1200" dirty="0">
                <a:solidFill>
                  <a:prstClr val="black"/>
                </a:solidFill>
                <a:latin typeface="Mont Light" panose="00000500000000000000" pitchFamily="50" charset="0"/>
                <a:ea typeface="+mn-ea"/>
                <a:cs typeface="+mn-cs"/>
              </a:rPr>
              <a:t> </a:t>
            </a:r>
            <a:r>
              <a:rPr lang="ru-RU" sz="2000" b="0" kern="1200" dirty="0" err="1">
                <a:solidFill>
                  <a:prstClr val="black"/>
                </a:solidFill>
                <a:latin typeface="Mont Light" panose="00000500000000000000" pitchFamily="50" charset="0"/>
                <a:ea typeface="+mn-ea"/>
                <a:cs typeface="+mn-cs"/>
              </a:rPr>
              <a:t>Business</a:t>
            </a:r>
            <a:r>
              <a:rPr lang="ru-RU" sz="2000" b="0" kern="1200" dirty="0">
                <a:solidFill>
                  <a:prstClr val="black"/>
                </a:solidFill>
                <a:latin typeface="Mont Light" panose="00000500000000000000" pitchFamily="50" charset="0"/>
                <a:ea typeface="+mn-ea"/>
                <a:cs typeface="+mn-cs"/>
              </a:rPr>
              <a:t> </a:t>
            </a:r>
            <a:r>
              <a:rPr lang="ru-RU" sz="2000" b="0" kern="1200" dirty="0" err="1">
                <a:solidFill>
                  <a:prstClr val="black"/>
                </a:solidFill>
                <a:latin typeface="Mont Light" panose="00000500000000000000" pitchFamily="50" charset="0"/>
                <a:ea typeface="+mn-ea"/>
                <a:cs typeface="+mn-cs"/>
              </a:rPr>
              <a:t>Review</a:t>
            </a:r>
            <a:r>
              <a:rPr lang="ru-RU" sz="2000" b="0" kern="1200" dirty="0">
                <a:solidFill>
                  <a:prstClr val="black"/>
                </a:solidFill>
                <a:latin typeface="Mont Light" panose="00000500000000000000" pitchFamily="50" charset="0"/>
                <a:ea typeface="+mn-ea"/>
                <a:cs typeface="+mn-cs"/>
              </a:rPr>
              <a:t>, 2019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73BCC6-6C16-4FD8-A80E-0F8EFAE84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5" b="2049"/>
          <a:stretch/>
        </p:blipFill>
        <p:spPr>
          <a:xfrm>
            <a:off x="894863" y="2016370"/>
            <a:ext cx="23062418" cy="10837856"/>
          </a:xfrm>
          <a:prstGeom prst="rect">
            <a:avLst/>
          </a:prstGeom>
        </p:spPr>
      </p:pic>
      <p:sp>
        <p:nvSpPr>
          <p:cNvPr id="2" name="Номер слайда 7">
            <a:extLst>
              <a:ext uri="{FF2B5EF4-FFF2-40B4-BE49-F238E27FC236}">
                <a16:creationId xmlns:a16="http://schemas.microsoft.com/office/drawing/2014/main" id="{D39BCC4D-0053-4D0C-6B9B-387EE536EAAE}"/>
              </a:ext>
            </a:extLst>
          </p:cNvPr>
          <p:cNvSpPr txBox="1">
            <a:spLocks/>
          </p:cNvSpPr>
          <p:nvPr/>
        </p:nvSpPr>
        <p:spPr>
          <a:xfrm>
            <a:off x="23670818" y="12925956"/>
            <a:ext cx="4206240" cy="685800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8100" algn="l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0" kern="1200">
                <a:solidFill>
                  <a:prstClr val="black"/>
                </a:solidFill>
                <a:latin typeface="Arial" pitchFamily="34" charset="0"/>
              </a:rPr>
              <a:t> </a:t>
            </a:r>
            <a:fld id="{B6F15528-21DE-4FAA-801E-634DDDAF4B2B}" type="slidenum">
              <a:rPr lang="ru-RU" b="0" kern="1200">
                <a:solidFill>
                  <a:prstClr val="black"/>
                </a:solidFill>
                <a:latin typeface="Arial" pitchFamily="34" charset="0"/>
              </a:rPr>
              <a:pPr marL="38100" algn="l" defTabSz="1828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b="0" kern="12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" name="Picture 4" descr="D:\Инфографика\ВШЭ\00_Презентации и материалы\Материалы для наших презентаций\Логотип\LOGO-01-01.png">
            <a:extLst>
              <a:ext uri="{FF2B5EF4-FFF2-40B4-BE49-F238E27FC236}">
                <a16:creationId xmlns:a16="http://schemas.microsoft.com/office/drawing/2014/main" id="{8C2E34DD-F726-331A-AC42-065E50593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240"/>
            <a:ext cx="779226" cy="7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8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3A97C-43E5-B4AE-D0BC-13CD6DF7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4">
            <a:extLst>
              <a:ext uri="{FF2B5EF4-FFF2-40B4-BE49-F238E27FC236}">
                <a16:creationId xmlns:a16="http://schemas.microsoft.com/office/drawing/2014/main" id="{54E959A9-35BA-A229-A994-F76C70DD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833" y="408060"/>
            <a:ext cx="16460707" cy="105802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Mont Bold" panose="00000900000000000000" pitchFamily="50" charset="0"/>
              </a:rPr>
              <a:t>Дорожная карта будущего: ключевые точки принятия решений - Медицина </a:t>
            </a:r>
          </a:p>
        </p:txBody>
      </p:sp>
      <p:sp>
        <p:nvSpPr>
          <p:cNvPr id="2" name="Номер слайда 7">
            <a:extLst>
              <a:ext uri="{FF2B5EF4-FFF2-40B4-BE49-F238E27FC236}">
                <a16:creationId xmlns:a16="http://schemas.microsoft.com/office/drawing/2014/main" id="{D35228D9-954B-549E-458D-EE6BB0C3BAE9}"/>
              </a:ext>
            </a:extLst>
          </p:cNvPr>
          <p:cNvSpPr txBox="1">
            <a:spLocks/>
          </p:cNvSpPr>
          <p:nvPr/>
        </p:nvSpPr>
        <p:spPr>
          <a:xfrm>
            <a:off x="23670818" y="12925956"/>
            <a:ext cx="4206240" cy="685800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8100" algn="l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0" kern="1200">
                <a:solidFill>
                  <a:prstClr val="black"/>
                </a:solidFill>
                <a:latin typeface="Arial" pitchFamily="34" charset="0"/>
              </a:rPr>
              <a:t> </a:t>
            </a:r>
            <a:fld id="{B6F15528-21DE-4FAA-801E-634DDDAF4B2B}" type="slidenum">
              <a:rPr lang="ru-RU" b="0" kern="1200">
                <a:solidFill>
                  <a:prstClr val="black"/>
                </a:solidFill>
                <a:latin typeface="Arial" pitchFamily="34" charset="0"/>
              </a:rPr>
              <a:pPr marL="38100" algn="l" defTabSz="1828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b="0" kern="12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" name="Picture 4" descr="D:\Инфографика\ВШЭ\00_Презентации и материалы\Материалы для наших презентаций\Логотип\LOGO-01-01.png">
            <a:extLst>
              <a:ext uri="{FF2B5EF4-FFF2-40B4-BE49-F238E27FC236}">
                <a16:creationId xmlns:a16="http://schemas.microsoft.com/office/drawing/2014/main" id="{758A9D8E-FE5D-1971-97B1-DE4EAEE21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240"/>
            <a:ext cx="1280159" cy="125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244E46-B4F2-E275-2ECA-21CB5ECC9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35979" y="426193"/>
            <a:ext cx="4592873" cy="63716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A157AB9-9F4D-B6B6-C13A-9EFA9F117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3" y="2002564"/>
            <a:ext cx="23275485" cy="115455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BAD4CF-E59C-F7C1-9467-59CD81CEA5DA}"/>
              </a:ext>
            </a:extLst>
          </p:cNvPr>
          <p:cNvSpPr txBox="1"/>
          <p:nvPr/>
        </p:nvSpPr>
        <p:spPr>
          <a:xfrm>
            <a:off x="-1741170" y="13074761"/>
            <a:ext cx="139331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Подробнее: https://future.trends.rbc.ru/#rec718625765</a:t>
            </a:r>
          </a:p>
        </p:txBody>
      </p:sp>
    </p:spTree>
    <p:extLst>
      <p:ext uri="{BB962C8B-B14F-4D97-AF65-F5344CB8AC3E}">
        <p14:creationId xmlns:p14="http://schemas.microsoft.com/office/powerpoint/2010/main" val="4031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6292A-8F1E-5EB9-9200-E6CDDD42C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4">
            <a:extLst>
              <a:ext uri="{FF2B5EF4-FFF2-40B4-BE49-F238E27FC236}">
                <a16:creationId xmlns:a16="http://schemas.microsoft.com/office/drawing/2014/main" id="{54956F93-FC76-C6C1-062F-B41015F4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833" y="408060"/>
            <a:ext cx="16460707" cy="105802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Mont Bold" panose="00000900000000000000" pitchFamily="50" charset="0"/>
              </a:rPr>
              <a:t>Дорожная карта будущего: ключевые точки принятия решений - Энергетика</a:t>
            </a:r>
          </a:p>
        </p:txBody>
      </p:sp>
      <p:sp>
        <p:nvSpPr>
          <p:cNvPr id="2" name="Номер слайда 7">
            <a:extLst>
              <a:ext uri="{FF2B5EF4-FFF2-40B4-BE49-F238E27FC236}">
                <a16:creationId xmlns:a16="http://schemas.microsoft.com/office/drawing/2014/main" id="{9B18346F-DE48-92BC-1587-0ADB9B6B43B6}"/>
              </a:ext>
            </a:extLst>
          </p:cNvPr>
          <p:cNvSpPr txBox="1">
            <a:spLocks/>
          </p:cNvSpPr>
          <p:nvPr/>
        </p:nvSpPr>
        <p:spPr>
          <a:xfrm>
            <a:off x="23670818" y="12925956"/>
            <a:ext cx="4206240" cy="685800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8100" algn="l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0" kern="1200">
                <a:solidFill>
                  <a:prstClr val="black"/>
                </a:solidFill>
                <a:latin typeface="Arial" pitchFamily="34" charset="0"/>
              </a:rPr>
              <a:t> </a:t>
            </a:r>
            <a:fld id="{B6F15528-21DE-4FAA-801E-634DDDAF4B2B}" type="slidenum">
              <a:rPr lang="ru-RU" b="0" kern="1200">
                <a:solidFill>
                  <a:prstClr val="black"/>
                </a:solidFill>
                <a:latin typeface="Arial" pitchFamily="34" charset="0"/>
              </a:rPr>
              <a:pPr marL="38100" algn="l" defTabSz="1828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b="0" kern="12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" name="Picture 4" descr="D:\Инфографика\ВШЭ\00_Презентации и материалы\Материалы для наших презентаций\Логотип\LOGO-01-01.png">
            <a:extLst>
              <a:ext uri="{FF2B5EF4-FFF2-40B4-BE49-F238E27FC236}">
                <a16:creationId xmlns:a16="http://schemas.microsoft.com/office/drawing/2014/main" id="{90F49BED-2611-81D6-F940-051D4C66A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240"/>
            <a:ext cx="1280159" cy="125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92C5A1-2483-A305-2802-3A7A48C3B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35979" y="426193"/>
            <a:ext cx="4592873" cy="63716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FD73D6A-7E84-AE94-F242-0BDD711351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" y="1614568"/>
            <a:ext cx="20779741" cy="10852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387366-2256-F2C6-6437-D45BD757298F}"/>
              </a:ext>
            </a:extLst>
          </p:cNvPr>
          <p:cNvSpPr txBox="1"/>
          <p:nvPr/>
        </p:nvSpPr>
        <p:spPr>
          <a:xfrm>
            <a:off x="-1741170" y="13074761"/>
            <a:ext cx="139331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Подробнее: https://future.trends.rbc.ru/#rec718625765</a:t>
            </a:r>
          </a:p>
        </p:txBody>
      </p:sp>
    </p:spTree>
    <p:extLst>
      <p:ext uri="{BB962C8B-B14F-4D97-AF65-F5344CB8AC3E}">
        <p14:creationId xmlns:p14="http://schemas.microsoft.com/office/powerpoint/2010/main" val="325054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5A240-808D-9C5B-488E-DC11DBE6E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4">
            <a:extLst>
              <a:ext uri="{FF2B5EF4-FFF2-40B4-BE49-F238E27FC236}">
                <a16:creationId xmlns:a16="http://schemas.microsoft.com/office/drawing/2014/main" id="{5322838B-DD2F-A9EB-3998-CE50F1AB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93" y="685208"/>
            <a:ext cx="16460707" cy="105802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Mont Bold" panose="00000900000000000000" pitchFamily="50" charset="0"/>
              </a:rPr>
              <a:t>Дорожная карта будущего: ключевые точки принятия решений – Агропромышленный комплекс </a:t>
            </a:r>
          </a:p>
        </p:txBody>
      </p:sp>
      <p:sp>
        <p:nvSpPr>
          <p:cNvPr id="2" name="Номер слайда 7">
            <a:extLst>
              <a:ext uri="{FF2B5EF4-FFF2-40B4-BE49-F238E27FC236}">
                <a16:creationId xmlns:a16="http://schemas.microsoft.com/office/drawing/2014/main" id="{94B52D45-BA4F-E4F3-A702-CF1A2FB3AD8D}"/>
              </a:ext>
            </a:extLst>
          </p:cNvPr>
          <p:cNvSpPr txBox="1">
            <a:spLocks/>
          </p:cNvSpPr>
          <p:nvPr/>
        </p:nvSpPr>
        <p:spPr>
          <a:xfrm>
            <a:off x="23670818" y="12925956"/>
            <a:ext cx="4206240" cy="685800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8100" algn="l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0" kern="1200">
                <a:solidFill>
                  <a:prstClr val="black"/>
                </a:solidFill>
                <a:latin typeface="Arial" pitchFamily="34" charset="0"/>
              </a:rPr>
              <a:t> </a:t>
            </a:r>
            <a:fld id="{B6F15528-21DE-4FAA-801E-634DDDAF4B2B}" type="slidenum">
              <a:rPr lang="ru-RU" b="0" kern="1200">
                <a:solidFill>
                  <a:prstClr val="black"/>
                </a:solidFill>
                <a:latin typeface="Arial" pitchFamily="34" charset="0"/>
              </a:rPr>
              <a:pPr marL="38100" algn="l" defTabSz="1828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b="0" kern="12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" name="Picture 4" descr="D:\Инфографика\ВШЭ\00_Презентации и материалы\Материалы для наших презентаций\Логотип\LOGO-01-01.png">
            <a:extLst>
              <a:ext uri="{FF2B5EF4-FFF2-40B4-BE49-F238E27FC236}">
                <a16:creationId xmlns:a16="http://schemas.microsoft.com/office/drawing/2014/main" id="{AE842F29-E15D-A7B5-D217-4F1165BDB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240"/>
            <a:ext cx="1280159" cy="125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A8B9AC-A295-7444-C6AF-93F6FA19C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35979" y="426193"/>
            <a:ext cx="4592873" cy="63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80D9CC-0D01-6647-FB5E-FE4C5B3E5193}"/>
              </a:ext>
            </a:extLst>
          </p:cNvPr>
          <p:cNvSpPr txBox="1"/>
          <p:nvPr/>
        </p:nvSpPr>
        <p:spPr>
          <a:xfrm>
            <a:off x="-1741170" y="13074761"/>
            <a:ext cx="139331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Подробнее: https://future.trends.rbc.ru/#rec718625765</a:t>
            </a:r>
          </a:p>
        </p:txBody>
      </p:sp>
      <p:pic>
        <p:nvPicPr>
          <p:cNvPr id="6" name="Рисунок 5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668CA-4F21-CD5A-7F7E-C575F3479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1950977"/>
            <a:ext cx="21477424" cy="109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1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5498058" y="5541813"/>
            <a:ext cx="138620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1560" hangingPunct="1">
              <a:defRPr/>
            </a:pPr>
            <a:r>
              <a:rPr lang="ru-RU" altLang="ru-RU" sz="5200" dirty="0">
                <a:solidFill>
                  <a:srgbClr val="4472C4">
                    <a:lumMod val="75000"/>
                  </a:srgbClr>
                </a:solidFill>
                <a:latin typeface="Arial" charset="0"/>
                <a:ea typeface="Arial" charset="0"/>
                <a:cs typeface="Arial" charset="0"/>
                <a:sym typeface="Helvetica Light"/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60908" y="6889316"/>
            <a:ext cx="513634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1560">
              <a:lnSpc>
                <a:spcPct val="90000"/>
              </a:lnSpc>
              <a:defRPr/>
            </a:pPr>
            <a:r>
              <a:rPr lang="en-US" sz="4800" dirty="0">
                <a:solidFill>
                  <a:srgbClr val="132D4D"/>
                </a:solidFill>
                <a:latin typeface="Arial" charset="0"/>
                <a:ea typeface="Arial" charset="0"/>
                <a:cs typeface="Arial" charset="0"/>
                <a:sym typeface="Helvetica Light"/>
                <a:hlinkClick r:id="rId2"/>
              </a:rPr>
              <a:t>achulok@hse.ru</a:t>
            </a:r>
            <a:r>
              <a:rPr lang="en-US" sz="4800" dirty="0">
                <a:solidFill>
                  <a:srgbClr val="4472C4">
                    <a:lumMod val="75000"/>
                  </a:srgbClr>
                </a:solidFill>
                <a:latin typeface="Arial" charset="0"/>
                <a:ea typeface="Arial" charset="0"/>
                <a:cs typeface="Arial" charset="0"/>
                <a:sym typeface="Helvetica Light"/>
              </a:rPr>
              <a:t> </a:t>
            </a:r>
            <a:endParaRPr lang="ru-RU" sz="4800" dirty="0">
              <a:solidFill>
                <a:srgbClr val="4472C4">
                  <a:lumMod val="75000"/>
                </a:srgbClr>
              </a:solidFill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pic>
        <p:nvPicPr>
          <p:cNvPr id="4" name="Picture 4" descr="D:\Инфографика\ВШЭ\00_Презентации и материалы\Материалы для наших презентаций\Логотип\LOGO-01-01.png">
            <a:extLst>
              <a:ext uri="{FF2B5EF4-FFF2-40B4-BE49-F238E27FC236}">
                <a16:creationId xmlns:a16="http://schemas.microsoft.com/office/drawing/2014/main" id="{4BCF8B88-8602-419F-9025-6247101C1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1" y="-18720"/>
            <a:ext cx="1001870" cy="9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336FC4-A77C-08B1-BEC6-C36970E34219}"/>
              </a:ext>
            </a:extLst>
          </p:cNvPr>
          <p:cNvSpPr txBox="1"/>
          <p:nvPr/>
        </p:nvSpPr>
        <p:spPr>
          <a:xfrm>
            <a:off x="14189109" y="1020277"/>
            <a:ext cx="9170625" cy="2862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643153">
              <a:defRPr/>
            </a:pPr>
            <a:r>
              <a:rPr lang="ru-RU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Телеграмм-канал «</a:t>
            </a:r>
            <a:r>
              <a:rPr lang="en-US" sz="6001" dirty="0" err="1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iFORA</a:t>
            </a:r>
            <a:r>
              <a:rPr lang="ru-RU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_</a:t>
            </a:r>
            <a:r>
              <a:rPr lang="en-US" sz="6001" dirty="0" err="1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knows_how</a:t>
            </a:r>
            <a:r>
              <a:rPr lang="ru-RU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» </a:t>
            </a:r>
            <a:endParaRPr lang="en-US" sz="6001" dirty="0">
              <a:solidFill>
                <a:srgbClr val="000000"/>
              </a:solidFill>
              <a:latin typeface="Arial" charset="0"/>
              <a:ea typeface="+mj-ea"/>
              <a:cs typeface="Arial" charset="0"/>
              <a:sym typeface="Helvetica Light"/>
            </a:endParaRPr>
          </a:p>
          <a:p>
            <a:pPr algn="r" defTabSz="1643153">
              <a:defRPr/>
            </a:pPr>
            <a:r>
              <a:rPr lang="ru-RU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ИСИЭЗ НИУ ВШЭ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C91AE-769E-89BF-506F-7BB0B47F5933}"/>
              </a:ext>
            </a:extLst>
          </p:cNvPr>
          <p:cNvSpPr txBox="1"/>
          <p:nvPr/>
        </p:nvSpPr>
        <p:spPr>
          <a:xfrm>
            <a:off x="14788108" y="10481364"/>
            <a:ext cx="9144000" cy="1939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643153">
              <a:defRPr/>
            </a:pPr>
            <a:r>
              <a:rPr lang="ru-RU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РБК.ТРЕНДЫ </a:t>
            </a:r>
            <a:r>
              <a:rPr lang="en-US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https://trends.rbc.ru/</a:t>
            </a:r>
            <a:r>
              <a:rPr lang="ru-RU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BAC7F-03DE-E066-C33E-AA8322A0582B}"/>
              </a:ext>
            </a:extLst>
          </p:cNvPr>
          <p:cNvSpPr txBox="1"/>
          <p:nvPr/>
        </p:nvSpPr>
        <p:spPr>
          <a:xfrm>
            <a:off x="-506127" y="10481365"/>
            <a:ext cx="10784762" cy="1939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43153">
              <a:defRPr/>
            </a:pPr>
            <a:r>
              <a:rPr lang="ru-RU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Журнал </a:t>
            </a:r>
            <a:r>
              <a:rPr lang="en-US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Q1 </a:t>
            </a:r>
            <a:r>
              <a:rPr lang="ru-RU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Форсайт  </a:t>
            </a:r>
            <a:r>
              <a:rPr lang="ru-RU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http://foresight.hse.ru/</a:t>
            </a:r>
            <a:r>
              <a:rPr lang="ru-RU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83581-D5F9-26EC-F319-B20C071A1B5B}"/>
              </a:ext>
            </a:extLst>
          </p:cNvPr>
          <p:cNvSpPr txBox="1"/>
          <p:nvPr/>
        </p:nvSpPr>
        <p:spPr>
          <a:xfrm>
            <a:off x="1254673" y="959806"/>
            <a:ext cx="7263162" cy="3786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43153">
              <a:defRPr/>
            </a:pPr>
            <a:r>
              <a:rPr lang="ru-RU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Статистика </a:t>
            </a:r>
          </a:p>
          <a:p>
            <a:pPr defTabSz="1643153">
              <a:defRPr/>
            </a:pPr>
            <a:r>
              <a:rPr lang="ru-RU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НИУ ВШЭ </a:t>
            </a:r>
            <a:r>
              <a:rPr lang="en-US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  <a:hlinkClick r:id="rId6"/>
              </a:rPr>
              <a:t>https://www.hse.ru/primarydata</a:t>
            </a:r>
            <a:r>
              <a:rPr lang="ru-RU" sz="6001" dirty="0">
                <a:solidFill>
                  <a:srgbClr val="000000"/>
                </a:solidFill>
                <a:latin typeface="Arial" charset="0"/>
                <a:ea typeface="+mj-ea"/>
                <a:cs typeface="Arial" charset="0"/>
                <a:sym typeface="Helvetica Ligh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091092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SE_classic_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400</Words>
  <Application>Microsoft Office PowerPoint</Application>
  <PresentationFormat>Произвольный</PresentationFormat>
  <Paragraphs>76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6" baseType="lpstr">
      <vt:lpstr>Arial</vt:lpstr>
      <vt:lpstr>Baskerville</vt:lpstr>
      <vt:lpstr>Calibri</vt:lpstr>
      <vt:lpstr>Calibri Light</vt:lpstr>
      <vt:lpstr>Courier New</vt:lpstr>
      <vt:lpstr>Helvetica Light</vt:lpstr>
      <vt:lpstr>Helvetica Neue</vt:lpstr>
      <vt:lpstr>Helvetica Neue Light</vt:lpstr>
      <vt:lpstr>Helvetica Neue Medium</vt:lpstr>
      <vt:lpstr>Mont</vt:lpstr>
      <vt:lpstr>Mont Bold</vt:lpstr>
      <vt:lpstr>Mont Light</vt:lpstr>
      <vt:lpstr>Myriad Pro</vt:lpstr>
      <vt:lpstr>Wingdings</vt:lpstr>
      <vt:lpstr>Black</vt:lpstr>
      <vt:lpstr>HSE_classic_2</vt:lpstr>
      <vt:lpstr>Office Theme</vt:lpstr>
      <vt:lpstr>Презентация PowerPoint</vt:lpstr>
      <vt:lpstr>Классический Форсайт – инструмент управления и быстрой адаптации к трендам и джокерам будущего   </vt:lpstr>
      <vt:lpstr>iFORA™ обеспечивает информационно-аналитическую поддержку принятия решений в условиях растущего объема данных</vt:lpstr>
      <vt:lpstr>iFORA: Семантическая карта глобальных трендов </vt:lpstr>
      <vt:lpstr>Глобальные тренды: определяем угрозы и ищем окна возможностей</vt:lpstr>
      <vt:lpstr>Дорожная карта будущего: ключевые точки принятия решений - Медицина </vt:lpstr>
      <vt:lpstr>Дорожная карта будущего: ключевые точки принятия решений - Энергетика</vt:lpstr>
      <vt:lpstr>Дорожная карта будущего: ключевые точки принятия решений – Агропромышленный комплекс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Лаура</cp:lastModifiedBy>
  <cp:revision>10</cp:revision>
  <dcterms:modified xsi:type="dcterms:W3CDTF">2024-11-02T14:42:42Z</dcterms:modified>
</cp:coreProperties>
</file>