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>
      <p:cViewPr varScale="1">
        <p:scale>
          <a:sx n="36" d="100"/>
          <a:sy n="36" d="100"/>
        </p:scale>
        <p:origin x="42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2E578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575-4308-BA8D-43ED1603E5C2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75-4308-BA8D-43ED1603E5C2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75-4308-BA8D-43ED1603E5C2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75-4308-BA8D-43ED1603E5C2}"/>
              </c:ext>
            </c:extLst>
          </c:dPt>
          <c:cat>
            <c:strRef>
              <c:f>Sheet1!$B$1:$E$1</c:f>
              <c:strCache>
                <c:ptCount val="4"/>
                <c:pt idx="0">
                  <c:v>Апрель</c:v>
                </c:pt>
                <c:pt idx="1">
                  <c:v>Май</c:v>
                </c:pt>
                <c:pt idx="2">
                  <c:v>Июнь</c:v>
                </c:pt>
                <c:pt idx="3">
                  <c:v>Июль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</c:v>
                </c:pt>
                <c:pt idx="1">
                  <c:v>27</c:v>
                </c:pt>
                <c:pt idx="2">
                  <c:v>56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75-4308-BA8D-43ED1603E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2E578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3B1D-40F3-BB57-0051A26241DB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D-40F3-BB57-0051A26241DB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1D-40F3-BB57-0051A26241DB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1D-40F3-BB57-0051A26241DB}"/>
              </c:ext>
            </c:extLst>
          </c:dPt>
          <c:dPt>
            <c:idx val="4"/>
            <c:bubble3D val="0"/>
            <c:spPr>
              <a:solidFill>
                <a:srgbClr val="6F3D79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1D-40F3-BB57-0051A26241DB}"/>
              </c:ext>
            </c:extLst>
          </c:dPt>
          <c:dPt>
            <c:idx val="5"/>
            <c:bubble3D val="0"/>
            <c:spPr>
              <a:solidFill>
                <a:srgbClr val="7D807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1D-40F3-BB57-0051A26241DB}"/>
              </c:ext>
            </c:extLst>
          </c:dPt>
          <c:cat>
            <c:strRef>
              <c:f>Sheet1!$B$1:$G$1</c:f>
              <c:strCache>
                <c:ptCount val="6"/>
                <c:pt idx="0">
                  <c:v>Апрель</c:v>
                </c:pt>
                <c:pt idx="1">
                  <c:v>Май</c:v>
                </c:pt>
                <c:pt idx="2">
                  <c:v>Июнь</c:v>
                </c:pt>
                <c:pt idx="3">
                  <c:v>Июль</c:v>
                </c:pt>
                <c:pt idx="4">
                  <c:v>Новая 1</c:v>
                </c:pt>
                <c:pt idx="5">
                  <c:v>Новая 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</c:v>
                </c:pt>
                <c:pt idx="1">
                  <c:v>39</c:v>
                </c:pt>
                <c:pt idx="2">
                  <c:v>9</c:v>
                </c:pt>
                <c:pt idx="3">
                  <c:v>3</c:v>
                </c:pt>
                <c:pt idx="4">
                  <c:v>37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1D-40F3-BB57-0051A2624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2E578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2E578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CA-46BF-9F8E-F9E415829878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CA-46BF-9F8E-F9E415829878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CA-46BF-9F8E-F9E415829878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CA-46BF-9F8E-F9E415829878}"/>
              </c:ext>
            </c:extLst>
          </c:dPt>
          <c:dPt>
            <c:idx val="4"/>
            <c:bubble3D val="0"/>
            <c:spPr>
              <a:solidFill>
                <a:srgbClr val="6F3D79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CA-46BF-9F8E-F9E415829878}"/>
              </c:ext>
            </c:extLst>
          </c:dPt>
          <c:cat>
            <c:strRef>
              <c:f>Sheet1!$B$1:$F$1</c:f>
              <c:strCache>
                <c:ptCount val="5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Новая 1</c:v>
                </c:pt>
                <c:pt idx="4">
                  <c:v>Новая 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55</c:v>
                </c:pt>
                <c:pt idx="1">
                  <c:v>21</c:v>
                </c:pt>
                <c:pt idx="2">
                  <c:v>4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CA-46BF-9F8E-F9E415829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2E578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A9A-49DD-A9AB-424F53136282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A-49DD-A9AB-424F53136282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9A-49DD-A9AB-424F53136282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9A-49DD-A9AB-424F53136282}"/>
              </c:ext>
            </c:extLst>
          </c:dPt>
          <c:dPt>
            <c:idx val="4"/>
            <c:bubble3D val="0"/>
            <c:spPr>
              <a:solidFill>
                <a:srgbClr val="6F3D79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9A-49DD-A9AB-424F53136282}"/>
              </c:ext>
            </c:extLst>
          </c:dPt>
          <c:dPt>
            <c:idx val="5"/>
            <c:bubble3D val="0"/>
            <c:spPr>
              <a:solidFill>
                <a:srgbClr val="7D807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A9A-49DD-A9AB-424F53136282}"/>
              </c:ext>
            </c:extLst>
          </c:dPt>
          <c:dPt>
            <c:idx val="6"/>
            <c:bubble3D val="0"/>
            <c:spPr>
              <a:solidFill>
                <a:srgbClr val="41699B"/>
              </a:solidFill>
              <a:ln w="9525" cap="flat">
                <a:solidFill>
                  <a:srgbClr val="22222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A9A-49DD-A9AB-424F53136282}"/>
              </c:ext>
            </c:extLst>
          </c:dPt>
          <c:dPt>
            <c:idx val="7"/>
            <c:bubble3D val="0"/>
            <c:spPr>
              <a:solidFill>
                <a:srgbClr val="6EA45A"/>
              </a:solidFill>
              <a:ln w="9525" cap="flat">
                <a:solidFill>
                  <a:srgbClr val="22222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A9A-49DD-A9AB-424F53136282}"/>
              </c:ext>
            </c:extLst>
          </c:dPt>
          <c:dPt>
            <c:idx val="8"/>
            <c:bubble3D val="0"/>
            <c:spPr>
              <a:solidFill>
                <a:srgbClr val="4D2501"/>
              </a:solidFill>
              <a:ln w="9525" cap="flat">
                <a:solidFill>
                  <a:srgbClr val="22222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A9A-49DD-A9AB-424F53136282}"/>
              </c:ext>
            </c:extLst>
          </c:dPt>
          <c:dPt>
            <c:idx val="9"/>
            <c:bubble3D val="0"/>
            <c:spPr>
              <a:solidFill>
                <a:srgbClr val="769ECE"/>
              </a:solidFill>
              <a:ln w="9525" cap="flat">
                <a:solidFill>
                  <a:srgbClr val="22222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A9A-49DD-A9AB-424F53136282}"/>
              </c:ext>
            </c:extLst>
          </c:dPt>
          <c:cat>
            <c:strRef>
              <c:f>Sheet1!$B$1:$K$1</c:f>
              <c:strCache>
                <c:ptCount val="10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Новая 1</c:v>
                </c:pt>
                <c:pt idx="4">
                  <c:v>Новая 2</c:v>
                </c:pt>
                <c:pt idx="5">
                  <c:v>Новая 3</c:v>
                </c:pt>
                <c:pt idx="6">
                  <c:v>Новая 4</c:v>
                </c:pt>
                <c:pt idx="7">
                  <c:v>Новая 5</c:v>
                </c:pt>
                <c:pt idx="8">
                  <c:v>Новая 6</c:v>
                </c:pt>
                <c:pt idx="9">
                  <c:v>Новая 7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16</c:v>
                </c:pt>
                <c:pt idx="1">
                  <c:v>16</c:v>
                </c:pt>
                <c:pt idx="2">
                  <c:v>15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9</c:v>
                </c:pt>
                <c:pt idx="7">
                  <c:v>9</c:v>
                </c:pt>
                <c:pt idx="8">
                  <c:v>12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A9A-49DD-A9AB-424F53136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idx="13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МЕЖДУНАРОДНЫЙ СИМПОЗИУМ «СОЗДАВАЯ БУДУЩЕЕ»"/>
          <p:cNvSpPr txBox="1"/>
          <p:nvPr/>
        </p:nvSpPr>
        <p:spPr>
          <a:xfrm>
            <a:off x="16811076" y="1167926"/>
            <a:ext cx="5747845" cy="183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120000"/>
              </a:lnSpc>
              <a:defRPr sz="2400" b="0" cap="all" spc="480">
                <a:latin typeface="FugueMono"/>
                <a:ea typeface="FugueMono"/>
                <a:cs typeface="FugueMono"/>
                <a:sym typeface="FugueMono"/>
              </a:defRPr>
            </a:pPr>
            <a:r>
              <a:rPr sz="3200" dirty="0"/>
              <a:t>МЕЖДУНАРОДНЫЙ СИМПОЗИУМ</a:t>
            </a:r>
            <a:br>
              <a:rPr sz="3200" dirty="0"/>
            </a:br>
            <a:r>
              <a:rPr sz="3200" dirty="0"/>
              <a:t>«СОЗДАВАЯ БУДУЩЕЕ»</a:t>
            </a:r>
          </a:p>
        </p:txBody>
      </p:sp>
      <p:sp>
        <p:nvSpPr>
          <p:cNvPr id="153" name="СЕКЦИЯ"/>
          <p:cNvSpPr txBox="1"/>
          <p:nvPr/>
        </p:nvSpPr>
        <p:spPr>
          <a:xfrm>
            <a:off x="15795256" y="10712059"/>
            <a:ext cx="7779484" cy="183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457200">
              <a:lnSpc>
                <a:spcPct val="120000"/>
              </a:lnSpc>
              <a:defRPr sz="4800" b="0" cap="all" spc="960">
                <a:latin typeface="FugueMono"/>
                <a:ea typeface="FugueMono"/>
                <a:cs typeface="FugueMono"/>
                <a:sym typeface="FugueMono"/>
              </a:defRPr>
            </a:lvl1pPr>
          </a:lstStyle>
          <a:p>
            <a:r>
              <a:rPr lang="ru-RU" sz="3200" dirty="0"/>
              <a:t>ВСЕЛЕННАЯ ГЕРОЕВ КАК УСЛОВИЕ РАЗВИТИЯ МНОГОПОЛЯРНОГО МИРА </a:t>
            </a:r>
            <a:endParaRPr sz="3200" dirty="0"/>
          </a:p>
        </p:txBody>
      </p:sp>
      <p:sp>
        <p:nvSpPr>
          <p:cNvPr id="154" name="Имя Фамилия"/>
          <p:cNvSpPr txBox="1"/>
          <p:nvPr/>
        </p:nvSpPr>
        <p:spPr>
          <a:xfrm>
            <a:off x="1545677" y="6159500"/>
            <a:ext cx="13330800" cy="101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80000"/>
              </a:lnSpc>
              <a:defRPr sz="7200" b="0" cap="all" spc="1440">
                <a:latin typeface="Fugue Regular"/>
                <a:ea typeface="Fugue Regular"/>
                <a:cs typeface="Fugue Regular"/>
                <a:sym typeface="Fugue Regular"/>
              </a:defRPr>
            </a:lvl1pPr>
          </a:lstStyle>
          <a:p>
            <a:r>
              <a:rPr lang="ru-RU" dirty="0"/>
              <a:t>Михаил </a:t>
            </a:r>
            <a:r>
              <a:rPr lang="ru-RU" dirty="0" err="1"/>
              <a:t>канавцев</a:t>
            </a:r>
            <a:endParaRPr dirty="0"/>
          </a:p>
        </p:txBody>
      </p:sp>
      <p:sp>
        <p:nvSpPr>
          <p:cNvPr id="155" name="Должность"/>
          <p:cNvSpPr txBox="1"/>
          <p:nvPr/>
        </p:nvSpPr>
        <p:spPr>
          <a:xfrm>
            <a:off x="1545677" y="8140700"/>
            <a:ext cx="5747845" cy="172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defRPr b="0" cap="all" spc="600">
                <a:latin typeface="Fugue Regular"/>
                <a:ea typeface="Fugue Regular"/>
                <a:cs typeface="Fugue Regular"/>
                <a:sym typeface="Fugue Regular"/>
              </a:defRPr>
            </a:lvl1pPr>
          </a:lstStyle>
          <a:p>
            <a:r>
              <a:rPr lang="ru-RU" dirty="0"/>
              <a:t>Руководитель мастерской новых медиа</a:t>
            </a:r>
            <a:r>
              <a:rPr dirty="0"/>
              <a:t> </a:t>
            </a:r>
          </a:p>
        </p:txBody>
      </p:sp>
      <p:sp>
        <p:nvSpPr>
          <p:cNvPr id="156" name="Как долголетие изменит общество? Социальные и культурные последствия демографических изменений"/>
          <p:cNvSpPr txBox="1"/>
          <p:nvPr/>
        </p:nvSpPr>
        <p:spPr>
          <a:xfrm>
            <a:off x="1426716" y="2371736"/>
            <a:ext cx="12061730" cy="720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80000"/>
              </a:lnSpc>
              <a:defRPr sz="4900" b="0">
                <a:latin typeface="Fugue Regular"/>
                <a:ea typeface="Fugue Regular"/>
                <a:cs typeface="Fugue Regular"/>
                <a:sym typeface="Fugue Regular"/>
              </a:defRPr>
            </a:lvl1pPr>
          </a:lstStyle>
          <a:p>
            <a:r>
              <a:rPr lang="ru-RU" dirty="0"/>
              <a:t>Какие герои нужны молодежи</a:t>
            </a:r>
          </a:p>
        </p:txBody>
      </p:sp>
      <p:pic>
        <p:nvPicPr>
          <p:cNvPr id="157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16" y="1020316"/>
            <a:ext cx="956568" cy="9565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488CB4-8D31-BA8F-346F-81081E7AE34F}"/>
              </a:ext>
            </a:extLst>
          </p:cNvPr>
          <p:cNvSpPr txBox="1"/>
          <p:nvPr/>
        </p:nvSpPr>
        <p:spPr>
          <a:xfrm>
            <a:off x="9092672" y="2179718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E3AC5-CA5F-7C3C-DE7C-C7AB5390B975}"/>
              </a:ext>
            </a:extLst>
          </p:cNvPr>
          <p:cNvSpPr txBox="1"/>
          <p:nvPr/>
        </p:nvSpPr>
        <p:spPr>
          <a:xfrm>
            <a:off x="8834764" y="2085934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Изображение" descr="Изображение">
            <a:extLst>
              <a:ext uri="{FF2B5EF4-FFF2-40B4-BE49-F238E27FC236}">
                <a16:creationId xmlns:a16="http://schemas.microsoft.com/office/drawing/2014/main" id="{CB3F8B93-C47B-3DE2-C36A-5635B6B7E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250" y="3524275"/>
            <a:ext cx="6667500" cy="6667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Изображение" descr="Изображение"/>
          <p:cNvPicPr>
            <a:picLocks noChangeAspect="1"/>
          </p:cNvPicPr>
          <p:nvPr/>
        </p:nvPicPr>
        <p:blipFill>
          <a:blip r:embed="rId2">
            <a:alphaModFix amt="51405"/>
            <a:extLst/>
          </a:blip>
          <a:stretch>
            <a:fillRect/>
          </a:stretch>
        </p:blipFill>
        <p:spPr>
          <a:xfrm>
            <a:off x="-801952" y="877893"/>
            <a:ext cx="25987904" cy="12746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6716" y="1020316"/>
            <a:ext cx="956568" cy="956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76246" y="264466"/>
            <a:ext cx="1762076" cy="1762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53116" y="7776716"/>
            <a:ext cx="552401" cy="5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Аудитория: Более 1000 Возраст: 14-35 лет География: более 50 стран"/>
          <p:cNvSpPr txBox="1"/>
          <p:nvPr/>
        </p:nvSpPr>
        <p:spPr>
          <a:xfrm>
            <a:off x="4240695" y="4902538"/>
            <a:ext cx="14577392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 sz="5000"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pPr>
            <a:r>
              <a:rPr sz="8000" dirty="0" err="1"/>
              <a:t>Аудитория</a:t>
            </a:r>
            <a:r>
              <a:rPr sz="8000" dirty="0"/>
              <a:t>: </a:t>
            </a:r>
            <a:r>
              <a:rPr sz="8000" dirty="0" err="1"/>
              <a:t>Более</a:t>
            </a:r>
            <a:r>
              <a:rPr sz="8000" dirty="0"/>
              <a:t> 1000</a:t>
            </a:r>
            <a:r>
              <a:rPr lang="ru-RU" sz="8000" dirty="0"/>
              <a:t> человек</a:t>
            </a:r>
            <a:br>
              <a:rPr sz="8000" dirty="0"/>
            </a:br>
            <a:r>
              <a:rPr sz="8000" dirty="0" err="1"/>
              <a:t>Возраст</a:t>
            </a:r>
            <a:r>
              <a:rPr sz="8000" dirty="0"/>
              <a:t>: 14-35 </a:t>
            </a:r>
            <a:r>
              <a:rPr sz="8000" dirty="0" err="1"/>
              <a:t>лет</a:t>
            </a:r>
            <a:br>
              <a:rPr sz="8000" dirty="0"/>
            </a:br>
            <a:r>
              <a:rPr sz="8000" dirty="0" err="1"/>
              <a:t>География</a:t>
            </a:r>
            <a:r>
              <a:rPr sz="8000" dirty="0"/>
              <a:t>: </a:t>
            </a:r>
            <a:r>
              <a:rPr sz="8000" dirty="0" err="1"/>
              <a:t>более</a:t>
            </a:r>
            <a:r>
              <a:rPr sz="8000" dirty="0"/>
              <a:t> 50 </a:t>
            </a:r>
            <a:r>
              <a:rPr sz="8000" dirty="0" err="1"/>
              <a:t>стран</a:t>
            </a:r>
            <a:endParaRPr sz="8000" dirty="0"/>
          </a:p>
        </p:txBody>
      </p:sp>
      <p:pic>
        <p:nvPicPr>
          <p:cNvPr id="10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3516" y="11561316"/>
            <a:ext cx="552401" cy="55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360" y="766316"/>
            <a:ext cx="552401" cy="55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" name="Сгруппировать"/>
          <p:cNvGrpSpPr/>
          <p:nvPr/>
        </p:nvGrpSpPr>
        <p:grpSpPr>
          <a:xfrm>
            <a:off x="13049646" y="595029"/>
            <a:ext cx="8919141" cy="8919142"/>
            <a:chOff x="0" y="0"/>
            <a:chExt cx="8919140" cy="8919140"/>
          </a:xfrm>
        </p:grpSpPr>
        <p:graphicFrame>
          <p:nvGraphicFramePr>
            <p:cNvPr id="110" name="2D‑кольцевая диаграмма"/>
            <p:cNvGraphicFramePr/>
            <p:nvPr/>
          </p:nvGraphicFramePr>
          <p:xfrm>
            <a:off x="0" y="0"/>
            <a:ext cx="8919141" cy="89191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1" name="3%"/>
            <p:cNvSpPr txBox="1"/>
            <p:nvPr/>
          </p:nvSpPr>
          <p:spPr>
            <a:xfrm>
              <a:off x="4495631" y="405205"/>
              <a:ext cx="631216" cy="501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3%</a:t>
              </a:r>
            </a:p>
          </p:txBody>
        </p:sp>
        <p:sp>
          <p:nvSpPr>
            <p:cNvPr id="112" name="27%"/>
            <p:cNvSpPr txBox="1"/>
            <p:nvPr/>
          </p:nvSpPr>
          <p:spPr>
            <a:xfrm>
              <a:off x="7443269" y="2434696"/>
              <a:ext cx="809812" cy="501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27%</a:t>
              </a:r>
            </a:p>
          </p:txBody>
        </p:sp>
        <p:sp>
          <p:nvSpPr>
            <p:cNvPr id="113" name="56%"/>
            <p:cNvSpPr txBox="1"/>
            <p:nvPr/>
          </p:nvSpPr>
          <p:spPr>
            <a:xfrm>
              <a:off x="2070229" y="7223711"/>
              <a:ext cx="809811" cy="501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56%</a:t>
              </a:r>
            </a:p>
          </p:txBody>
        </p:sp>
        <p:sp>
          <p:nvSpPr>
            <p:cNvPr id="114" name="15%"/>
            <p:cNvSpPr txBox="1"/>
            <p:nvPr/>
          </p:nvSpPr>
          <p:spPr>
            <a:xfrm>
              <a:off x="2070229" y="945429"/>
              <a:ext cx="809811" cy="501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15%</a:t>
              </a:r>
            </a:p>
          </p:txBody>
        </p:sp>
      </p:grpSp>
      <p:sp>
        <p:nvSpPr>
          <p:cNvPr id="116" name="Влияют ли герои из фильмов, книг или игр на ваши собственные ценности и поведение?…"/>
          <p:cNvSpPr txBox="1"/>
          <p:nvPr/>
        </p:nvSpPr>
        <p:spPr>
          <a:xfrm>
            <a:off x="1098245" y="736599"/>
            <a:ext cx="10348629" cy="86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6000"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pPr>
            <a:r>
              <a:t>Влияют ли герои из фильмов, книг или игр на ваши собственные ценности и поведение? </a:t>
            </a:r>
          </a:p>
          <a:p>
            <a:pPr algn="l" defTabSz="457200">
              <a:defRPr sz="6000"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pPr>
            <a:r>
              <a:t>Do the characters in movies, books, or games have an impact on your own values and behavior?</a:t>
            </a:r>
          </a:p>
        </p:txBody>
      </p:sp>
      <p:grpSp>
        <p:nvGrpSpPr>
          <p:cNvPr id="125" name="Сгруппировать"/>
          <p:cNvGrpSpPr/>
          <p:nvPr/>
        </p:nvGrpSpPr>
        <p:grpSpPr>
          <a:xfrm>
            <a:off x="6858006" y="10117263"/>
            <a:ext cx="10667988" cy="2628901"/>
            <a:chOff x="0" y="0"/>
            <a:chExt cx="10667987" cy="2628900"/>
          </a:xfrm>
        </p:grpSpPr>
        <p:sp>
          <p:nvSpPr>
            <p:cNvPr id="117" name="Да, я беру с них пример / Yes, I take an example from them"/>
            <p:cNvSpPr txBox="1"/>
            <p:nvPr/>
          </p:nvSpPr>
          <p:spPr>
            <a:xfrm>
              <a:off x="865619" y="0"/>
              <a:ext cx="9802369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Fugue-Regular"/>
                  <a:ea typeface="Fugue-Regular"/>
                  <a:cs typeface="Fugue-Regular"/>
                  <a:sym typeface="Fugue-Regular"/>
                </a:defRPr>
              </a:lvl1pPr>
            </a:lstStyle>
            <a:p>
              <a:r>
                <a:t>Да, я беру с них пример / Yes, I take an example from them</a:t>
              </a:r>
            </a:p>
          </p:txBody>
        </p:sp>
        <p:sp>
          <p:nvSpPr>
            <p:cNvPr id="118" name="Кружок"/>
            <p:cNvSpPr/>
            <p:nvPr/>
          </p:nvSpPr>
          <p:spPr>
            <a:xfrm>
              <a:off x="0" y="159072"/>
              <a:ext cx="316856" cy="316856"/>
            </a:xfrm>
            <a:prstGeom prst="ellipse">
              <a:avLst/>
            </a:prstGeom>
            <a:solidFill>
              <a:srgbClr val="6A955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9BB8D7"/>
                  </a:solidFill>
                </a:defRPr>
              </a:pPr>
              <a:endParaRPr/>
            </a:p>
          </p:txBody>
        </p:sp>
        <p:sp>
          <p:nvSpPr>
            <p:cNvPr id="119" name="В некоторой степени / To some extent"/>
            <p:cNvSpPr txBox="1"/>
            <p:nvPr/>
          </p:nvSpPr>
          <p:spPr>
            <a:xfrm>
              <a:off x="865619" y="664413"/>
              <a:ext cx="641985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Fugue-Regular"/>
                  <a:ea typeface="Fugue-Regular"/>
                  <a:cs typeface="Fugue-Regular"/>
                  <a:sym typeface="Fugue-Regular"/>
                </a:defRPr>
              </a:lvl1pPr>
            </a:lstStyle>
            <a:p>
              <a:r>
                <a:t>В некоторой степени / To some extent</a:t>
              </a:r>
            </a:p>
          </p:txBody>
        </p:sp>
        <p:sp>
          <p:nvSpPr>
            <p:cNvPr id="120" name="Кружок"/>
            <p:cNvSpPr/>
            <p:nvPr/>
          </p:nvSpPr>
          <p:spPr>
            <a:xfrm>
              <a:off x="0" y="823486"/>
              <a:ext cx="316856" cy="316856"/>
            </a:xfrm>
            <a:prstGeom prst="ellipse">
              <a:avLst/>
            </a:prstGeom>
            <a:solidFill>
              <a:srgbClr val="DCA45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9BB8D7"/>
                  </a:solidFill>
                </a:defRPr>
              </a:pPr>
              <a:endParaRPr/>
            </a:p>
          </p:txBody>
        </p:sp>
        <p:sp>
          <p:nvSpPr>
            <p:cNvPr id="121" name="Нет, они не влияют на меня / No, they don't affect me"/>
            <p:cNvSpPr txBox="1"/>
            <p:nvPr/>
          </p:nvSpPr>
          <p:spPr>
            <a:xfrm>
              <a:off x="865619" y="1328828"/>
              <a:ext cx="8910829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Fugue-Regular"/>
                  <a:ea typeface="Fugue-Regular"/>
                  <a:cs typeface="Fugue-Regular"/>
                  <a:sym typeface="Fugue-Regular"/>
                </a:defRPr>
              </a:lvl1pPr>
            </a:lstStyle>
            <a:p>
              <a:r>
                <a:t>Нет, они не влияют на меня / No, they don't affect me</a:t>
              </a:r>
            </a:p>
          </p:txBody>
        </p:sp>
        <p:sp>
          <p:nvSpPr>
            <p:cNvPr id="122" name="Кружок"/>
            <p:cNvSpPr/>
            <p:nvPr/>
          </p:nvSpPr>
          <p:spPr>
            <a:xfrm>
              <a:off x="0" y="1487900"/>
              <a:ext cx="316856" cy="316856"/>
            </a:xfrm>
            <a:prstGeom prst="ellipse">
              <a:avLst/>
            </a:prstGeom>
            <a:solidFill>
              <a:srgbClr val="AD3A36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9BB8D7"/>
                  </a:solidFill>
                </a:defRPr>
              </a:pPr>
              <a:endParaRPr/>
            </a:p>
          </p:txBody>
        </p:sp>
        <p:sp>
          <p:nvSpPr>
            <p:cNvPr id="123" name="Затрудняюсь ответить / I find it difficult to answer"/>
            <p:cNvSpPr txBox="1"/>
            <p:nvPr/>
          </p:nvSpPr>
          <p:spPr>
            <a:xfrm>
              <a:off x="865619" y="1993900"/>
              <a:ext cx="8233411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>
                  <a:solidFill>
                    <a:srgbClr val="FFFFFF"/>
                  </a:solidFill>
                  <a:latin typeface="Fugue-Regular"/>
                  <a:ea typeface="Fugue-Regular"/>
                  <a:cs typeface="Fugue-Regular"/>
                  <a:sym typeface="Fugue-Regular"/>
                </a:defRPr>
              </a:lvl1pPr>
            </a:lstStyle>
            <a:p>
              <a:r>
                <a:t>Затрудняюсь ответить / I find it difficult to answer</a:t>
              </a:r>
            </a:p>
          </p:txBody>
        </p:sp>
        <p:sp>
          <p:nvSpPr>
            <p:cNvPr id="124" name="Кружок"/>
            <p:cNvSpPr/>
            <p:nvPr/>
          </p:nvSpPr>
          <p:spPr>
            <a:xfrm>
              <a:off x="0" y="2152972"/>
              <a:ext cx="316856" cy="316856"/>
            </a:xfrm>
            <a:prstGeom prst="ellipse">
              <a:avLst/>
            </a:prstGeom>
            <a:solidFill>
              <a:srgbClr val="395688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9BB8D7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361" y="766316"/>
            <a:ext cx="552401" cy="55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Сгруппировать"/>
          <p:cNvGrpSpPr/>
          <p:nvPr/>
        </p:nvGrpSpPr>
        <p:grpSpPr>
          <a:xfrm>
            <a:off x="13151246" y="490936"/>
            <a:ext cx="8212612" cy="8212612"/>
            <a:chOff x="0" y="0"/>
            <a:chExt cx="8212611" cy="8212611"/>
          </a:xfrm>
        </p:grpSpPr>
        <p:graphicFrame>
          <p:nvGraphicFramePr>
            <p:cNvPr id="128" name="2D‑кольцевая диаграмма"/>
            <p:cNvGraphicFramePr/>
            <p:nvPr/>
          </p:nvGraphicFramePr>
          <p:xfrm>
            <a:off x="0" y="0"/>
            <a:ext cx="8212612" cy="8212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9" name="9%"/>
            <p:cNvSpPr txBox="1"/>
            <p:nvPr/>
          </p:nvSpPr>
          <p:spPr>
            <a:xfrm>
              <a:off x="4677432" y="513434"/>
              <a:ext cx="581215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9%</a:t>
              </a:r>
            </a:p>
          </p:txBody>
        </p:sp>
        <p:sp>
          <p:nvSpPr>
            <p:cNvPr id="130" name="39%"/>
            <p:cNvSpPr txBox="1"/>
            <p:nvPr/>
          </p:nvSpPr>
          <p:spPr>
            <a:xfrm>
              <a:off x="6853651" y="2241832"/>
              <a:ext cx="745663" cy="461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39%</a:t>
              </a:r>
            </a:p>
          </p:txBody>
        </p:sp>
        <p:sp>
          <p:nvSpPr>
            <p:cNvPr id="131" name="9%"/>
            <p:cNvSpPr txBox="1"/>
            <p:nvPr/>
          </p:nvSpPr>
          <p:spPr>
            <a:xfrm>
              <a:off x="3239348" y="7306347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9%</a:t>
              </a:r>
            </a:p>
          </p:txBody>
        </p:sp>
        <p:sp>
          <p:nvSpPr>
            <p:cNvPr id="132" name="3%"/>
            <p:cNvSpPr txBox="1"/>
            <p:nvPr/>
          </p:nvSpPr>
          <p:spPr>
            <a:xfrm>
              <a:off x="2046563" y="6974790"/>
              <a:ext cx="745663" cy="461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3%</a:t>
              </a:r>
            </a:p>
          </p:txBody>
        </p:sp>
        <p:sp>
          <p:nvSpPr>
            <p:cNvPr id="133" name="37%"/>
            <p:cNvSpPr txBox="1"/>
            <p:nvPr/>
          </p:nvSpPr>
          <p:spPr>
            <a:xfrm>
              <a:off x="315855" y="3875324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37%</a:t>
              </a:r>
            </a:p>
          </p:txBody>
        </p:sp>
        <p:sp>
          <p:nvSpPr>
            <p:cNvPr id="134" name="4%"/>
            <p:cNvSpPr txBox="1"/>
            <p:nvPr/>
          </p:nvSpPr>
          <p:spPr>
            <a:xfrm>
              <a:off x="3239348" y="513434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4%</a:t>
              </a:r>
            </a:p>
          </p:txBody>
        </p:sp>
      </p:grpSp>
      <p:sp>
        <p:nvSpPr>
          <p:cNvPr id="136" name="Какой тип героя вам наиболее близок? / What type of hero do you find most admirable?"/>
          <p:cNvSpPr txBox="1"/>
          <p:nvPr/>
        </p:nvSpPr>
        <p:spPr>
          <a:xfrm>
            <a:off x="1072845" y="2607547"/>
            <a:ext cx="10348629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6000"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Какой тип героя вам наиболее близок? / What type of hero do you find most admirable? </a:t>
            </a:r>
          </a:p>
        </p:txBody>
      </p:sp>
      <p:sp>
        <p:nvSpPr>
          <p:cNvPr id="137" name="Обычный человек, совершающий героические поступки / An ordinary man doing heroic deeds"/>
          <p:cNvSpPr txBox="1"/>
          <p:nvPr/>
        </p:nvSpPr>
        <p:spPr>
          <a:xfrm>
            <a:off x="2138038" y="9740276"/>
            <a:ext cx="1575206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Обычный человек, совершающий героические поступки / An ordinary man doing heroic deeds</a:t>
            </a:r>
          </a:p>
        </p:txBody>
      </p:sp>
      <p:sp>
        <p:nvSpPr>
          <p:cNvPr id="138" name="Кружок"/>
          <p:cNvSpPr/>
          <p:nvPr/>
        </p:nvSpPr>
        <p:spPr>
          <a:xfrm>
            <a:off x="1272419" y="9899349"/>
            <a:ext cx="316856" cy="316856"/>
          </a:xfrm>
          <a:prstGeom prst="ellipse">
            <a:avLst/>
          </a:prstGeom>
          <a:solidFill>
            <a:srgbClr val="6A9452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39" name="Супергерой с особыми способностями, например, Человек-паук  / A superhero with special abilities, such as Spider-Man"/>
          <p:cNvSpPr txBox="1"/>
          <p:nvPr/>
        </p:nvSpPr>
        <p:spPr>
          <a:xfrm>
            <a:off x="2138038" y="9067176"/>
            <a:ext cx="2010994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Супергерой с особыми способностями, например, Человек-паук  / A superhero with special abilities, such as Spider-Man</a:t>
            </a:r>
          </a:p>
        </p:txBody>
      </p:sp>
      <p:sp>
        <p:nvSpPr>
          <p:cNvPr id="140" name="Кружок"/>
          <p:cNvSpPr/>
          <p:nvPr/>
        </p:nvSpPr>
        <p:spPr>
          <a:xfrm>
            <a:off x="1272419" y="9226249"/>
            <a:ext cx="316856" cy="316856"/>
          </a:xfrm>
          <a:prstGeom prst="ellipse">
            <a:avLst/>
          </a:prstGeom>
          <a:solidFill>
            <a:srgbClr val="395688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41" name="Мифические существа, например, драконы / Mythical creatures, such as dragons"/>
          <p:cNvSpPr txBox="1"/>
          <p:nvPr/>
        </p:nvSpPr>
        <p:spPr>
          <a:xfrm>
            <a:off x="2138038" y="10430091"/>
            <a:ext cx="1358912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Мифические существа, например, драконы / Mythical creatures, such as dragons</a:t>
            </a:r>
          </a:p>
        </p:txBody>
      </p:sp>
      <p:sp>
        <p:nvSpPr>
          <p:cNvPr id="142" name="Кружок"/>
          <p:cNvSpPr/>
          <p:nvPr/>
        </p:nvSpPr>
        <p:spPr>
          <a:xfrm>
            <a:off x="1272419" y="10589163"/>
            <a:ext cx="316856" cy="316856"/>
          </a:xfrm>
          <a:prstGeom prst="ellipse">
            <a:avLst/>
          </a:prstGeom>
          <a:solidFill>
            <a:srgbClr val="DDA450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43" name="Персонажи из видеоигр / Characters from video games"/>
          <p:cNvSpPr txBox="1"/>
          <p:nvPr/>
        </p:nvSpPr>
        <p:spPr>
          <a:xfrm>
            <a:off x="2138038" y="11095163"/>
            <a:ext cx="931202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Персонажи из видеоигр / Characters from video games</a:t>
            </a:r>
          </a:p>
        </p:txBody>
      </p:sp>
      <p:sp>
        <p:nvSpPr>
          <p:cNvPr id="144" name="Кружок"/>
          <p:cNvSpPr/>
          <p:nvPr/>
        </p:nvSpPr>
        <p:spPr>
          <a:xfrm>
            <a:off x="1272419" y="11254235"/>
            <a:ext cx="316856" cy="316856"/>
          </a:xfrm>
          <a:prstGeom prst="ellipse">
            <a:avLst/>
          </a:prstGeom>
          <a:solidFill>
            <a:srgbClr val="AD3A36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45" name="Герои из реальной жизни, например, ученые, врачи, спасатели / Characters from real life, for example, scientists, doctors, rescuers"/>
          <p:cNvSpPr txBox="1"/>
          <p:nvPr/>
        </p:nvSpPr>
        <p:spPr>
          <a:xfrm>
            <a:off x="2138038" y="11793005"/>
            <a:ext cx="2158708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Герои из реальной жизни, например, ученые, врачи, спасатели / Characters from real life, for example, scientists, doctors, rescuers</a:t>
            </a:r>
          </a:p>
        </p:txBody>
      </p:sp>
      <p:sp>
        <p:nvSpPr>
          <p:cNvPr id="146" name="Кружок"/>
          <p:cNvSpPr/>
          <p:nvPr/>
        </p:nvSpPr>
        <p:spPr>
          <a:xfrm>
            <a:off x="1272419" y="11952078"/>
            <a:ext cx="316856" cy="316856"/>
          </a:xfrm>
          <a:prstGeom prst="ellipse">
            <a:avLst/>
          </a:prstGeom>
          <a:solidFill>
            <a:srgbClr val="683F75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47" name="Другой вариант / Another option"/>
          <p:cNvSpPr txBox="1"/>
          <p:nvPr/>
        </p:nvSpPr>
        <p:spPr>
          <a:xfrm>
            <a:off x="2138038" y="12458077"/>
            <a:ext cx="560451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Другой вариант / Another option</a:t>
            </a:r>
          </a:p>
        </p:txBody>
      </p:sp>
      <p:sp>
        <p:nvSpPr>
          <p:cNvPr id="148" name="Кружок"/>
          <p:cNvSpPr/>
          <p:nvPr/>
        </p:nvSpPr>
        <p:spPr>
          <a:xfrm>
            <a:off x="1272419" y="12617150"/>
            <a:ext cx="316856" cy="316856"/>
          </a:xfrm>
          <a:prstGeom prst="ellipse">
            <a:avLst/>
          </a:prstGeom>
          <a:solidFill>
            <a:srgbClr val="7D7F7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361" y="766316"/>
            <a:ext cx="552401" cy="55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Сгруппировать"/>
          <p:cNvGrpSpPr/>
          <p:nvPr/>
        </p:nvGrpSpPr>
        <p:grpSpPr>
          <a:xfrm>
            <a:off x="13151246" y="490936"/>
            <a:ext cx="8212612" cy="8212612"/>
            <a:chOff x="0" y="0"/>
            <a:chExt cx="8212611" cy="8212611"/>
          </a:xfrm>
        </p:grpSpPr>
        <p:graphicFrame>
          <p:nvGraphicFramePr>
            <p:cNvPr id="151" name="2D‑кольцевая диаграмма"/>
            <p:cNvGraphicFramePr/>
            <p:nvPr/>
          </p:nvGraphicFramePr>
          <p:xfrm>
            <a:off x="0" y="0"/>
            <a:ext cx="8212612" cy="8212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2" name="10%"/>
            <p:cNvSpPr txBox="1"/>
            <p:nvPr/>
          </p:nvSpPr>
          <p:spPr>
            <a:xfrm>
              <a:off x="2900777" y="579876"/>
              <a:ext cx="754585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10%</a:t>
              </a:r>
            </a:p>
          </p:txBody>
        </p:sp>
        <p:sp>
          <p:nvSpPr>
            <p:cNvPr id="153" name="55%"/>
            <p:cNvSpPr txBox="1"/>
            <p:nvPr/>
          </p:nvSpPr>
          <p:spPr>
            <a:xfrm>
              <a:off x="7097269" y="4146486"/>
              <a:ext cx="745663" cy="461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55%</a:t>
              </a:r>
            </a:p>
          </p:txBody>
        </p:sp>
        <p:sp>
          <p:nvSpPr>
            <p:cNvPr id="154" name="21%"/>
            <p:cNvSpPr txBox="1"/>
            <p:nvPr/>
          </p:nvSpPr>
          <p:spPr>
            <a:xfrm>
              <a:off x="1378988" y="6265432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21%</a:t>
              </a:r>
            </a:p>
          </p:txBody>
        </p:sp>
        <p:sp>
          <p:nvSpPr>
            <p:cNvPr id="155" name="4%"/>
            <p:cNvSpPr txBox="1"/>
            <p:nvPr/>
          </p:nvSpPr>
          <p:spPr>
            <a:xfrm>
              <a:off x="296939" y="3231923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4%</a:t>
              </a:r>
            </a:p>
          </p:txBody>
        </p:sp>
        <p:sp>
          <p:nvSpPr>
            <p:cNvPr id="156" name="10%"/>
            <p:cNvSpPr txBox="1"/>
            <p:nvPr/>
          </p:nvSpPr>
          <p:spPr>
            <a:xfrm>
              <a:off x="958122" y="1837787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10%</a:t>
              </a:r>
            </a:p>
          </p:txBody>
        </p:sp>
      </p:grpSp>
      <p:sp>
        <p:nvSpPr>
          <p:cNvPr id="158" name="Как вы понимаете слово &quot;герой&quot;? / How do you understand the word &quot;hero&quot;?"/>
          <p:cNvSpPr txBox="1"/>
          <p:nvPr/>
        </p:nvSpPr>
        <p:spPr>
          <a:xfrm>
            <a:off x="1072845" y="3140947"/>
            <a:ext cx="10348629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6000"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Как вы понимаете слово "герой"? / How do you understand the word "hero"?</a:t>
            </a:r>
          </a:p>
        </p:txBody>
      </p:sp>
      <p:sp>
        <p:nvSpPr>
          <p:cNvPr id="159" name="Персонаж из фильмов или книг / A character from movies or books"/>
          <p:cNvSpPr txBox="1"/>
          <p:nvPr/>
        </p:nvSpPr>
        <p:spPr>
          <a:xfrm>
            <a:off x="2138038" y="10070476"/>
            <a:ext cx="1119987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Персонаж из фильмов или книг / A character from movies or books</a:t>
            </a:r>
          </a:p>
        </p:txBody>
      </p:sp>
      <p:sp>
        <p:nvSpPr>
          <p:cNvPr id="160" name="Кружок"/>
          <p:cNvSpPr/>
          <p:nvPr/>
        </p:nvSpPr>
        <p:spPr>
          <a:xfrm>
            <a:off x="1272419" y="10229549"/>
            <a:ext cx="316856" cy="316856"/>
          </a:xfrm>
          <a:prstGeom prst="ellipse">
            <a:avLst/>
          </a:prstGeom>
          <a:solidFill>
            <a:srgbClr val="6A9552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61" name="Человек, совершивший подвиг  / The man who accomplished the feat"/>
          <p:cNvSpPr txBox="1"/>
          <p:nvPr/>
        </p:nvSpPr>
        <p:spPr>
          <a:xfrm>
            <a:off x="2138038" y="9397376"/>
            <a:ext cx="1158202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Человек, совершивший подвиг  / The man who accomplished the feat</a:t>
            </a:r>
          </a:p>
        </p:txBody>
      </p:sp>
      <p:sp>
        <p:nvSpPr>
          <p:cNvPr id="162" name="Кружок"/>
          <p:cNvSpPr/>
          <p:nvPr/>
        </p:nvSpPr>
        <p:spPr>
          <a:xfrm>
            <a:off x="1272419" y="9556449"/>
            <a:ext cx="316856" cy="316856"/>
          </a:xfrm>
          <a:prstGeom prst="ellipse">
            <a:avLst/>
          </a:prstGeom>
          <a:solidFill>
            <a:srgbClr val="385687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385688"/>
                </a:solidFill>
              </a:defRPr>
            </a:pPr>
            <a:endParaRPr/>
          </a:p>
        </p:txBody>
      </p:sp>
      <p:sp>
        <p:nvSpPr>
          <p:cNvPr id="163" name="Знаменитость / A celebrity"/>
          <p:cNvSpPr txBox="1"/>
          <p:nvPr/>
        </p:nvSpPr>
        <p:spPr>
          <a:xfrm>
            <a:off x="2138038" y="10760291"/>
            <a:ext cx="4572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Знаменитость / A celebrity</a:t>
            </a:r>
          </a:p>
        </p:txBody>
      </p:sp>
      <p:sp>
        <p:nvSpPr>
          <p:cNvPr id="164" name="Кружок"/>
          <p:cNvSpPr/>
          <p:nvPr/>
        </p:nvSpPr>
        <p:spPr>
          <a:xfrm>
            <a:off x="1272419" y="10919363"/>
            <a:ext cx="316856" cy="316856"/>
          </a:xfrm>
          <a:prstGeom prst="ellipse">
            <a:avLst/>
          </a:prstGeom>
          <a:solidFill>
            <a:srgbClr val="DDA451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65" name="Близкий человек / A close person"/>
          <p:cNvSpPr txBox="1"/>
          <p:nvPr/>
        </p:nvSpPr>
        <p:spPr>
          <a:xfrm>
            <a:off x="2138038" y="11425363"/>
            <a:ext cx="564108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Близкий человек / A close person</a:t>
            </a:r>
          </a:p>
        </p:txBody>
      </p:sp>
      <p:sp>
        <p:nvSpPr>
          <p:cNvPr id="166" name="Кружок"/>
          <p:cNvSpPr/>
          <p:nvPr/>
        </p:nvSpPr>
        <p:spPr>
          <a:xfrm>
            <a:off x="1272419" y="11584435"/>
            <a:ext cx="316856" cy="316856"/>
          </a:xfrm>
          <a:prstGeom prst="ellipse">
            <a:avLst/>
          </a:prstGeom>
          <a:solidFill>
            <a:srgbClr val="AE3937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67" name="Другой вариант / A close person"/>
          <p:cNvSpPr txBox="1"/>
          <p:nvPr/>
        </p:nvSpPr>
        <p:spPr>
          <a:xfrm>
            <a:off x="2138038" y="12123205"/>
            <a:ext cx="55245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Другой вариант / A close person</a:t>
            </a:r>
          </a:p>
        </p:txBody>
      </p:sp>
      <p:sp>
        <p:nvSpPr>
          <p:cNvPr id="168" name="Кружок"/>
          <p:cNvSpPr/>
          <p:nvPr/>
        </p:nvSpPr>
        <p:spPr>
          <a:xfrm>
            <a:off x="1272419" y="12282278"/>
            <a:ext cx="316856" cy="316856"/>
          </a:xfrm>
          <a:prstGeom prst="ellipse">
            <a:avLst/>
          </a:prstGeom>
          <a:solidFill>
            <a:srgbClr val="683F75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Сгруппировать"/>
          <p:cNvGrpSpPr/>
          <p:nvPr/>
        </p:nvGrpSpPr>
        <p:grpSpPr>
          <a:xfrm>
            <a:off x="15746822" y="424495"/>
            <a:ext cx="8212612" cy="8212612"/>
            <a:chOff x="0" y="0"/>
            <a:chExt cx="8212611" cy="8212611"/>
          </a:xfrm>
        </p:grpSpPr>
        <p:graphicFrame>
          <p:nvGraphicFramePr>
            <p:cNvPr id="170" name="2D‑кольцевая диаграмма"/>
            <p:cNvGraphicFramePr/>
            <p:nvPr/>
          </p:nvGraphicFramePr>
          <p:xfrm>
            <a:off x="0" y="0"/>
            <a:ext cx="8212612" cy="8212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1" name="12%"/>
            <p:cNvSpPr txBox="1"/>
            <p:nvPr/>
          </p:nvSpPr>
          <p:spPr>
            <a:xfrm>
              <a:off x="2055141" y="869886"/>
              <a:ext cx="754585" cy="461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12%</a:t>
              </a:r>
            </a:p>
          </p:txBody>
        </p:sp>
        <p:sp>
          <p:nvSpPr>
            <p:cNvPr id="172" name="16%"/>
            <p:cNvSpPr txBox="1"/>
            <p:nvPr/>
          </p:nvSpPr>
          <p:spPr>
            <a:xfrm>
              <a:off x="5547869" y="869886"/>
              <a:ext cx="745663" cy="461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16%</a:t>
              </a:r>
            </a:p>
          </p:txBody>
        </p:sp>
        <p:sp>
          <p:nvSpPr>
            <p:cNvPr id="173" name="9%"/>
            <p:cNvSpPr txBox="1"/>
            <p:nvPr/>
          </p:nvSpPr>
          <p:spPr>
            <a:xfrm>
              <a:off x="447655" y="4332524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9%</a:t>
              </a:r>
            </a:p>
          </p:txBody>
        </p:sp>
        <p:sp>
          <p:nvSpPr>
            <p:cNvPr id="174" name="9%"/>
            <p:cNvSpPr txBox="1"/>
            <p:nvPr/>
          </p:nvSpPr>
          <p:spPr>
            <a:xfrm>
              <a:off x="447655" y="2515120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9%</a:t>
              </a:r>
            </a:p>
          </p:txBody>
        </p:sp>
        <p:sp>
          <p:nvSpPr>
            <p:cNvPr id="175" name="16%"/>
            <p:cNvSpPr txBox="1"/>
            <p:nvPr/>
          </p:nvSpPr>
          <p:spPr>
            <a:xfrm>
              <a:off x="7156536" y="3494552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16%</a:t>
              </a:r>
            </a:p>
          </p:txBody>
        </p:sp>
        <p:sp>
          <p:nvSpPr>
            <p:cNvPr id="176" name="15%"/>
            <p:cNvSpPr txBox="1"/>
            <p:nvPr/>
          </p:nvSpPr>
          <p:spPr>
            <a:xfrm>
              <a:off x="5886536" y="6604098"/>
              <a:ext cx="745662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15%</a:t>
              </a:r>
            </a:p>
          </p:txBody>
        </p:sp>
        <p:sp>
          <p:nvSpPr>
            <p:cNvPr id="177" name="7%"/>
            <p:cNvSpPr txBox="1"/>
            <p:nvPr/>
          </p:nvSpPr>
          <p:spPr>
            <a:xfrm>
              <a:off x="3566668" y="7383031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7%</a:t>
              </a:r>
            </a:p>
          </p:txBody>
        </p:sp>
        <p:sp>
          <p:nvSpPr>
            <p:cNvPr id="178" name="7%"/>
            <p:cNvSpPr txBox="1"/>
            <p:nvPr/>
          </p:nvSpPr>
          <p:spPr>
            <a:xfrm>
              <a:off x="2059602" y="6908898"/>
              <a:ext cx="745663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7%</a:t>
              </a:r>
            </a:p>
          </p:txBody>
        </p:sp>
        <p:sp>
          <p:nvSpPr>
            <p:cNvPr id="179" name="6%"/>
            <p:cNvSpPr txBox="1"/>
            <p:nvPr/>
          </p:nvSpPr>
          <p:spPr>
            <a:xfrm>
              <a:off x="1077469" y="6011431"/>
              <a:ext cx="745662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6%</a:t>
              </a:r>
            </a:p>
          </p:txBody>
        </p:sp>
        <p:sp>
          <p:nvSpPr>
            <p:cNvPr id="180" name="2%"/>
            <p:cNvSpPr txBox="1"/>
            <p:nvPr/>
          </p:nvSpPr>
          <p:spPr>
            <a:xfrm>
              <a:off x="3562207" y="90952"/>
              <a:ext cx="754585" cy="461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2%</a:t>
              </a:r>
            </a:p>
          </p:txBody>
        </p:sp>
      </p:grpSp>
      <p:sp>
        <p:nvSpPr>
          <p:cNvPr id="182" name="Какие качества вы считаете наиболее важными для героя? / What qualities do you think are most important for a hero?"/>
          <p:cNvSpPr txBox="1"/>
          <p:nvPr/>
        </p:nvSpPr>
        <p:spPr>
          <a:xfrm>
            <a:off x="1028550" y="413112"/>
            <a:ext cx="10348630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6000"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Какие качества вы считаете наиболее важными для героя? / What qualities do you think are most important for a hero?</a:t>
            </a:r>
          </a:p>
        </p:txBody>
      </p:sp>
      <p:sp>
        <p:nvSpPr>
          <p:cNvPr id="183" name="Интеллект и находчивость / Intelligence and resourcefulness"/>
          <p:cNvSpPr txBox="1"/>
          <p:nvPr/>
        </p:nvSpPr>
        <p:spPr>
          <a:xfrm>
            <a:off x="2036438" y="7174876"/>
            <a:ext cx="100203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Интеллект и находчивость / Intelligence and resourcefulness</a:t>
            </a:r>
          </a:p>
        </p:txBody>
      </p:sp>
      <p:sp>
        <p:nvSpPr>
          <p:cNvPr id="184" name="Кружок"/>
          <p:cNvSpPr/>
          <p:nvPr/>
        </p:nvSpPr>
        <p:spPr>
          <a:xfrm>
            <a:off x="1170819" y="7333949"/>
            <a:ext cx="316856" cy="316856"/>
          </a:xfrm>
          <a:prstGeom prst="ellipse">
            <a:avLst/>
          </a:prstGeom>
          <a:solidFill>
            <a:srgbClr val="6A9552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85" name="Смелость и храбрость / Courage and bravery"/>
          <p:cNvSpPr txBox="1"/>
          <p:nvPr/>
        </p:nvSpPr>
        <p:spPr>
          <a:xfrm>
            <a:off x="2036438" y="6501776"/>
            <a:ext cx="77076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Смелость и храбрость / Courage and bravery</a:t>
            </a:r>
          </a:p>
        </p:txBody>
      </p:sp>
      <p:sp>
        <p:nvSpPr>
          <p:cNvPr id="186" name="Кружок"/>
          <p:cNvSpPr/>
          <p:nvPr/>
        </p:nvSpPr>
        <p:spPr>
          <a:xfrm>
            <a:off x="1170819" y="6660849"/>
            <a:ext cx="316856" cy="316856"/>
          </a:xfrm>
          <a:prstGeom prst="ellipse">
            <a:avLst/>
          </a:prstGeom>
          <a:solidFill>
            <a:srgbClr val="395688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87" name="Верность принципам и ценностям /  Loyalty to principles and values"/>
          <p:cNvSpPr txBox="1"/>
          <p:nvPr/>
        </p:nvSpPr>
        <p:spPr>
          <a:xfrm>
            <a:off x="2036438" y="7864691"/>
            <a:ext cx="1130998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Верность принципам и ценностям /  Loyalty to principles and values</a:t>
            </a:r>
          </a:p>
        </p:txBody>
      </p:sp>
      <p:sp>
        <p:nvSpPr>
          <p:cNvPr id="188" name="Кружок"/>
          <p:cNvSpPr/>
          <p:nvPr/>
        </p:nvSpPr>
        <p:spPr>
          <a:xfrm>
            <a:off x="1170819" y="8023763"/>
            <a:ext cx="316856" cy="316856"/>
          </a:xfrm>
          <a:prstGeom prst="ellipse">
            <a:avLst/>
          </a:prstGeom>
          <a:solidFill>
            <a:srgbClr val="DDA451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89" name="Чувство юмора / Sense of humor"/>
          <p:cNvSpPr txBox="1"/>
          <p:nvPr/>
        </p:nvSpPr>
        <p:spPr>
          <a:xfrm>
            <a:off x="2036438" y="8529763"/>
            <a:ext cx="557022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Чувство юмора / Sense of humor</a:t>
            </a:r>
          </a:p>
        </p:txBody>
      </p:sp>
      <p:sp>
        <p:nvSpPr>
          <p:cNvPr id="190" name="Кружок"/>
          <p:cNvSpPr/>
          <p:nvPr/>
        </p:nvSpPr>
        <p:spPr>
          <a:xfrm>
            <a:off x="1170819" y="8688835"/>
            <a:ext cx="316856" cy="316856"/>
          </a:xfrm>
          <a:prstGeom prst="ellipse">
            <a:avLst/>
          </a:prstGeom>
          <a:solidFill>
            <a:srgbClr val="AD3A36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91" name="Сложность и многогранность характера /  Complexity and versatility of character"/>
          <p:cNvSpPr txBox="1"/>
          <p:nvPr/>
        </p:nvSpPr>
        <p:spPr>
          <a:xfrm>
            <a:off x="2036438" y="9227605"/>
            <a:ext cx="1368742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Сложность и многогранность характера /  Complexity and versatility of character</a:t>
            </a:r>
          </a:p>
        </p:txBody>
      </p:sp>
      <p:sp>
        <p:nvSpPr>
          <p:cNvPr id="192" name="Кружок"/>
          <p:cNvSpPr/>
          <p:nvPr/>
        </p:nvSpPr>
        <p:spPr>
          <a:xfrm>
            <a:off x="1170819" y="9386678"/>
            <a:ext cx="316856" cy="316856"/>
          </a:xfrm>
          <a:prstGeom prst="ellipse">
            <a:avLst/>
          </a:prstGeom>
          <a:solidFill>
            <a:srgbClr val="683F76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93" name="Бескорыстие / Unselfishness"/>
          <p:cNvSpPr txBox="1"/>
          <p:nvPr/>
        </p:nvSpPr>
        <p:spPr>
          <a:xfrm>
            <a:off x="2036438" y="10557749"/>
            <a:ext cx="481012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Бескорыстие / Unselfishness</a:t>
            </a:r>
          </a:p>
        </p:txBody>
      </p:sp>
      <p:sp>
        <p:nvSpPr>
          <p:cNvPr id="194" name="Кружок"/>
          <p:cNvSpPr/>
          <p:nvPr/>
        </p:nvSpPr>
        <p:spPr>
          <a:xfrm>
            <a:off x="1170819" y="10716821"/>
            <a:ext cx="316856" cy="316856"/>
          </a:xfrm>
          <a:prstGeom prst="ellipse">
            <a:avLst/>
          </a:prstGeom>
          <a:solidFill>
            <a:srgbClr val="4A6896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95" name="Смелость и храбрость / Courage and bravery"/>
          <p:cNvSpPr txBox="1"/>
          <p:nvPr/>
        </p:nvSpPr>
        <p:spPr>
          <a:xfrm>
            <a:off x="2036438" y="9884649"/>
            <a:ext cx="770763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Смелость и храбрость / Courage and bravery</a:t>
            </a:r>
          </a:p>
        </p:txBody>
      </p:sp>
      <p:sp>
        <p:nvSpPr>
          <p:cNvPr id="196" name="Кружок"/>
          <p:cNvSpPr/>
          <p:nvPr/>
        </p:nvSpPr>
        <p:spPr>
          <a:xfrm>
            <a:off x="1170819" y="10043721"/>
            <a:ext cx="316856" cy="316856"/>
          </a:xfrm>
          <a:prstGeom prst="ellipse">
            <a:avLst/>
          </a:prstGeom>
          <a:solidFill>
            <a:srgbClr val="7D7F7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97" name="Умение рисковать / The ability to take risks"/>
          <p:cNvSpPr txBox="1"/>
          <p:nvPr/>
        </p:nvSpPr>
        <p:spPr>
          <a:xfrm>
            <a:off x="2036438" y="11247563"/>
            <a:ext cx="719899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Умение рисковать / The ability to take risks</a:t>
            </a:r>
          </a:p>
        </p:txBody>
      </p:sp>
      <p:sp>
        <p:nvSpPr>
          <p:cNvPr id="198" name="Кружок"/>
          <p:cNvSpPr/>
          <p:nvPr/>
        </p:nvSpPr>
        <p:spPr>
          <a:xfrm>
            <a:off x="1170819" y="11406636"/>
            <a:ext cx="316856" cy="316856"/>
          </a:xfrm>
          <a:prstGeom prst="ellipse">
            <a:avLst/>
          </a:prstGeom>
          <a:solidFill>
            <a:srgbClr val="7AA362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199" name="Упорство и настойчивость / Perseverance and perseverance"/>
          <p:cNvSpPr txBox="1"/>
          <p:nvPr/>
        </p:nvSpPr>
        <p:spPr>
          <a:xfrm>
            <a:off x="2036438" y="11912635"/>
            <a:ext cx="1002220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Упорство и настойчивость / Perseverance and perseverance</a:t>
            </a:r>
          </a:p>
        </p:txBody>
      </p:sp>
      <p:sp>
        <p:nvSpPr>
          <p:cNvPr id="200" name="Кружок"/>
          <p:cNvSpPr/>
          <p:nvPr/>
        </p:nvSpPr>
        <p:spPr>
          <a:xfrm>
            <a:off x="1170819" y="12071708"/>
            <a:ext cx="316856" cy="316856"/>
          </a:xfrm>
          <a:prstGeom prst="ellipse">
            <a:avLst/>
          </a:prstGeom>
          <a:solidFill>
            <a:srgbClr val="47270B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  <p:sp>
        <p:nvSpPr>
          <p:cNvPr id="201" name="Другой вариант / Another option"/>
          <p:cNvSpPr txBox="1"/>
          <p:nvPr/>
        </p:nvSpPr>
        <p:spPr>
          <a:xfrm>
            <a:off x="2036438" y="12610478"/>
            <a:ext cx="560451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solidFill>
                  <a:srgbClr val="FFFFFF"/>
                </a:solidFill>
                <a:latin typeface="Fugue-Regular"/>
                <a:ea typeface="Fugue-Regular"/>
                <a:cs typeface="Fugue-Regular"/>
                <a:sym typeface="Fugue-Regular"/>
              </a:defRPr>
            </a:lvl1pPr>
          </a:lstStyle>
          <a:p>
            <a:r>
              <a:t>Другой вариант / Another option</a:t>
            </a:r>
          </a:p>
        </p:txBody>
      </p:sp>
      <p:sp>
        <p:nvSpPr>
          <p:cNvPr id="202" name="Кружок"/>
          <p:cNvSpPr/>
          <p:nvPr/>
        </p:nvSpPr>
        <p:spPr>
          <a:xfrm>
            <a:off x="1170819" y="12769550"/>
            <a:ext cx="316856" cy="316856"/>
          </a:xfrm>
          <a:prstGeom prst="ellipse">
            <a:avLst/>
          </a:prstGeom>
          <a:solidFill>
            <a:srgbClr val="7F9DC9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9BB8D7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421</Words>
  <Application>Microsoft Office PowerPoint</Application>
  <PresentationFormat>Произвольный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Fugue Regular</vt:lpstr>
      <vt:lpstr>FugueMono</vt:lpstr>
      <vt:lpstr>Fugue-Regular</vt:lpstr>
      <vt:lpstr>Helvetica Neue</vt:lpstr>
      <vt:lpstr>Helvetica Neue Light</vt:lpstr>
      <vt:lpstr>Helvetica Neue Medium</vt:lpstr>
      <vt:lpstr>Black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Чухров Владислав Вячеславович</dc:creator>
  <cp:lastModifiedBy>Чухров Владислав Вячеславович</cp:lastModifiedBy>
  <cp:revision>11</cp:revision>
  <dcterms:modified xsi:type="dcterms:W3CDTF">2024-11-04T20:40:16Z</dcterms:modified>
</cp:coreProperties>
</file>